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3.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1.xml" ContentType="application/vnd.openxmlformats-officedocument.drawingml.chartshape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2.xml" ContentType="application/vnd.openxmlformats-officedocument.drawingml.chartshapes+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3.xml" ContentType="application/vnd.openxmlformats-officedocument.drawingml.chartshapes+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drawings/drawing4.xml" ContentType="application/vnd.openxmlformats-officedocument.drawingml.chartshapes+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3.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drawings/drawing5.xml" ContentType="application/vnd.openxmlformats-officedocument.drawingml.chartshapes+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86" r:id="rId2"/>
    <p:sldMasterId id="2147483688" r:id="rId3"/>
    <p:sldMasterId id="2147483691" r:id="rId4"/>
  </p:sldMasterIdLst>
  <p:notesMasterIdLst>
    <p:notesMasterId r:id="rId100"/>
  </p:notesMasterIdLst>
  <p:handoutMasterIdLst>
    <p:handoutMasterId r:id="rId101"/>
  </p:handoutMasterIdLst>
  <p:sldIdLst>
    <p:sldId id="256" r:id="rId5"/>
    <p:sldId id="259" r:id="rId6"/>
    <p:sldId id="260" r:id="rId7"/>
    <p:sldId id="258" r:id="rId8"/>
    <p:sldId id="261" r:id="rId9"/>
    <p:sldId id="262" r:id="rId10"/>
    <p:sldId id="275" r:id="rId11"/>
    <p:sldId id="266" r:id="rId12"/>
    <p:sldId id="1617" r:id="rId13"/>
    <p:sldId id="1618" r:id="rId14"/>
    <p:sldId id="276" r:id="rId15"/>
    <p:sldId id="277" r:id="rId16"/>
    <p:sldId id="278" r:id="rId17"/>
    <p:sldId id="279" r:id="rId18"/>
    <p:sldId id="1619" r:id="rId19"/>
    <p:sldId id="263" r:id="rId20"/>
    <p:sldId id="264" r:id="rId21"/>
    <p:sldId id="1667" r:id="rId22"/>
    <p:sldId id="1666" r:id="rId23"/>
    <p:sldId id="282" r:id="rId24"/>
    <p:sldId id="265" r:id="rId25"/>
    <p:sldId id="267" r:id="rId26"/>
    <p:sldId id="280" r:id="rId27"/>
    <p:sldId id="281" r:id="rId28"/>
    <p:sldId id="1577" r:id="rId29"/>
    <p:sldId id="1594" r:id="rId30"/>
    <p:sldId id="1668" r:id="rId31"/>
    <p:sldId id="1579" r:id="rId32"/>
    <p:sldId id="1669" r:id="rId33"/>
    <p:sldId id="1670" r:id="rId34"/>
    <p:sldId id="1671" r:id="rId35"/>
    <p:sldId id="1672" r:id="rId36"/>
    <p:sldId id="1673" r:id="rId37"/>
    <p:sldId id="1542" r:id="rId38"/>
    <p:sldId id="1543" r:id="rId39"/>
    <p:sldId id="1552" r:id="rId40"/>
    <p:sldId id="1544" r:id="rId41"/>
    <p:sldId id="1569" r:id="rId42"/>
    <p:sldId id="1568" r:id="rId43"/>
    <p:sldId id="1570" r:id="rId44"/>
    <p:sldId id="1572" r:id="rId45"/>
    <p:sldId id="1593" r:id="rId46"/>
    <p:sldId id="1589" r:id="rId47"/>
    <p:sldId id="1595" r:id="rId48"/>
    <p:sldId id="1605" r:id="rId49"/>
    <p:sldId id="1643" r:id="rId50"/>
    <p:sldId id="1664" r:id="rId51"/>
    <p:sldId id="1690" r:id="rId52"/>
    <p:sldId id="269" r:id="rId53"/>
    <p:sldId id="1614" r:id="rId54"/>
    <p:sldId id="1611" r:id="rId55"/>
    <p:sldId id="1612" r:id="rId56"/>
    <p:sldId id="1613" r:id="rId57"/>
    <p:sldId id="1644" r:id="rId58"/>
    <p:sldId id="1665" r:id="rId59"/>
    <p:sldId id="1694" r:id="rId60"/>
    <p:sldId id="1696" r:id="rId61"/>
    <p:sldId id="1698" r:id="rId62"/>
    <p:sldId id="1732" r:id="rId63"/>
    <p:sldId id="1703" r:id="rId64"/>
    <p:sldId id="1733" r:id="rId65"/>
    <p:sldId id="1722" r:id="rId66"/>
    <p:sldId id="1723" r:id="rId67"/>
    <p:sldId id="1724" r:id="rId68"/>
    <p:sldId id="1726" r:id="rId69"/>
    <p:sldId id="1727" r:id="rId70"/>
    <p:sldId id="1728" r:id="rId71"/>
    <p:sldId id="1734" r:id="rId72"/>
    <p:sldId id="290" r:id="rId73"/>
    <p:sldId id="291" r:id="rId74"/>
    <p:sldId id="301" r:id="rId75"/>
    <p:sldId id="1735" r:id="rId76"/>
    <p:sldId id="1736" r:id="rId77"/>
    <p:sldId id="1737" r:id="rId78"/>
    <p:sldId id="1738" r:id="rId79"/>
    <p:sldId id="302" r:id="rId80"/>
    <p:sldId id="304" r:id="rId81"/>
    <p:sldId id="297" r:id="rId82"/>
    <p:sldId id="1739" r:id="rId83"/>
    <p:sldId id="1730" r:id="rId84"/>
    <p:sldId id="305" r:id="rId85"/>
    <p:sldId id="283" r:id="rId86"/>
    <p:sldId id="296" r:id="rId87"/>
    <p:sldId id="1731" r:id="rId88"/>
    <p:sldId id="1704" r:id="rId89"/>
    <p:sldId id="1712" r:id="rId90"/>
    <p:sldId id="1713" r:id="rId91"/>
    <p:sldId id="1714" r:id="rId92"/>
    <p:sldId id="1716" r:id="rId93"/>
    <p:sldId id="1705" r:id="rId94"/>
    <p:sldId id="1717" r:id="rId95"/>
    <p:sldId id="1718" r:id="rId96"/>
    <p:sldId id="1719" r:id="rId97"/>
    <p:sldId id="1692" r:id="rId98"/>
    <p:sldId id="1700" r:id="rId99"/>
  </p:sldIdLst>
  <p:sldSz cx="9144000" cy="6858000" type="screen4x3"/>
  <p:notesSz cx="7023100" cy="93091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56A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Estilo claro 1 - Acento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Estilo claro 3 - Acento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B301B821-A1FF-4177-AEE7-76D212191A09}" styleName="Estilo medio 1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Estilo claro 3 - Acento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9DCAF9ED-07DC-4A11-8D7F-57B35C25682E}" styleName="Estilo medio 1 - Énfasis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E8B1032C-EA38-4F05-BA0D-38AFFFC7BED3}" styleName="Estilo claro 3 - Acento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72833802-FEF1-4C79-8D5D-14CF1EAF98D9}" styleName="Estilo claro 2 - Acento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570" autoAdjust="0"/>
    <p:restoredTop sz="95380" autoAdjust="0"/>
  </p:normalViewPr>
  <p:slideViewPr>
    <p:cSldViewPr snapToGrid="0">
      <p:cViewPr varScale="1">
        <p:scale>
          <a:sx n="86" d="100"/>
          <a:sy n="86" d="100"/>
        </p:scale>
        <p:origin x="1386" y="84"/>
      </p:cViewPr>
      <p:guideLst/>
    </p:cSldViewPr>
  </p:slideViewPr>
  <p:notesTextViewPr>
    <p:cViewPr>
      <p:scale>
        <a:sx n="3" d="2"/>
        <a:sy n="3" d="2"/>
      </p:scale>
      <p:origin x="0" y="0"/>
    </p:cViewPr>
  </p:notesTextViewPr>
  <p:notesViewPr>
    <p:cSldViewPr snapToGrid="0">
      <p:cViewPr varScale="1">
        <p:scale>
          <a:sx n="55" d="100"/>
          <a:sy n="55" d="100"/>
        </p:scale>
        <p:origin x="2880" y="7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slide" Target="slides/slide83.xml"/><Relationship Id="rId102"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slide" Target="slides/slide86.xml"/><Relationship Id="rId95" Type="http://schemas.openxmlformats.org/officeDocument/2006/relationships/slide" Target="slides/slide9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openxmlformats.org/officeDocument/2006/relationships/notesMaster" Target="notesMasters/notesMaster1.xml"/><Relationship Id="rId105"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file:///\\smnas2\UEEAP\Consejo%20Directivo\Informaci&#243;n%20enviada%20por%20DGF\2021\2021.05\3.%20Adeudos%20EPP&#180;s\Hist&#243;rico%20Adeudos\Hist&#243;rico%20Adeudos%20EPP%202016-2021.xlsx" TargetMode="Externa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0.xml"/><Relationship Id="rId1" Type="http://schemas.microsoft.com/office/2011/relationships/chartStyle" Target="style10.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1.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2.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3.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chartUserShapes" Target="../drawings/drawing4.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chartUserShapes" Target="../drawings/drawing5.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dirty="0"/>
              <a:t>Histórico Cartera  </a:t>
            </a:r>
          </a:p>
          <a:p>
            <a:pPr>
              <a:defRPr/>
            </a:pPr>
            <a:r>
              <a:rPr lang="es-MX" dirty="0"/>
              <a:t>2016 - 2021</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stacked"/>
        <c:varyColors val="0"/>
        <c:ser>
          <c:idx val="0"/>
          <c:order val="0"/>
          <c:tx>
            <c:strRef>
              <c:f>'Histórico Adeudos 16-21'!$C$2:$D$2</c:f>
              <c:strCache>
                <c:ptCount val="1"/>
                <c:pt idx="0">
                  <c:v>Proceso Jurídico</c:v>
                </c:pt>
              </c:strCache>
            </c:strRef>
          </c:tx>
          <c:spPr>
            <a:solidFill>
              <a:schemeClr val="accent4">
                <a:lumMod val="50000"/>
              </a:schemeClr>
            </a:solidFill>
            <a:ln>
              <a:noFill/>
            </a:ln>
            <a:effectLst/>
          </c:spPr>
          <c:invertIfNegative val="0"/>
          <c:cat>
            <c:numRef>
              <c:f>'Histórico Adeudos 16-21'!$B$4:$B$9</c:f>
              <c:numCache>
                <c:formatCode>Estándar</c:formatCode>
                <c:ptCount val="6"/>
                <c:pt idx="0">
                  <c:v>2016</c:v>
                </c:pt>
                <c:pt idx="1">
                  <c:v>2017</c:v>
                </c:pt>
                <c:pt idx="2">
                  <c:v>2018</c:v>
                </c:pt>
                <c:pt idx="3">
                  <c:v>2019</c:v>
                </c:pt>
                <c:pt idx="4">
                  <c:v>2020</c:v>
                </c:pt>
                <c:pt idx="5">
                  <c:v>2021</c:v>
                </c:pt>
              </c:numCache>
            </c:numRef>
          </c:cat>
          <c:val>
            <c:numRef>
              <c:f>'Histórico Adeudos 16-21'!$C$4:$C$9</c:f>
              <c:numCache>
                <c:formatCode>_(* #,##0.00_);_(* \(#,##0.00\);_(* "-"??_);_(@_)</c:formatCode>
                <c:ptCount val="6"/>
                <c:pt idx="0">
                  <c:v>540229906.85000002</c:v>
                </c:pt>
                <c:pt idx="1">
                  <c:v>1186847078.5400002</c:v>
                </c:pt>
                <c:pt idx="2">
                  <c:v>470208275.40999997</c:v>
                </c:pt>
                <c:pt idx="3">
                  <c:v>555053414.44978249</c:v>
                </c:pt>
                <c:pt idx="4">
                  <c:v>953389659.13371778</c:v>
                </c:pt>
                <c:pt idx="5">
                  <c:v>1040016986.4285711</c:v>
                </c:pt>
              </c:numCache>
            </c:numRef>
          </c:val>
          <c:extLst>
            <c:ext xmlns:c16="http://schemas.microsoft.com/office/drawing/2014/chart" uri="{C3380CC4-5D6E-409C-BE32-E72D297353CC}">
              <c16:uniqueId val="{00000000-28A2-4D10-BD56-1C8E0E6714DC}"/>
            </c:ext>
          </c:extLst>
        </c:ser>
        <c:ser>
          <c:idx val="2"/>
          <c:order val="1"/>
          <c:tx>
            <c:strRef>
              <c:f>'Histórico Adeudos 16-21'!$E$2:$F$2</c:f>
              <c:strCache>
                <c:ptCount val="1"/>
                <c:pt idx="0">
                  <c:v>Requerido</c:v>
                </c:pt>
              </c:strCache>
            </c:strRef>
          </c:tx>
          <c:spPr>
            <a:solidFill>
              <a:schemeClr val="accent5"/>
            </a:solidFill>
            <a:ln>
              <a:noFill/>
            </a:ln>
            <a:effectLst/>
          </c:spPr>
          <c:invertIfNegative val="0"/>
          <c:cat>
            <c:numRef>
              <c:f>'Histórico Adeudos 16-21'!$B$4:$B$9</c:f>
              <c:numCache>
                <c:formatCode>Estándar</c:formatCode>
                <c:ptCount val="6"/>
                <c:pt idx="0">
                  <c:v>2016</c:v>
                </c:pt>
                <c:pt idx="1">
                  <c:v>2017</c:v>
                </c:pt>
                <c:pt idx="2">
                  <c:v>2018</c:v>
                </c:pt>
                <c:pt idx="3">
                  <c:v>2019</c:v>
                </c:pt>
                <c:pt idx="4">
                  <c:v>2020</c:v>
                </c:pt>
                <c:pt idx="5">
                  <c:v>2021</c:v>
                </c:pt>
              </c:numCache>
            </c:numRef>
          </c:cat>
          <c:val>
            <c:numRef>
              <c:f>'Histórico Adeudos 16-21'!$E$4:$E$9</c:f>
              <c:numCache>
                <c:formatCode>_(* #,##0.00_);_(* \(#,##0.00\);_(* "-"??_);_(@_)</c:formatCode>
                <c:ptCount val="6"/>
                <c:pt idx="0">
                  <c:v>221711460.29999998</c:v>
                </c:pt>
                <c:pt idx="1">
                  <c:v>49909813.450000025</c:v>
                </c:pt>
                <c:pt idx="2">
                  <c:v>151087273.31999996</c:v>
                </c:pt>
                <c:pt idx="3">
                  <c:v>79386874.830000013</c:v>
                </c:pt>
                <c:pt idx="4">
                  <c:v>65375663.230000012</c:v>
                </c:pt>
                <c:pt idx="5">
                  <c:v>9964374.709999999</c:v>
                </c:pt>
              </c:numCache>
            </c:numRef>
          </c:val>
          <c:extLst>
            <c:ext xmlns:c16="http://schemas.microsoft.com/office/drawing/2014/chart" uri="{C3380CC4-5D6E-409C-BE32-E72D297353CC}">
              <c16:uniqueId val="{00000001-28A2-4D10-BD56-1C8E0E6714DC}"/>
            </c:ext>
          </c:extLst>
        </c:ser>
        <c:ser>
          <c:idx val="1"/>
          <c:order val="3"/>
          <c:tx>
            <c:strRef>
              <c:f>'Histórico Adeudos 16-21'!$G$2:$H$2</c:f>
              <c:strCache>
                <c:ptCount val="1"/>
                <c:pt idx="0">
                  <c:v>Convenios</c:v>
                </c:pt>
              </c:strCache>
            </c:strRef>
          </c:tx>
          <c:spPr>
            <a:solidFill>
              <a:schemeClr val="accent3"/>
            </a:solidFill>
            <a:ln>
              <a:noFill/>
            </a:ln>
            <a:effectLst/>
          </c:spPr>
          <c:invertIfNegative val="0"/>
          <c:val>
            <c:numRef>
              <c:f>'Histórico Adeudos 16-21'!$G$4:$G$9</c:f>
              <c:numCache>
                <c:formatCode>_(* #,##0.00_);_(* \(#,##0.00\);_(* "-"??_);_(@_)</c:formatCode>
                <c:ptCount val="6"/>
                <c:pt idx="0">
                  <c:v>378000524.006392</c:v>
                </c:pt>
                <c:pt idx="1">
                  <c:v>354306786.70644522</c:v>
                </c:pt>
                <c:pt idx="2">
                  <c:v>1151827738.7966466</c:v>
                </c:pt>
                <c:pt idx="3">
                  <c:v>1063728320.9100852</c:v>
                </c:pt>
                <c:pt idx="4">
                  <c:v>716659597.5588665</c:v>
                </c:pt>
                <c:pt idx="5">
                  <c:v>711239784.79865777</c:v>
                </c:pt>
              </c:numCache>
            </c:numRef>
          </c:val>
          <c:extLst>
            <c:ext xmlns:c16="http://schemas.microsoft.com/office/drawing/2014/chart" uri="{C3380CC4-5D6E-409C-BE32-E72D297353CC}">
              <c16:uniqueId val="{00000002-28A2-4D10-BD56-1C8E0E6714DC}"/>
            </c:ext>
          </c:extLst>
        </c:ser>
        <c:dLbls>
          <c:showLegendKey val="0"/>
          <c:showVal val="0"/>
          <c:showCatName val="0"/>
          <c:showSerName val="0"/>
          <c:showPercent val="0"/>
          <c:showBubbleSize val="0"/>
        </c:dLbls>
        <c:gapWidth val="150"/>
        <c:overlap val="100"/>
        <c:axId val="280166720"/>
        <c:axId val="280167112"/>
      </c:barChart>
      <c:lineChart>
        <c:grouping val="standard"/>
        <c:varyColors val="0"/>
        <c:ser>
          <c:idx val="4"/>
          <c:order val="2"/>
          <c:tx>
            <c:strRef>
              <c:f>'Histórico Adeudos 16-21'!$J$3</c:f>
              <c:strCache>
                <c:ptCount val="1"/>
                <c:pt idx="0">
                  <c:v># EPP *2</c:v>
                </c:pt>
              </c:strCache>
            </c:strRef>
          </c:tx>
          <c:spPr>
            <a:ln w="28575" cap="rnd">
              <a:solidFill>
                <a:schemeClr val="accent3">
                  <a:lumMod val="50000"/>
                </a:schemeClr>
              </a:solidFill>
              <a:round/>
            </a:ln>
            <a:effectLst/>
          </c:spPr>
          <c:marker>
            <c:symbol val="none"/>
          </c:marker>
          <c:dLbls>
            <c:dLbl>
              <c:idx val="0"/>
              <c:layout>
                <c:manualLayout>
                  <c:x val="-3.3145005484229072E-2"/>
                  <c:y val="1.11731843575418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28A2-4D10-BD56-1C8E0E6714DC}"/>
                </c:ext>
              </c:extLst>
            </c:dLbl>
            <c:dLbl>
              <c:idx val="1"/>
              <c:layout>
                <c:manualLayout>
                  <c:x val="-1.8079093900488643E-2"/>
                  <c:y val="-3.35195530726256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28A2-4D10-BD56-1C8E0E6714DC}"/>
                </c:ext>
              </c:extLst>
            </c:dLbl>
            <c:dLbl>
              <c:idx val="2"/>
              <c:layout>
                <c:manualLayout>
                  <c:x val="-1.9585685058862635E-2"/>
                  <c:y val="3.724394785847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28A2-4D10-BD56-1C8E0E6714DC}"/>
                </c:ext>
              </c:extLst>
            </c:dLbl>
            <c:dLbl>
              <c:idx val="3"/>
              <c:layout>
                <c:manualLayout>
                  <c:x val="-2.4105458533984783E-2"/>
                  <c:y val="3.35195530726256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28A2-4D10-BD56-1C8E0E6714DC}"/>
                </c:ext>
              </c:extLst>
            </c:dLbl>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'Histórico Adeudos 16-21'!$J$4:$J$9</c:f>
              <c:numCache>
                <c:formatCode>Estándar</c:formatCode>
                <c:ptCount val="6"/>
                <c:pt idx="0">
                  <c:v>38</c:v>
                </c:pt>
                <c:pt idx="1">
                  <c:v>46</c:v>
                </c:pt>
                <c:pt idx="2">
                  <c:v>38</c:v>
                </c:pt>
                <c:pt idx="3">
                  <c:v>32</c:v>
                </c:pt>
                <c:pt idx="4">
                  <c:v>30</c:v>
                </c:pt>
                <c:pt idx="5">
                  <c:v>34</c:v>
                </c:pt>
              </c:numCache>
            </c:numRef>
          </c:val>
          <c:smooth val="0"/>
          <c:extLst>
            <c:ext xmlns:c16="http://schemas.microsoft.com/office/drawing/2014/chart" uri="{C3380CC4-5D6E-409C-BE32-E72D297353CC}">
              <c16:uniqueId val="{00000007-28A2-4D10-BD56-1C8E0E6714DC}"/>
            </c:ext>
          </c:extLst>
        </c:ser>
        <c:dLbls>
          <c:showLegendKey val="0"/>
          <c:showVal val="0"/>
          <c:showCatName val="0"/>
          <c:showSerName val="0"/>
          <c:showPercent val="0"/>
          <c:showBubbleSize val="0"/>
        </c:dLbls>
        <c:marker val="1"/>
        <c:smooth val="0"/>
        <c:axId val="280167896"/>
        <c:axId val="280167504"/>
      </c:lineChart>
      <c:catAx>
        <c:axId val="280166720"/>
        <c:scaling>
          <c:orientation val="minMax"/>
        </c:scaling>
        <c:delete val="0"/>
        <c:axPos val="b"/>
        <c:numFmt formatCode="Estándar"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280167112"/>
        <c:crosses val="autoZero"/>
        <c:auto val="1"/>
        <c:lblAlgn val="ctr"/>
        <c:lblOffset val="100"/>
        <c:noMultiLvlLbl val="0"/>
      </c:catAx>
      <c:valAx>
        <c:axId val="280167112"/>
        <c:scaling>
          <c:orientation val="minMax"/>
        </c:scaling>
        <c:delete val="0"/>
        <c:axPos val="l"/>
        <c:majorGridlines>
          <c:spPr>
            <a:ln w="9525" cap="flat" cmpd="sng" algn="ctr">
              <a:solidFill>
                <a:schemeClr val="tx1">
                  <a:lumMod val="15000"/>
                  <a:lumOff val="85000"/>
                </a:schemeClr>
              </a:solidFill>
              <a:round/>
            </a:ln>
            <a:effectLst/>
          </c:spPr>
        </c:majorGridlines>
        <c:numFmt formatCode="_(* #,##0.00_);_(* \(#,##0.00\);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280166720"/>
        <c:crosses val="autoZero"/>
        <c:crossBetween val="between"/>
      </c:valAx>
      <c:valAx>
        <c:axId val="280167504"/>
        <c:scaling>
          <c:orientation val="minMax"/>
        </c:scaling>
        <c:delete val="0"/>
        <c:axPos val="r"/>
        <c:numFmt formatCode="Estándar"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280167896"/>
        <c:crosses val="max"/>
        <c:crossBetween val="between"/>
      </c:valAx>
      <c:catAx>
        <c:axId val="280167896"/>
        <c:scaling>
          <c:orientation val="minMax"/>
        </c:scaling>
        <c:delete val="1"/>
        <c:axPos val="b"/>
        <c:majorTickMark val="none"/>
        <c:minorTickMark val="none"/>
        <c:tickLblPos val="nextTo"/>
        <c:crossAx val="280167504"/>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spc="0" normalizeH="0" baseline="0">
                <a:solidFill>
                  <a:schemeClr val="dk1">
                    <a:lumMod val="50000"/>
                    <a:lumOff val="50000"/>
                  </a:schemeClr>
                </a:solidFill>
                <a:latin typeface="+mj-lt"/>
                <a:ea typeface="+mj-ea"/>
                <a:cs typeface="+mj-cs"/>
              </a:defRPr>
            </a:pPr>
            <a:r>
              <a:rPr lang="es-ES" sz="1800"/>
              <a:t>Auditorias a la Dirección General de Servicios Médicos ejercicios fiscales 2019. 2020.2021 </a:t>
            </a:r>
            <a:endParaRPr lang="es-MX" sz="1800"/>
          </a:p>
        </c:rich>
      </c:tx>
      <c:overlay val="0"/>
      <c:spPr>
        <a:noFill/>
        <a:ln>
          <a:noFill/>
        </a:ln>
        <a:effectLst/>
      </c:spPr>
      <c:txPr>
        <a:bodyPr rot="0" spcFirstLastPara="1" vertOverflow="ellipsis" vert="horz" wrap="square" anchor="ctr" anchorCtr="1"/>
        <a:lstStyle/>
        <a:p>
          <a:pPr>
            <a:defRPr sz="1800" b="1" i="0" u="none" strike="noStrike" kern="1200" spc="0" normalizeH="0" baseline="0">
              <a:solidFill>
                <a:schemeClr val="dk1">
                  <a:lumMod val="50000"/>
                  <a:lumOff val="50000"/>
                </a:schemeClr>
              </a:solidFill>
              <a:latin typeface="+mj-lt"/>
              <a:ea typeface="+mj-ea"/>
              <a:cs typeface="+mj-cs"/>
            </a:defRPr>
          </a:pPr>
          <a:endParaRPr lang="es-MX"/>
        </a:p>
      </c:txPr>
    </c:title>
    <c:autoTitleDeleted val="0"/>
    <c:plotArea>
      <c:layout/>
      <c:doughnutChart>
        <c:varyColors val="1"/>
        <c:ser>
          <c:idx val="0"/>
          <c:order val="0"/>
          <c:dPt>
            <c:idx val="0"/>
            <c:bubble3D val="0"/>
            <c:spPr>
              <a:gradFill>
                <a:gsLst>
                  <a:gs pos="100000">
                    <a:schemeClr val="accent1">
                      <a:lumMod val="60000"/>
                      <a:lumOff val="40000"/>
                    </a:schemeClr>
                  </a:gs>
                  <a:gs pos="0">
                    <a:schemeClr val="accent1"/>
                  </a:gs>
                </a:gsLst>
                <a:lin ang="5400000" scaled="0"/>
              </a:gradFill>
              <a:ln w="19050">
                <a:solidFill>
                  <a:schemeClr val="lt1"/>
                </a:solidFill>
              </a:ln>
              <a:effectLst/>
            </c:spPr>
            <c:extLst>
              <c:ext xmlns:c16="http://schemas.microsoft.com/office/drawing/2014/chart" uri="{C3380CC4-5D6E-409C-BE32-E72D297353CC}">
                <c16:uniqueId val="{00000001-C0E1-46EB-BBE7-A86C98652EC4}"/>
              </c:ext>
            </c:extLst>
          </c:dPt>
          <c:dPt>
            <c:idx val="1"/>
            <c:bubble3D val="0"/>
            <c:spPr>
              <a:gradFill>
                <a:gsLst>
                  <a:gs pos="100000">
                    <a:schemeClr val="accent3">
                      <a:lumMod val="60000"/>
                      <a:lumOff val="40000"/>
                    </a:schemeClr>
                  </a:gs>
                  <a:gs pos="0">
                    <a:schemeClr val="accent3"/>
                  </a:gs>
                </a:gsLst>
                <a:lin ang="5400000" scaled="0"/>
              </a:gradFill>
              <a:ln w="19050">
                <a:solidFill>
                  <a:schemeClr val="lt1"/>
                </a:solidFill>
              </a:ln>
              <a:effectLst/>
            </c:spPr>
            <c:extLst>
              <c:ext xmlns:c16="http://schemas.microsoft.com/office/drawing/2014/chart" uri="{C3380CC4-5D6E-409C-BE32-E72D297353CC}">
                <c16:uniqueId val="{00000003-C0E1-46EB-BBE7-A86C98652EC4}"/>
              </c:ext>
            </c:extLst>
          </c:dPt>
          <c:dPt>
            <c:idx val="2"/>
            <c:bubble3D val="0"/>
            <c:spPr>
              <a:gradFill>
                <a:gsLst>
                  <a:gs pos="100000">
                    <a:schemeClr val="accent5">
                      <a:lumMod val="60000"/>
                      <a:lumOff val="40000"/>
                    </a:schemeClr>
                  </a:gs>
                  <a:gs pos="0">
                    <a:schemeClr val="accent5"/>
                  </a:gs>
                </a:gsLst>
                <a:lin ang="5400000" scaled="0"/>
              </a:gradFill>
              <a:ln w="19050">
                <a:solidFill>
                  <a:schemeClr val="lt1"/>
                </a:solidFill>
              </a:ln>
              <a:effectLst/>
            </c:spPr>
            <c:extLst>
              <c:ext xmlns:c16="http://schemas.microsoft.com/office/drawing/2014/chart" uri="{C3380CC4-5D6E-409C-BE32-E72D297353CC}">
                <c16:uniqueId val="{00000005-C0E1-46EB-BBE7-A86C98652EC4}"/>
              </c:ext>
            </c:extLst>
          </c:dPt>
          <c:dLbls>
            <c:dLbl>
              <c:idx val="0"/>
              <c:layout>
                <c:manualLayout>
                  <c:x val="0.125"/>
                  <c:y val="4.1666666666666498E-2"/>
                </c:manualLayout>
              </c:layout>
              <c:showLegendKey val="0"/>
              <c:showVal val="1"/>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C0E1-46EB-BBE7-A86C98652EC4}"/>
                </c:ext>
              </c:extLst>
            </c:dLbl>
            <c:dLbl>
              <c:idx val="1"/>
              <c:layout>
                <c:manualLayout>
                  <c:x val="-0.12777777777777777"/>
                  <c:y val="4.1666666666666664E-2"/>
                </c:manualLayout>
              </c:layout>
              <c:showLegendKey val="0"/>
              <c:showVal val="1"/>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C0E1-46EB-BBE7-A86C98652EC4}"/>
                </c:ext>
              </c:extLst>
            </c:dLbl>
            <c:dLbl>
              <c:idx val="2"/>
              <c:layout>
                <c:manualLayout>
                  <c:x val="-4.4444444444444446E-2"/>
                  <c:y val="-0.12037037037037046"/>
                </c:manualLayout>
              </c:layout>
              <c:showLegendKey val="0"/>
              <c:showVal val="1"/>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C0E1-46EB-BBE7-A86C98652EC4}"/>
                </c:ext>
              </c:extLst>
            </c:dLbl>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dk1">
                        <a:lumMod val="75000"/>
                        <a:lumOff val="25000"/>
                      </a:schemeClr>
                    </a:solidFill>
                    <a:latin typeface="+mn-lt"/>
                    <a:ea typeface="+mn-ea"/>
                    <a:cs typeface="+mn-cs"/>
                  </a:defRPr>
                </a:pPr>
                <a:endParaRPr lang="es-MX"/>
              </a:p>
            </c:txPr>
            <c:showLegendKey val="0"/>
            <c:showVal val="1"/>
            <c:showCatName val="1"/>
            <c:showSerName val="0"/>
            <c:showPercent val="1"/>
            <c:showBubbleSize val="0"/>
            <c:showLeaderLines val="1"/>
            <c:leaderLines>
              <c:spPr>
                <a:ln w="9525" cap="flat" cmpd="sng" algn="ctr">
                  <a:solidFill>
                    <a:schemeClr val="dk1">
                      <a:lumMod val="35000"/>
                      <a:lumOff val="65000"/>
                    </a:schemeClr>
                  </a:solidFill>
                  <a:round/>
                </a:ln>
                <a:effectLst/>
              </c:spPr>
            </c:leaderLines>
            <c:extLst>
              <c:ext xmlns:c15="http://schemas.microsoft.com/office/drawing/2012/chart" uri="{CE6537A1-D6FC-4f65-9D91-7224C49458BB}"/>
            </c:extLst>
          </c:dLbls>
          <c:cat>
            <c:strRef>
              <c:f>Auditorias!$D$20:$D$22</c:f>
              <c:strCache>
                <c:ptCount val="3"/>
                <c:pt idx="0">
                  <c:v>OIC</c:v>
                </c:pt>
                <c:pt idx="1">
                  <c:v>CEJ</c:v>
                </c:pt>
                <c:pt idx="2">
                  <c:v>ASEJ</c:v>
                </c:pt>
              </c:strCache>
            </c:strRef>
          </c:cat>
          <c:val>
            <c:numRef>
              <c:f>Auditorias!$E$20:$E$22</c:f>
              <c:numCache>
                <c:formatCode>Estándar</c:formatCode>
                <c:ptCount val="3"/>
                <c:pt idx="0">
                  <c:v>5</c:v>
                </c:pt>
                <c:pt idx="1">
                  <c:v>1</c:v>
                </c:pt>
                <c:pt idx="2">
                  <c:v>1</c:v>
                </c:pt>
              </c:numCache>
            </c:numRef>
          </c:val>
          <c:extLst>
            <c:ext xmlns:c16="http://schemas.microsoft.com/office/drawing/2014/chart" uri="{C3380CC4-5D6E-409C-BE32-E72D297353CC}">
              <c16:uniqueId val="{00000006-C0E1-46EB-BBE7-A86C98652EC4}"/>
            </c:ext>
          </c:extLst>
        </c:ser>
        <c:dLbls>
          <c:showLegendKey val="0"/>
          <c:showVal val="0"/>
          <c:showCatName val="0"/>
          <c:showSerName val="0"/>
          <c:showPercent val="1"/>
          <c:showBubbleSize val="0"/>
          <c:showLeaderLines val="1"/>
        </c:dLbls>
        <c:firstSliceAng val="0"/>
        <c:holeSize val="70"/>
      </c:doughnutChart>
      <c:spPr>
        <a:noFill/>
        <a:ln>
          <a:noFill/>
        </a:ln>
        <a:effectLst/>
      </c:spPr>
    </c:plotArea>
    <c:legend>
      <c:legendPos val="r"/>
      <c:overlay val="0"/>
      <c:spPr>
        <a:solidFill>
          <a:schemeClr val="lt1">
            <a:alpha val="50000"/>
          </a:schemeClr>
        </a:solid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s-MX"/>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pattFill prst="dkDnDiag">
      <a:fgClr>
        <a:schemeClr val="lt1"/>
      </a:fgClr>
      <a:bgClr>
        <a:schemeClr val="dk1">
          <a:lumMod val="10000"/>
          <a:lumOff val="90000"/>
        </a:schemeClr>
      </a:bgClr>
    </a:pattFill>
    <a:ln w="9525" cap="flat" cmpd="sng" algn="ctr">
      <a:solidFill>
        <a:schemeClr val="dk1">
          <a:lumMod val="15000"/>
          <a:lumOff val="85000"/>
        </a:schemeClr>
      </a:solidFill>
      <a:round/>
    </a:ln>
    <a:effectLst/>
  </c:spPr>
  <c:txPr>
    <a:bodyPr/>
    <a:lstStyle/>
    <a:p>
      <a:pPr>
        <a:defRPr/>
      </a:pPr>
      <a:endParaRPr lang="es-MX"/>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r>
              <a:rPr lang="es-MX" dirty="0"/>
              <a:t>Comportamiento Capítulo 1000 </a:t>
            </a:r>
          </a:p>
          <a:p>
            <a:pPr>
              <a:defRPr/>
            </a:pPr>
            <a:r>
              <a:rPr lang="es-MX" dirty="0"/>
              <a:t>periodos fiscales 2019</a:t>
            </a:r>
            <a:r>
              <a:rPr lang="es-MX" baseline="0" dirty="0"/>
              <a:t> -</a:t>
            </a:r>
            <a:r>
              <a:rPr lang="es-MX" dirty="0"/>
              <a:t>2020- 2021 </a:t>
            </a:r>
          </a:p>
        </c:rich>
      </c:tx>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'PRESUPUESTO ASIGNAD 2017 - 2021'!$C$36</c:f>
              <c:strCache>
                <c:ptCount val="1"/>
                <c:pt idx="0">
                  <c:v>2019</c:v>
                </c:pt>
              </c:strCache>
            </c:strRef>
          </c:tx>
          <c:spPr>
            <a:solidFill>
              <a:srgbClr val="7030A0"/>
            </a:solidFill>
            <a:ln>
              <a:noFill/>
            </a:ln>
            <a:effectLst>
              <a:outerShdw blurRad="57150" dist="19050" dir="5400000" algn="ctr" rotWithShape="0">
                <a:srgbClr val="000000">
                  <a:alpha val="63000"/>
                </a:srgbClr>
              </a:outerShdw>
            </a:effectLst>
            <a:scene3d>
              <a:camera prst="orthographicFront">
                <a:rot lat="0" lon="0" rev="0"/>
              </a:camera>
              <a:lightRig rig="flat" dir="tl"/>
            </a:scene3d>
            <a:sp3d prstMaterial="flat">
              <a:bevelT w="57150" h="114300" prst="riblet"/>
            </a:sp3d>
          </c:spPr>
          <c:invertIfNegative val="0"/>
          <c:cat>
            <c:strRef>
              <c:f>'PRESUPUESTO ASIGNAD 2017 - 2021'!$B$37:$B$41</c:f>
              <c:strCache>
                <c:ptCount val="5"/>
                <c:pt idx="1">
                  <c:v>Asignado</c:v>
                </c:pt>
                <c:pt idx="2">
                  <c:v>Modificado</c:v>
                </c:pt>
                <c:pt idx="3">
                  <c:v>Pagado</c:v>
                </c:pt>
                <c:pt idx="4">
                  <c:v>Subejercido</c:v>
                </c:pt>
              </c:strCache>
            </c:strRef>
          </c:cat>
          <c:val>
            <c:numRef>
              <c:f>'PRESUPUESTO ASIGNAD 2017 - 2021'!$C$37:$C$41</c:f>
              <c:numCache>
                <c:formatCode>_-"$"* #,##0_-;\-"$"* #,##0_-;_-"$"* "-"??_-;_-@_-</c:formatCode>
                <c:ptCount val="5"/>
                <c:pt idx="1">
                  <c:v>44797448</c:v>
                </c:pt>
                <c:pt idx="2">
                  <c:v>50981574</c:v>
                </c:pt>
                <c:pt idx="3">
                  <c:v>49859668.049999997</c:v>
                </c:pt>
                <c:pt idx="4">
                  <c:v>1121905.950000003</c:v>
                </c:pt>
              </c:numCache>
            </c:numRef>
          </c:val>
          <c:extLst>
            <c:ext xmlns:c16="http://schemas.microsoft.com/office/drawing/2014/chart" uri="{C3380CC4-5D6E-409C-BE32-E72D297353CC}">
              <c16:uniqueId val="{00000000-B4D4-4CF4-B53A-338A2F03B7DD}"/>
            </c:ext>
          </c:extLst>
        </c:ser>
        <c:ser>
          <c:idx val="1"/>
          <c:order val="1"/>
          <c:tx>
            <c:strRef>
              <c:f>'PRESUPUESTO ASIGNAD 2017 - 2021'!$D$36</c:f>
              <c:strCache>
                <c:ptCount val="1"/>
                <c:pt idx="0">
                  <c:v>2020</c:v>
                </c:pt>
              </c:strCache>
            </c:strRef>
          </c:tx>
          <c:spPr>
            <a:gradFill>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a:gradFill>
            <a:ln>
              <a:noFill/>
            </a:ln>
            <a:effectLst>
              <a:outerShdw blurRad="57150" dist="19050" dir="5400000" algn="ctr" rotWithShape="0">
                <a:srgbClr val="000000">
                  <a:alpha val="63000"/>
                </a:srgbClr>
              </a:outerShdw>
            </a:effectLst>
            <a:scene3d>
              <a:camera prst="orthographicFront">
                <a:rot lat="0" lon="0" rev="0"/>
              </a:camera>
              <a:lightRig rig="flat" dir="tl"/>
            </a:scene3d>
            <a:sp3d prstMaterial="flat">
              <a:bevelT w="57150" h="114300" prst="riblet"/>
            </a:sp3d>
          </c:spPr>
          <c:invertIfNegative val="0"/>
          <c:cat>
            <c:strRef>
              <c:f>'PRESUPUESTO ASIGNAD 2017 - 2021'!$B$37:$B$41</c:f>
              <c:strCache>
                <c:ptCount val="5"/>
                <c:pt idx="1">
                  <c:v>Asignado</c:v>
                </c:pt>
                <c:pt idx="2">
                  <c:v>Modificado</c:v>
                </c:pt>
                <c:pt idx="3">
                  <c:v>Pagado</c:v>
                </c:pt>
                <c:pt idx="4">
                  <c:v>Subejercido</c:v>
                </c:pt>
              </c:strCache>
            </c:strRef>
          </c:cat>
          <c:val>
            <c:numRef>
              <c:f>'PRESUPUESTO ASIGNAD 2017 - 2021'!$D$37:$D$41</c:f>
              <c:numCache>
                <c:formatCode>_-"$"* #,##0_-;\-"$"* #,##0_-;_-"$"* "-"??_-;_-@_-</c:formatCode>
                <c:ptCount val="5"/>
                <c:pt idx="1">
                  <c:v>50981574</c:v>
                </c:pt>
                <c:pt idx="2">
                  <c:v>70862867</c:v>
                </c:pt>
                <c:pt idx="3">
                  <c:v>58617034.360000007</c:v>
                </c:pt>
                <c:pt idx="4">
                  <c:v>12245832.639999993</c:v>
                </c:pt>
              </c:numCache>
            </c:numRef>
          </c:val>
          <c:extLst>
            <c:ext xmlns:c16="http://schemas.microsoft.com/office/drawing/2014/chart" uri="{C3380CC4-5D6E-409C-BE32-E72D297353CC}">
              <c16:uniqueId val="{00000001-B4D4-4CF4-B53A-338A2F03B7DD}"/>
            </c:ext>
          </c:extLst>
        </c:ser>
        <c:ser>
          <c:idx val="2"/>
          <c:order val="2"/>
          <c:tx>
            <c:strRef>
              <c:f>'PRESUPUESTO ASIGNAD 2017 - 2021'!$E$36</c:f>
              <c:strCache>
                <c:ptCount val="1"/>
                <c:pt idx="0">
                  <c:v>2021*</c:v>
                </c:pt>
              </c:strCache>
            </c:strRef>
          </c:tx>
          <c:spPr>
            <a:gradFill>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a:gradFill>
            <a:ln>
              <a:noFill/>
            </a:ln>
            <a:effectLst>
              <a:outerShdw blurRad="57150" dist="19050" dir="5400000" algn="ctr" rotWithShape="0">
                <a:srgbClr val="000000">
                  <a:alpha val="63000"/>
                </a:srgbClr>
              </a:outerShdw>
            </a:effectLst>
            <a:scene3d>
              <a:camera prst="orthographicFront">
                <a:rot lat="0" lon="0" rev="0"/>
              </a:camera>
              <a:lightRig rig="flat" dir="tl"/>
            </a:scene3d>
            <a:sp3d prstMaterial="flat">
              <a:bevelT w="57150" h="114300" prst="riblet"/>
            </a:sp3d>
          </c:spPr>
          <c:invertIfNegative val="0"/>
          <c:cat>
            <c:strRef>
              <c:f>'PRESUPUESTO ASIGNAD 2017 - 2021'!$B$37:$B$41</c:f>
              <c:strCache>
                <c:ptCount val="5"/>
                <c:pt idx="1">
                  <c:v>Asignado</c:v>
                </c:pt>
                <c:pt idx="2">
                  <c:v>Modificado</c:v>
                </c:pt>
                <c:pt idx="3">
                  <c:v>Pagado</c:v>
                </c:pt>
                <c:pt idx="4">
                  <c:v>Subejercido</c:v>
                </c:pt>
              </c:strCache>
            </c:strRef>
          </c:cat>
          <c:val>
            <c:numRef>
              <c:f>'PRESUPUESTO ASIGNAD 2017 - 2021'!$E$37:$E$41</c:f>
              <c:numCache>
                <c:formatCode>_-"$"* #,##0_-;\-"$"* #,##0_-;_-"$"* "-"??_-;_-@_-</c:formatCode>
                <c:ptCount val="5"/>
                <c:pt idx="1">
                  <c:v>72358799</c:v>
                </c:pt>
                <c:pt idx="2">
                  <c:v>72220399</c:v>
                </c:pt>
                <c:pt idx="3">
                  <c:v>26515653.700000003</c:v>
                </c:pt>
                <c:pt idx="4">
                  <c:v>45704745.299999997</c:v>
                </c:pt>
              </c:numCache>
            </c:numRef>
          </c:val>
          <c:extLst>
            <c:ext xmlns:c16="http://schemas.microsoft.com/office/drawing/2014/chart" uri="{C3380CC4-5D6E-409C-BE32-E72D297353CC}">
              <c16:uniqueId val="{00000002-B4D4-4CF4-B53A-338A2F03B7DD}"/>
            </c:ext>
          </c:extLst>
        </c:ser>
        <c:dLbls>
          <c:showLegendKey val="0"/>
          <c:showVal val="0"/>
          <c:showCatName val="0"/>
          <c:showSerName val="0"/>
          <c:showPercent val="0"/>
          <c:showBubbleSize val="0"/>
        </c:dLbls>
        <c:gapWidth val="100"/>
        <c:overlap val="-24"/>
        <c:axId val="905446568"/>
        <c:axId val="905446896"/>
      </c:barChart>
      <c:catAx>
        <c:axId val="905446568"/>
        <c:scaling>
          <c:orientation val="minMax"/>
        </c:scaling>
        <c:delete val="0"/>
        <c:axPos val="b"/>
        <c:numFmt formatCode="Estándar"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905446896"/>
        <c:crosses val="autoZero"/>
        <c:auto val="1"/>
        <c:lblAlgn val="ctr"/>
        <c:lblOffset val="100"/>
        <c:noMultiLvlLbl val="0"/>
      </c:catAx>
      <c:valAx>
        <c:axId val="905446896"/>
        <c:scaling>
          <c:orientation val="minMax"/>
        </c:scaling>
        <c:delete val="0"/>
        <c:axPos val="l"/>
        <c:majorGridlines>
          <c:spPr>
            <a:ln w="9525" cap="flat" cmpd="sng" algn="ctr">
              <a:solidFill>
                <a:schemeClr val="tx1">
                  <a:lumMod val="15000"/>
                  <a:lumOff val="85000"/>
                </a:schemeClr>
              </a:solidFill>
              <a:round/>
            </a:ln>
            <a:effectLst/>
          </c:spPr>
        </c:majorGridlines>
        <c:numFmt formatCode="_-&quot;$&quot;* #,##0_-;\-&quot;$&quot;* #,##0_-;_-&quot;$&quot;*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90544656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w="9525" cap="flat" cmpd="sng" algn="ctr">
      <a:noFill/>
      <a:round/>
    </a:ln>
    <a:effectLst/>
  </c:spPr>
  <c:txPr>
    <a:bodyPr/>
    <a:lstStyle/>
    <a:p>
      <a:pPr>
        <a:defRPr/>
      </a:pPr>
      <a:endParaRPr lang="es-MX"/>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r>
              <a:rPr lang="es-MX" dirty="0"/>
              <a:t>Comportamiento Capítulo 2000 </a:t>
            </a:r>
          </a:p>
          <a:p>
            <a:pPr>
              <a:defRPr/>
            </a:pPr>
            <a:r>
              <a:rPr lang="es-MX" dirty="0"/>
              <a:t> periodos fiscales 2019- 2020 - 2021 </a:t>
            </a:r>
          </a:p>
        </c:rich>
      </c:tx>
      <c:layout>
        <c:manualLayout>
          <c:xMode val="edge"/>
          <c:yMode val="edge"/>
          <c:x val="0.16672483639611368"/>
          <c:y val="4.755033408789848E-3"/>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0.14535870516185476"/>
          <c:y val="0.27342592592592591"/>
          <c:w val="0.82686351706036743"/>
          <c:h val="0.51327136191309419"/>
        </c:manualLayout>
      </c:layout>
      <c:barChart>
        <c:barDir val="col"/>
        <c:grouping val="clustered"/>
        <c:varyColors val="0"/>
        <c:ser>
          <c:idx val="0"/>
          <c:order val="0"/>
          <c:tx>
            <c:strRef>
              <c:f>'PRESUPUESTO ASIGNAD 2017 - 2021'!$C$36</c:f>
              <c:strCache>
                <c:ptCount val="1"/>
                <c:pt idx="0">
                  <c:v>2019</c:v>
                </c:pt>
              </c:strCache>
            </c:strRef>
          </c:tx>
          <c:spPr>
            <a:solidFill>
              <a:srgbClr val="7030A0"/>
            </a:solidFill>
            <a:ln>
              <a:noFill/>
            </a:ln>
            <a:effectLst>
              <a:outerShdw blurRad="57150" dist="19050" dir="5400000" algn="ctr" rotWithShape="0">
                <a:srgbClr val="000000">
                  <a:alpha val="63000"/>
                </a:srgbClr>
              </a:outerShdw>
            </a:effectLst>
            <a:scene3d>
              <a:camera prst="orthographicFront">
                <a:rot lat="0" lon="0" rev="0"/>
              </a:camera>
              <a:lightRig rig="flat" dir="tl"/>
            </a:scene3d>
            <a:sp3d prstMaterial="flat">
              <a:bevelT w="57150" h="114300" prst="riblet"/>
            </a:sp3d>
          </c:spPr>
          <c:invertIfNegative val="0"/>
          <c:cat>
            <c:strRef>
              <c:f>'PRESUPUESTO ASIGNAD 2017 - 2021'!$B$37:$B$41</c:f>
              <c:strCache>
                <c:ptCount val="5"/>
                <c:pt idx="1">
                  <c:v>Asignado</c:v>
                </c:pt>
                <c:pt idx="2">
                  <c:v>Modificado</c:v>
                </c:pt>
                <c:pt idx="3">
                  <c:v>Pagado</c:v>
                </c:pt>
                <c:pt idx="4">
                  <c:v>Subejercido</c:v>
                </c:pt>
              </c:strCache>
            </c:strRef>
          </c:cat>
          <c:val>
            <c:numRef>
              <c:f>'PRESUPUESTO ASIGNAD 2017 - 2021'!$C$37:$C$41</c:f>
              <c:numCache>
                <c:formatCode>_-"$"* #,##0_-;\-"$"* #,##0_-;_-"$"* "-"??_-;_-@_-</c:formatCode>
                <c:ptCount val="5"/>
                <c:pt idx="1">
                  <c:v>44797448</c:v>
                </c:pt>
                <c:pt idx="2">
                  <c:v>50981574</c:v>
                </c:pt>
                <c:pt idx="3">
                  <c:v>49859668.049999997</c:v>
                </c:pt>
                <c:pt idx="4">
                  <c:v>1121905.950000003</c:v>
                </c:pt>
              </c:numCache>
            </c:numRef>
          </c:val>
          <c:extLst>
            <c:ext xmlns:c16="http://schemas.microsoft.com/office/drawing/2014/chart" uri="{C3380CC4-5D6E-409C-BE32-E72D297353CC}">
              <c16:uniqueId val="{00000000-30E5-4517-8E62-AA543A0335BB}"/>
            </c:ext>
          </c:extLst>
        </c:ser>
        <c:ser>
          <c:idx val="1"/>
          <c:order val="1"/>
          <c:tx>
            <c:strRef>
              <c:f>'PRESUPUESTO ASIGNAD 2017 - 2021'!$D$36</c:f>
              <c:strCache>
                <c:ptCount val="1"/>
                <c:pt idx="0">
                  <c:v>2020</c:v>
                </c:pt>
              </c:strCache>
            </c:strRef>
          </c:tx>
          <c:spPr>
            <a:gradFill>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a:gradFill>
            <a:ln>
              <a:noFill/>
            </a:ln>
            <a:effectLst>
              <a:outerShdw blurRad="57150" dist="19050" dir="5400000" algn="ctr" rotWithShape="0">
                <a:srgbClr val="000000">
                  <a:alpha val="63000"/>
                </a:srgbClr>
              </a:outerShdw>
            </a:effectLst>
            <a:scene3d>
              <a:camera prst="orthographicFront">
                <a:rot lat="0" lon="0" rev="0"/>
              </a:camera>
              <a:lightRig rig="flat" dir="tl"/>
            </a:scene3d>
            <a:sp3d prstMaterial="flat">
              <a:bevelT w="57150" h="114300" prst="riblet"/>
            </a:sp3d>
          </c:spPr>
          <c:invertIfNegative val="0"/>
          <c:cat>
            <c:strRef>
              <c:f>'PRESUPUESTO ASIGNAD 2017 - 2021'!$B$37:$B$41</c:f>
              <c:strCache>
                <c:ptCount val="5"/>
                <c:pt idx="1">
                  <c:v>Asignado</c:v>
                </c:pt>
                <c:pt idx="2">
                  <c:v>Modificado</c:v>
                </c:pt>
                <c:pt idx="3">
                  <c:v>Pagado</c:v>
                </c:pt>
                <c:pt idx="4">
                  <c:v>Subejercido</c:v>
                </c:pt>
              </c:strCache>
            </c:strRef>
          </c:cat>
          <c:val>
            <c:numRef>
              <c:f>'PRESUPUESTO ASIGNAD 2017 - 2021'!$D$37:$D$41</c:f>
              <c:numCache>
                <c:formatCode>_-"$"* #,##0_-;\-"$"* #,##0_-;_-"$"* "-"??_-;_-@_-</c:formatCode>
                <c:ptCount val="5"/>
                <c:pt idx="1">
                  <c:v>50981574</c:v>
                </c:pt>
                <c:pt idx="2">
                  <c:v>70862867</c:v>
                </c:pt>
                <c:pt idx="3">
                  <c:v>58617034.360000007</c:v>
                </c:pt>
                <c:pt idx="4">
                  <c:v>12245832.639999993</c:v>
                </c:pt>
              </c:numCache>
            </c:numRef>
          </c:val>
          <c:extLst>
            <c:ext xmlns:c16="http://schemas.microsoft.com/office/drawing/2014/chart" uri="{C3380CC4-5D6E-409C-BE32-E72D297353CC}">
              <c16:uniqueId val="{00000001-30E5-4517-8E62-AA543A0335BB}"/>
            </c:ext>
          </c:extLst>
        </c:ser>
        <c:ser>
          <c:idx val="2"/>
          <c:order val="2"/>
          <c:tx>
            <c:strRef>
              <c:f>'PRESUPUESTO ASIGNAD 2017 - 2021'!$E$36</c:f>
              <c:strCache>
                <c:ptCount val="1"/>
                <c:pt idx="0">
                  <c:v>2021*</c:v>
                </c:pt>
              </c:strCache>
            </c:strRef>
          </c:tx>
          <c:spPr>
            <a:gradFill>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a:gradFill>
            <a:ln>
              <a:noFill/>
            </a:ln>
            <a:effectLst>
              <a:outerShdw blurRad="57150" dist="19050" dir="5400000" algn="ctr" rotWithShape="0">
                <a:srgbClr val="000000">
                  <a:alpha val="63000"/>
                </a:srgbClr>
              </a:outerShdw>
            </a:effectLst>
            <a:scene3d>
              <a:camera prst="orthographicFront">
                <a:rot lat="0" lon="0" rev="0"/>
              </a:camera>
              <a:lightRig rig="flat" dir="tl"/>
            </a:scene3d>
            <a:sp3d prstMaterial="flat">
              <a:bevelT w="57150" h="114300" prst="riblet"/>
            </a:sp3d>
          </c:spPr>
          <c:invertIfNegative val="0"/>
          <c:cat>
            <c:strRef>
              <c:f>'PRESUPUESTO ASIGNAD 2017 - 2021'!$B$37:$B$41</c:f>
              <c:strCache>
                <c:ptCount val="5"/>
                <c:pt idx="1">
                  <c:v>Asignado</c:v>
                </c:pt>
                <c:pt idx="2">
                  <c:v>Modificado</c:v>
                </c:pt>
                <c:pt idx="3">
                  <c:v>Pagado</c:v>
                </c:pt>
                <c:pt idx="4">
                  <c:v>Subejercido</c:v>
                </c:pt>
              </c:strCache>
            </c:strRef>
          </c:cat>
          <c:val>
            <c:numRef>
              <c:f>'PRESUPUESTO ASIGNAD 2017 - 2021'!$E$37:$E$41</c:f>
              <c:numCache>
                <c:formatCode>_-"$"* #,##0_-;\-"$"* #,##0_-;_-"$"* "-"??_-;_-@_-</c:formatCode>
                <c:ptCount val="5"/>
                <c:pt idx="1">
                  <c:v>72358799</c:v>
                </c:pt>
                <c:pt idx="2">
                  <c:v>72220399</c:v>
                </c:pt>
                <c:pt idx="3">
                  <c:v>26515653.700000003</c:v>
                </c:pt>
                <c:pt idx="4">
                  <c:v>45704745.299999997</c:v>
                </c:pt>
              </c:numCache>
            </c:numRef>
          </c:val>
          <c:extLst>
            <c:ext xmlns:c16="http://schemas.microsoft.com/office/drawing/2014/chart" uri="{C3380CC4-5D6E-409C-BE32-E72D297353CC}">
              <c16:uniqueId val="{00000002-30E5-4517-8E62-AA543A0335BB}"/>
            </c:ext>
          </c:extLst>
        </c:ser>
        <c:dLbls>
          <c:showLegendKey val="0"/>
          <c:showVal val="0"/>
          <c:showCatName val="0"/>
          <c:showSerName val="0"/>
          <c:showPercent val="0"/>
          <c:showBubbleSize val="0"/>
        </c:dLbls>
        <c:gapWidth val="100"/>
        <c:overlap val="-24"/>
        <c:axId val="905446568"/>
        <c:axId val="905446896"/>
      </c:barChart>
      <c:catAx>
        <c:axId val="905446568"/>
        <c:scaling>
          <c:orientation val="minMax"/>
        </c:scaling>
        <c:delete val="0"/>
        <c:axPos val="b"/>
        <c:numFmt formatCode="Estándar"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905446896"/>
        <c:crosses val="autoZero"/>
        <c:auto val="1"/>
        <c:lblAlgn val="ctr"/>
        <c:lblOffset val="100"/>
        <c:noMultiLvlLbl val="0"/>
      </c:catAx>
      <c:valAx>
        <c:axId val="905446896"/>
        <c:scaling>
          <c:orientation val="minMax"/>
        </c:scaling>
        <c:delete val="0"/>
        <c:axPos val="l"/>
        <c:majorGridlines>
          <c:spPr>
            <a:ln w="9525" cap="flat" cmpd="sng" algn="ctr">
              <a:solidFill>
                <a:schemeClr val="tx1">
                  <a:lumMod val="15000"/>
                  <a:lumOff val="85000"/>
                </a:schemeClr>
              </a:solidFill>
              <a:round/>
            </a:ln>
            <a:effectLst/>
          </c:spPr>
        </c:majorGridlines>
        <c:numFmt formatCode="_-&quot;$&quot;* #,##0_-;\-&quot;$&quot;* #,##0_-;_-&quot;$&quot;*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90544656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w="9525" cap="flat" cmpd="sng" algn="ctr">
      <a:noFill/>
      <a:round/>
    </a:ln>
    <a:effectLst/>
  </c:spPr>
  <c:txPr>
    <a:bodyPr/>
    <a:lstStyle/>
    <a:p>
      <a:pPr>
        <a:defRPr/>
      </a:pPr>
      <a:endParaRPr lang="es-MX"/>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r>
              <a:rPr lang="es-MX" dirty="0"/>
              <a:t>Comportamiento Capítulo 3000  </a:t>
            </a:r>
          </a:p>
          <a:p>
            <a:pPr>
              <a:defRPr/>
            </a:pPr>
            <a:r>
              <a:rPr lang="es-MX" dirty="0"/>
              <a:t>periodos fiscales2019- 2020 -2021 </a:t>
            </a:r>
          </a:p>
        </c:rich>
      </c:tx>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'PRESUPUESTO ASIGNAD 2017 - 2021'!$C$36</c:f>
              <c:strCache>
                <c:ptCount val="1"/>
                <c:pt idx="0">
                  <c:v>2019</c:v>
                </c:pt>
              </c:strCache>
            </c:strRef>
          </c:tx>
          <c:spPr>
            <a:solidFill>
              <a:srgbClr val="7030A0"/>
            </a:solidFill>
            <a:ln>
              <a:noFill/>
            </a:ln>
            <a:effectLst>
              <a:outerShdw blurRad="57150" dist="19050" dir="5400000" algn="ctr" rotWithShape="0">
                <a:srgbClr val="000000">
                  <a:alpha val="63000"/>
                </a:srgbClr>
              </a:outerShdw>
            </a:effectLst>
            <a:scene3d>
              <a:camera prst="orthographicFront">
                <a:rot lat="0" lon="0" rev="0"/>
              </a:camera>
              <a:lightRig rig="flat" dir="tl"/>
            </a:scene3d>
            <a:sp3d prstMaterial="flat">
              <a:bevelT w="57150" h="114300" prst="riblet"/>
            </a:sp3d>
          </c:spPr>
          <c:invertIfNegative val="0"/>
          <c:cat>
            <c:strRef>
              <c:f>'PRESUPUESTO ASIGNAD 2017 - 2021'!$B$37:$B$41</c:f>
              <c:strCache>
                <c:ptCount val="5"/>
                <c:pt idx="1">
                  <c:v>Asignado</c:v>
                </c:pt>
                <c:pt idx="2">
                  <c:v>Modificado</c:v>
                </c:pt>
                <c:pt idx="3">
                  <c:v>Pagado</c:v>
                </c:pt>
                <c:pt idx="4">
                  <c:v>Subejercido</c:v>
                </c:pt>
              </c:strCache>
            </c:strRef>
          </c:cat>
          <c:val>
            <c:numRef>
              <c:f>'PRESUPUESTO ASIGNAD 2017 - 2021'!$C$37:$C$41</c:f>
              <c:numCache>
                <c:formatCode>_-"$"* #,##0_-;\-"$"* #,##0_-;_-"$"* "-"??_-;_-@_-</c:formatCode>
                <c:ptCount val="5"/>
                <c:pt idx="1">
                  <c:v>44797448</c:v>
                </c:pt>
                <c:pt idx="2">
                  <c:v>50981574</c:v>
                </c:pt>
                <c:pt idx="3">
                  <c:v>49859668.049999997</c:v>
                </c:pt>
                <c:pt idx="4">
                  <c:v>1121905.950000003</c:v>
                </c:pt>
              </c:numCache>
            </c:numRef>
          </c:val>
          <c:extLst>
            <c:ext xmlns:c16="http://schemas.microsoft.com/office/drawing/2014/chart" uri="{C3380CC4-5D6E-409C-BE32-E72D297353CC}">
              <c16:uniqueId val="{00000000-BFC1-4849-B211-B649C19CBD05}"/>
            </c:ext>
          </c:extLst>
        </c:ser>
        <c:ser>
          <c:idx val="1"/>
          <c:order val="1"/>
          <c:tx>
            <c:strRef>
              <c:f>'PRESUPUESTO ASIGNAD 2017 - 2021'!$D$36</c:f>
              <c:strCache>
                <c:ptCount val="1"/>
                <c:pt idx="0">
                  <c:v>2020</c:v>
                </c:pt>
              </c:strCache>
            </c:strRef>
          </c:tx>
          <c:spPr>
            <a:gradFill>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a:gradFill>
            <a:ln>
              <a:noFill/>
            </a:ln>
            <a:effectLst>
              <a:outerShdw blurRad="57150" dist="19050" dir="5400000" algn="ctr" rotWithShape="0">
                <a:srgbClr val="000000">
                  <a:alpha val="63000"/>
                </a:srgbClr>
              </a:outerShdw>
            </a:effectLst>
            <a:scene3d>
              <a:camera prst="orthographicFront">
                <a:rot lat="0" lon="0" rev="0"/>
              </a:camera>
              <a:lightRig rig="flat" dir="tl"/>
            </a:scene3d>
            <a:sp3d prstMaterial="flat">
              <a:bevelT w="57150" h="114300" prst="riblet"/>
            </a:sp3d>
          </c:spPr>
          <c:invertIfNegative val="0"/>
          <c:cat>
            <c:strRef>
              <c:f>'PRESUPUESTO ASIGNAD 2017 - 2021'!$B$37:$B$41</c:f>
              <c:strCache>
                <c:ptCount val="5"/>
                <c:pt idx="1">
                  <c:v>Asignado</c:v>
                </c:pt>
                <c:pt idx="2">
                  <c:v>Modificado</c:v>
                </c:pt>
                <c:pt idx="3">
                  <c:v>Pagado</c:v>
                </c:pt>
                <c:pt idx="4">
                  <c:v>Subejercido</c:v>
                </c:pt>
              </c:strCache>
            </c:strRef>
          </c:cat>
          <c:val>
            <c:numRef>
              <c:f>'PRESUPUESTO ASIGNAD 2017 - 2021'!$D$37:$D$41</c:f>
              <c:numCache>
                <c:formatCode>_-"$"* #,##0_-;\-"$"* #,##0_-;_-"$"* "-"??_-;_-@_-</c:formatCode>
                <c:ptCount val="5"/>
                <c:pt idx="1">
                  <c:v>50981574</c:v>
                </c:pt>
                <c:pt idx="2">
                  <c:v>70862867</c:v>
                </c:pt>
                <c:pt idx="3">
                  <c:v>58617034.360000007</c:v>
                </c:pt>
                <c:pt idx="4">
                  <c:v>12245832.639999993</c:v>
                </c:pt>
              </c:numCache>
            </c:numRef>
          </c:val>
          <c:extLst>
            <c:ext xmlns:c16="http://schemas.microsoft.com/office/drawing/2014/chart" uri="{C3380CC4-5D6E-409C-BE32-E72D297353CC}">
              <c16:uniqueId val="{00000001-BFC1-4849-B211-B649C19CBD05}"/>
            </c:ext>
          </c:extLst>
        </c:ser>
        <c:ser>
          <c:idx val="2"/>
          <c:order val="2"/>
          <c:tx>
            <c:strRef>
              <c:f>'PRESUPUESTO ASIGNAD 2017 - 2021'!$E$36</c:f>
              <c:strCache>
                <c:ptCount val="1"/>
                <c:pt idx="0">
                  <c:v>2021*</c:v>
                </c:pt>
              </c:strCache>
            </c:strRef>
          </c:tx>
          <c:spPr>
            <a:gradFill>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a:gradFill>
            <a:ln>
              <a:noFill/>
            </a:ln>
            <a:effectLst>
              <a:outerShdw blurRad="57150" dist="19050" dir="5400000" algn="ctr" rotWithShape="0">
                <a:srgbClr val="000000">
                  <a:alpha val="63000"/>
                </a:srgbClr>
              </a:outerShdw>
            </a:effectLst>
            <a:scene3d>
              <a:camera prst="orthographicFront">
                <a:rot lat="0" lon="0" rev="0"/>
              </a:camera>
              <a:lightRig rig="flat" dir="tl"/>
            </a:scene3d>
            <a:sp3d prstMaterial="flat">
              <a:bevelT w="57150" h="114300" prst="riblet"/>
            </a:sp3d>
          </c:spPr>
          <c:invertIfNegative val="0"/>
          <c:cat>
            <c:strRef>
              <c:f>'PRESUPUESTO ASIGNAD 2017 - 2021'!$B$37:$B$41</c:f>
              <c:strCache>
                <c:ptCount val="5"/>
                <c:pt idx="1">
                  <c:v>Asignado</c:v>
                </c:pt>
                <c:pt idx="2">
                  <c:v>Modificado</c:v>
                </c:pt>
                <c:pt idx="3">
                  <c:v>Pagado</c:v>
                </c:pt>
                <c:pt idx="4">
                  <c:v>Subejercido</c:v>
                </c:pt>
              </c:strCache>
            </c:strRef>
          </c:cat>
          <c:val>
            <c:numRef>
              <c:f>'PRESUPUESTO ASIGNAD 2017 - 2021'!$E$37:$E$41</c:f>
              <c:numCache>
                <c:formatCode>_-"$"* #,##0_-;\-"$"* #,##0_-;_-"$"* "-"??_-;_-@_-</c:formatCode>
                <c:ptCount val="5"/>
                <c:pt idx="1">
                  <c:v>72358799</c:v>
                </c:pt>
                <c:pt idx="2">
                  <c:v>72220399</c:v>
                </c:pt>
                <c:pt idx="3">
                  <c:v>26515653.700000003</c:v>
                </c:pt>
                <c:pt idx="4">
                  <c:v>45704745.299999997</c:v>
                </c:pt>
              </c:numCache>
            </c:numRef>
          </c:val>
          <c:extLst>
            <c:ext xmlns:c16="http://schemas.microsoft.com/office/drawing/2014/chart" uri="{C3380CC4-5D6E-409C-BE32-E72D297353CC}">
              <c16:uniqueId val="{00000002-BFC1-4849-B211-B649C19CBD05}"/>
            </c:ext>
          </c:extLst>
        </c:ser>
        <c:dLbls>
          <c:showLegendKey val="0"/>
          <c:showVal val="0"/>
          <c:showCatName val="0"/>
          <c:showSerName val="0"/>
          <c:showPercent val="0"/>
          <c:showBubbleSize val="0"/>
        </c:dLbls>
        <c:gapWidth val="100"/>
        <c:overlap val="-24"/>
        <c:axId val="905446568"/>
        <c:axId val="905446896"/>
      </c:barChart>
      <c:catAx>
        <c:axId val="905446568"/>
        <c:scaling>
          <c:orientation val="minMax"/>
        </c:scaling>
        <c:delete val="0"/>
        <c:axPos val="b"/>
        <c:numFmt formatCode="Estándar"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905446896"/>
        <c:crosses val="autoZero"/>
        <c:auto val="1"/>
        <c:lblAlgn val="ctr"/>
        <c:lblOffset val="100"/>
        <c:noMultiLvlLbl val="0"/>
      </c:catAx>
      <c:valAx>
        <c:axId val="905446896"/>
        <c:scaling>
          <c:orientation val="minMax"/>
        </c:scaling>
        <c:delete val="0"/>
        <c:axPos val="l"/>
        <c:majorGridlines>
          <c:spPr>
            <a:ln w="9525" cap="flat" cmpd="sng" algn="ctr">
              <a:solidFill>
                <a:schemeClr val="tx1">
                  <a:lumMod val="15000"/>
                  <a:lumOff val="85000"/>
                </a:schemeClr>
              </a:solidFill>
              <a:round/>
            </a:ln>
            <a:effectLst/>
          </c:spPr>
        </c:majorGridlines>
        <c:numFmt formatCode="_-&quot;$&quot;* #,##0_-;\-&quot;$&quot;* #,##0_-;_-&quot;$&quot;*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90544656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w="9525" cap="flat" cmpd="sng" algn="ctr">
      <a:noFill/>
      <a:round/>
    </a:ln>
    <a:effectLst/>
  </c:spPr>
  <c:txPr>
    <a:bodyPr/>
    <a:lstStyle/>
    <a:p>
      <a:pPr>
        <a:defRPr/>
      </a:pPr>
      <a:endParaRPr lang="es-MX"/>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r>
              <a:rPr lang="es-MX" dirty="0"/>
              <a:t>Comportamiento Capítulo 5000 </a:t>
            </a:r>
          </a:p>
          <a:p>
            <a:pPr>
              <a:defRPr/>
            </a:pPr>
            <a:r>
              <a:rPr lang="es-MX" dirty="0"/>
              <a:t>periodos fiscales 2019</a:t>
            </a:r>
            <a:r>
              <a:rPr lang="es-MX" baseline="0" dirty="0"/>
              <a:t> -</a:t>
            </a:r>
            <a:r>
              <a:rPr lang="es-MX" dirty="0"/>
              <a:t>2020 - 2021 </a:t>
            </a:r>
          </a:p>
        </c:rich>
      </c:tx>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'PRESUPUESTO ASIGNAD 2017 - 2021'!$C$36</c:f>
              <c:strCache>
                <c:ptCount val="1"/>
                <c:pt idx="0">
                  <c:v>2019</c:v>
                </c:pt>
              </c:strCache>
            </c:strRef>
          </c:tx>
          <c:spPr>
            <a:solidFill>
              <a:srgbClr val="7030A0"/>
            </a:solidFill>
            <a:ln>
              <a:noFill/>
            </a:ln>
            <a:effectLst>
              <a:outerShdw blurRad="57150" dist="19050" dir="5400000" algn="ctr" rotWithShape="0">
                <a:srgbClr val="000000">
                  <a:alpha val="63000"/>
                </a:srgbClr>
              </a:outerShdw>
            </a:effectLst>
            <a:scene3d>
              <a:camera prst="orthographicFront">
                <a:rot lat="0" lon="0" rev="0"/>
              </a:camera>
              <a:lightRig rig="flat" dir="tl"/>
            </a:scene3d>
            <a:sp3d prstMaterial="flat">
              <a:bevelT w="57150" h="114300" prst="riblet"/>
            </a:sp3d>
          </c:spPr>
          <c:invertIfNegative val="0"/>
          <c:cat>
            <c:strRef>
              <c:f>'PRESUPUESTO ASIGNAD 2017 - 2021'!$B$37:$B$41</c:f>
              <c:strCache>
                <c:ptCount val="5"/>
                <c:pt idx="1">
                  <c:v>Asignado</c:v>
                </c:pt>
                <c:pt idx="2">
                  <c:v>Modificado</c:v>
                </c:pt>
                <c:pt idx="3">
                  <c:v>Pagado</c:v>
                </c:pt>
                <c:pt idx="4">
                  <c:v>Subejercido</c:v>
                </c:pt>
              </c:strCache>
            </c:strRef>
          </c:cat>
          <c:val>
            <c:numRef>
              <c:f>'PRESUPUESTO ASIGNAD 2017 - 2021'!$C$37:$C$41</c:f>
              <c:numCache>
                <c:formatCode>_-"$"* #,##0_-;\-"$"* #,##0_-;_-"$"* "-"??_-;_-@_-</c:formatCode>
                <c:ptCount val="5"/>
                <c:pt idx="1">
                  <c:v>44797448</c:v>
                </c:pt>
                <c:pt idx="2">
                  <c:v>50981574</c:v>
                </c:pt>
                <c:pt idx="3">
                  <c:v>49859668.049999997</c:v>
                </c:pt>
                <c:pt idx="4">
                  <c:v>1121905.950000003</c:v>
                </c:pt>
              </c:numCache>
            </c:numRef>
          </c:val>
          <c:extLst>
            <c:ext xmlns:c16="http://schemas.microsoft.com/office/drawing/2014/chart" uri="{C3380CC4-5D6E-409C-BE32-E72D297353CC}">
              <c16:uniqueId val="{00000000-02F3-4AE1-B936-D29DFB9771BF}"/>
            </c:ext>
          </c:extLst>
        </c:ser>
        <c:ser>
          <c:idx val="1"/>
          <c:order val="1"/>
          <c:tx>
            <c:strRef>
              <c:f>'PRESUPUESTO ASIGNAD 2017 - 2021'!$D$36</c:f>
              <c:strCache>
                <c:ptCount val="1"/>
                <c:pt idx="0">
                  <c:v>2020</c:v>
                </c:pt>
              </c:strCache>
            </c:strRef>
          </c:tx>
          <c:spPr>
            <a:gradFill>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a:gradFill>
            <a:ln>
              <a:noFill/>
            </a:ln>
            <a:effectLst>
              <a:outerShdw blurRad="57150" dist="19050" dir="5400000" algn="ctr" rotWithShape="0">
                <a:srgbClr val="000000">
                  <a:alpha val="63000"/>
                </a:srgbClr>
              </a:outerShdw>
            </a:effectLst>
            <a:scene3d>
              <a:camera prst="orthographicFront">
                <a:rot lat="0" lon="0" rev="0"/>
              </a:camera>
              <a:lightRig rig="flat" dir="tl"/>
            </a:scene3d>
            <a:sp3d prstMaterial="flat">
              <a:bevelT w="57150" h="114300" prst="riblet"/>
            </a:sp3d>
          </c:spPr>
          <c:invertIfNegative val="0"/>
          <c:cat>
            <c:strRef>
              <c:f>'PRESUPUESTO ASIGNAD 2017 - 2021'!$B$37:$B$41</c:f>
              <c:strCache>
                <c:ptCount val="5"/>
                <c:pt idx="1">
                  <c:v>Asignado</c:v>
                </c:pt>
                <c:pt idx="2">
                  <c:v>Modificado</c:v>
                </c:pt>
                <c:pt idx="3">
                  <c:v>Pagado</c:v>
                </c:pt>
                <c:pt idx="4">
                  <c:v>Subejercido</c:v>
                </c:pt>
              </c:strCache>
            </c:strRef>
          </c:cat>
          <c:val>
            <c:numRef>
              <c:f>'PRESUPUESTO ASIGNAD 2017 - 2021'!$D$37:$D$41</c:f>
              <c:numCache>
                <c:formatCode>_-"$"* #,##0_-;\-"$"* #,##0_-;_-"$"* "-"??_-;_-@_-</c:formatCode>
                <c:ptCount val="5"/>
                <c:pt idx="1">
                  <c:v>50981574</c:v>
                </c:pt>
                <c:pt idx="2">
                  <c:v>70862867</c:v>
                </c:pt>
                <c:pt idx="3">
                  <c:v>58617034.360000007</c:v>
                </c:pt>
                <c:pt idx="4">
                  <c:v>12245832.639999993</c:v>
                </c:pt>
              </c:numCache>
            </c:numRef>
          </c:val>
          <c:extLst>
            <c:ext xmlns:c16="http://schemas.microsoft.com/office/drawing/2014/chart" uri="{C3380CC4-5D6E-409C-BE32-E72D297353CC}">
              <c16:uniqueId val="{00000001-02F3-4AE1-B936-D29DFB9771BF}"/>
            </c:ext>
          </c:extLst>
        </c:ser>
        <c:ser>
          <c:idx val="2"/>
          <c:order val="2"/>
          <c:tx>
            <c:strRef>
              <c:f>'PRESUPUESTO ASIGNAD 2017 - 2021'!$E$36</c:f>
              <c:strCache>
                <c:ptCount val="1"/>
                <c:pt idx="0">
                  <c:v>2021*</c:v>
                </c:pt>
              </c:strCache>
            </c:strRef>
          </c:tx>
          <c:spPr>
            <a:gradFill>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a:gradFill>
            <a:ln>
              <a:noFill/>
            </a:ln>
            <a:effectLst>
              <a:outerShdw blurRad="57150" dist="19050" dir="5400000" algn="ctr" rotWithShape="0">
                <a:srgbClr val="000000">
                  <a:alpha val="63000"/>
                </a:srgbClr>
              </a:outerShdw>
            </a:effectLst>
            <a:scene3d>
              <a:camera prst="orthographicFront">
                <a:rot lat="0" lon="0" rev="0"/>
              </a:camera>
              <a:lightRig rig="flat" dir="tl"/>
            </a:scene3d>
            <a:sp3d prstMaterial="flat">
              <a:bevelT w="57150" h="114300" prst="riblet"/>
            </a:sp3d>
          </c:spPr>
          <c:invertIfNegative val="0"/>
          <c:cat>
            <c:strRef>
              <c:f>'PRESUPUESTO ASIGNAD 2017 - 2021'!$B$37:$B$41</c:f>
              <c:strCache>
                <c:ptCount val="5"/>
                <c:pt idx="1">
                  <c:v>Asignado</c:v>
                </c:pt>
                <c:pt idx="2">
                  <c:v>Modificado</c:v>
                </c:pt>
                <c:pt idx="3">
                  <c:v>Pagado</c:v>
                </c:pt>
                <c:pt idx="4">
                  <c:v>Subejercido</c:v>
                </c:pt>
              </c:strCache>
            </c:strRef>
          </c:cat>
          <c:val>
            <c:numRef>
              <c:f>'PRESUPUESTO ASIGNAD 2017 - 2021'!$E$37:$E$41</c:f>
              <c:numCache>
                <c:formatCode>_-"$"* #,##0_-;\-"$"* #,##0_-;_-"$"* "-"??_-;_-@_-</c:formatCode>
                <c:ptCount val="5"/>
                <c:pt idx="1">
                  <c:v>72358799</c:v>
                </c:pt>
                <c:pt idx="2">
                  <c:v>72220399</c:v>
                </c:pt>
                <c:pt idx="3">
                  <c:v>26515653.700000003</c:v>
                </c:pt>
                <c:pt idx="4">
                  <c:v>45704745.299999997</c:v>
                </c:pt>
              </c:numCache>
            </c:numRef>
          </c:val>
          <c:extLst>
            <c:ext xmlns:c16="http://schemas.microsoft.com/office/drawing/2014/chart" uri="{C3380CC4-5D6E-409C-BE32-E72D297353CC}">
              <c16:uniqueId val="{00000002-02F3-4AE1-B936-D29DFB9771BF}"/>
            </c:ext>
          </c:extLst>
        </c:ser>
        <c:dLbls>
          <c:showLegendKey val="0"/>
          <c:showVal val="0"/>
          <c:showCatName val="0"/>
          <c:showSerName val="0"/>
          <c:showPercent val="0"/>
          <c:showBubbleSize val="0"/>
        </c:dLbls>
        <c:gapWidth val="100"/>
        <c:overlap val="-24"/>
        <c:axId val="905446568"/>
        <c:axId val="905446896"/>
      </c:barChart>
      <c:catAx>
        <c:axId val="905446568"/>
        <c:scaling>
          <c:orientation val="minMax"/>
        </c:scaling>
        <c:delete val="0"/>
        <c:axPos val="b"/>
        <c:numFmt formatCode="Estándar"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905446896"/>
        <c:crosses val="autoZero"/>
        <c:auto val="1"/>
        <c:lblAlgn val="ctr"/>
        <c:lblOffset val="100"/>
        <c:noMultiLvlLbl val="0"/>
      </c:catAx>
      <c:valAx>
        <c:axId val="905446896"/>
        <c:scaling>
          <c:orientation val="minMax"/>
        </c:scaling>
        <c:delete val="0"/>
        <c:axPos val="l"/>
        <c:majorGridlines>
          <c:spPr>
            <a:ln w="9525" cap="flat" cmpd="sng" algn="ctr">
              <a:solidFill>
                <a:schemeClr val="tx1">
                  <a:lumMod val="15000"/>
                  <a:lumOff val="85000"/>
                </a:schemeClr>
              </a:solidFill>
              <a:round/>
            </a:ln>
            <a:effectLst/>
          </c:spPr>
        </c:majorGridlines>
        <c:numFmt formatCode="_-&quot;$&quot;* #,##0_-;\-&quot;$&quot;* #,##0_-;_-&quot;$&quot;*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90544656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w="9525" cap="flat" cmpd="sng" algn="ctr">
      <a:noFill/>
      <a:round/>
    </a:ln>
    <a:effectLst/>
  </c:spPr>
  <c:txPr>
    <a:bodyPr/>
    <a:lstStyle/>
    <a:p>
      <a:pPr>
        <a:defRPr/>
      </a:pPr>
      <a:endParaRPr lang="es-MX"/>
    </a:p>
  </c:txPr>
  <c:externalData r:id="rId3">
    <c:autoUpdate val="0"/>
  </c:externalData>
  <c:userShapes r:id="rId4"/>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a:t>Reembolsos 2019, 2020 y 2021</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3.9043793244580224E-2"/>
          <c:y val="0.19870550986004362"/>
          <c:w val="0.67329360820799722"/>
          <c:h val="0.68549196704665327"/>
        </c:manualLayout>
      </c:layout>
      <c:barChart>
        <c:barDir val="bar"/>
        <c:grouping val="clustered"/>
        <c:varyColors val="0"/>
        <c:ser>
          <c:idx val="0"/>
          <c:order val="0"/>
          <c:tx>
            <c:strRef>
              <c:f>REEMBOLSOS!$T$24</c:f>
              <c:strCache>
                <c:ptCount val="1"/>
                <c:pt idx="0">
                  <c:v>2019</c:v>
                </c:pt>
              </c:strCache>
            </c:strRef>
          </c:tx>
          <c:spPr>
            <a:solidFill>
              <a:schemeClr val="accent1"/>
            </a:solidFill>
            <a:ln>
              <a:noFill/>
            </a:ln>
            <a:effectLst/>
            <a:scene3d>
              <a:camera prst="orthographicFront"/>
              <a:lightRig rig="threePt" dir="t"/>
            </a:scene3d>
            <a:sp3d>
              <a:bevelT/>
            </a:sp3d>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REEMBOLSOS!$U$24</c:f>
              <c:numCache>
                <c:formatCode>_(* #,##0.00_);_(* \(#,##0.00\);_(* "-"??_);_(@_)</c:formatCode>
                <c:ptCount val="1"/>
                <c:pt idx="0">
                  <c:v>7176947.9500000002</c:v>
                </c:pt>
              </c:numCache>
            </c:numRef>
          </c:val>
          <c:extLst>
            <c:ext xmlns:c16="http://schemas.microsoft.com/office/drawing/2014/chart" uri="{C3380CC4-5D6E-409C-BE32-E72D297353CC}">
              <c16:uniqueId val="{00000000-06CF-46AA-BFD8-1FF5313EE090}"/>
            </c:ext>
          </c:extLst>
        </c:ser>
        <c:ser>
          <c:idx val="1"/>
          <c:order val="1"/>
          <c:tx>
            <c:strRef>
              <c:f>REEMBOLSOS!$T$25</c:f>
              <c:strCache>
                <c:ptCount val="1"/>
                <c:pt idx="0">
                  <c:v>2020</c:v>
                </c:pt>
              </c:strCache>
            </c:strRef>
          </c:tx>
          <c:spPr>
            <a:solidFill>
              <a:srgbClr val="7030A0"/>
            </a:solidFill>
            <a:ln>
              <a:noFill/>
            </a:ln>
            <a:effectLst/>
            <a:scene3d>
              <a:camera prst="orthographicFront"/>
              <a:lightRig rig="threePt" dir="t"/>
            </a:scene3d>
            <a:sp3d>
              <a:bevelT prst="angle"/>
            </a:sp3d>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REEMBOLSOS!$U$25</c:f>
              <c:numCache>
                <c:formatCode>_(* #,##0.00_);_(* \(#,##0.00\);_(* "-"??_);_(@_)</c:formatCode>
                <c:ptCount val="1"/>
                <c:pt idx="0">
                  <c:v>13533820.699999999</c:v>
                </c:pt>
              </c:numCache>
            </c:numRef>
          </c:val>
          <c:extLst>
            <c:ext xmlns:c16="http://schemas.microsoft.com/office/drawing/2014/chart" uri="{C3380CC4-5D6E-409C-BE32-E72D297353CC}">
              <c16:uniqueId val="{00000001-06CF-46AA-BFD8-1FF5313EE090}"/>
            </c:ext>
          </c:extLst>
        </c:ser>
        <c:ser>
          <c:idx val="2"/>
          <c:order val="2"/>
          <c:tx>
            <c:strRef>
              <c:f>REEMBOLSOS!$T$26</c:f>
              <c:strCache>
                <c:ptCount val="1"/>
                <c:pt idx="0">
                  <c:v>2021</c:v>
                </c:pt>
              </c:strCache>
            </c:strRef>
          </c:tx>
          <c:spPr>
            <a:solidFill>
              <a:schemeClr val="accent3"/>
            </a:solidFill>
            <a:ln>
              <a:noFill/>
            </a:ln>
            <a:effectLst/>
            <a:scene3d>
              <a:camera prst="orthographicFront"/>
              <a:lightRig rig="threePt" dir="t"/>
            </a:scene3d>
            <a:sp3d>
              <a:bevelT/>
            </a:sp3d>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REEMBOLSOS!$U$26</c:f>
              <c:numCache>
                <c:formatCode>_(* #,##0.00_);_(* \(#,##0.00\);_(* "-"??_);_(@_)</c:formatCode>
                <c:ptCount val="1"/>
                <c:pt idx="0">
                  <c:v>8220371.3099999996</c:v>
                </c:pt>
              </c:numCache>
            </c:numRef>
          </c:val>
          <c:extLst>
            <c:ext xmlns:c16="http://schemas.microsoft.com/office/drawing/2014/chart" uri="{C3380CC4-5D6E-409C-BE32-E72D297353CC}">
              <c16:uniqueId val="{00000002-06CF-46AA-BFD8-1FF5313EE090}"/>
            </c:ext>
          </c:extLst>
        </c:ser>
        <c:dLbls>
          <c:showLegendKey val="0"/>
          <c:showVal val="0"/>
          <c:showCatName val="0"/>
          <c:showSerName val="0"/>
          <c:showPercent val="0"/>
          <c:showBubbleSize val="0"/>
        </c:dLbls>
        <c:gapWidth val="219"/>
        <c:axId val="644334624"/>
        <c:axId val="644332984"/>
      </c:barChart>
      <c:catAx>
        <c:axId val="644334624"/>
        <c:scaling>
          <c:orientation val="minMax"/>
        </c:scaling>
        <c:delete val="1"/>
        <c:axPos val="l"/>
        <c:numFmt formatCode="Estándar" sourceLinked="1"/>
        <c:majorTickMark val="none"/>
        <c:minorTickMark val="none"/>
        <c:tickLblPos val="nextTo"/>
        <c:crossAx val="644332984"/>
        <c:crosses val="autoZero"/>
        <c:auto val="1"/>
        <c:lblAlgn val="ctr"/>
        <c:lblOffset val="100"/>
        <c:noMultiLvlLbl val="0"/>
      </c:catAx>
      <c:valAx>
        <c:axId val="644332984"/>
        <c:scaling>
          <c:orientation val="minMax"/>
        </c:scaling>
        <c:delete val="0"/>
        <c:axPos val="b"/>
        <c:majorGridlines>
          <c:spPr>
            <a:ln w="9525" cap="flat" cmpd="sng" algn="ctr">
              <a:solidFill>
                <a:schemeClr val="tx1">
                  <a:lumMod val="15000"/>
                  <a:lumOff val="85000"/>
                </a:schemeClr>
              </a:solidFill>
              <a:round/>
            </a:ln>
            <a:effectLst/>
          </c:spPr>
        </c:majorGridlines>
        <c:numFmt formatCode="_(* #,##0.00_);_(* \(#,##0.00\);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644334624"/>
        <c:crosses val="autoZero"/>
        <c:crossBetween val="between"/>
      </c:valAx>
      <c:spPr>
        <a:noFill/>
        <a:ln>
          <a:noFill/>
        </a:ln>
        <a:effectLst/>
      </c:spPr>
    </c:plotArea>
    <c:legend>
      <c:legendPos val="r"/>
      <c:layout>
        <c:manualLayout>
          <c:xMode val="edge"/>
          <c:yMode val="edge"/>
          <c:x val="4.6870734908136487E-2"/>
          <c:y val="0.37839020122484696"/>
          <c:w val="0.12535148731408574"/>
          <c:h val="0.31308034412365121"/>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bg1"/>
              </a:solidFill>
              <a:latin typeface="+mn-lt"/>
              <a:ea typeface="+mn-ea"/>
              <a:cs typeface="+mn-cs"/>
            </a:defRPr>
          </a:pPr>
          <a:endParaRPr lang="es-MX"/>
        </a:p>
      </c:txPr>
    </c:legend>
    <c:plotVisOnly val="1"/>
    <c:dispBlanksAs val="gap"/>
    <c:showDLblsOverMax val="0"/>
  </c:chart>
  <c:spPr>
    <a:noFill/>
    <a:ln w="9525" cap="flat" cmpd="sng" algn="ctr">
      <a:noFill/>
      <a:round/>
    </a:ln>
    <a:effectLst/>
  </c:spPr>
  <c:txPr>
    <a:bodyPr/>
    <a:lstStyle/>
    <a:p>
      <a:pPr>
        <a:defRPr/>
      </a:pPr>
      <a:endParaRPr lang="es-MX"/>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995" b="1" i="0" u="none" strike="noStrike" kern="1200" cap="all" spc="100" normalizeH="0" baseline="0">
                <a:solidFill>
                  <a:schemeClr val="lt1"/>
                </a:solidFill>
                <a:latin typeface="+mn-lt"/>
                <a:ea typeface="+mn-ea"/>
                <a:cs typeface="+mn-cs"/>
              </a:defRPr>
            </a:pPr>
            <a:r>
              <a:rPr lang="es-MX"/>
              <a:t>AFILIACIÓN DE LA POBLACIÓN </a:t>
            </a:r>
          </a:p>
        </c:rich>
      </c:tx>
      <c:overlay val="0"/>
      <c:spPr>
        <a:noFill/>
        <a:ln>
          <a:noFill/>
        </a:ln>
        <a:effectLst/>
      </c:spPr>
      <c:txPr>
        <a:bodyPr rot="0" spcFirstLastPara="1" vertOverflow="ellipsis" vert="horz" wrap="square" anchor="ctr" anchorCtr="1"/>
        <a:lstStyle/>
        <a:p>
          <a:pPr>
            <a:defRPr sz="1995" b="1" i="0" u="none" strike="noStrike" kern="1200" cap="all" spc="100" normalizeH="0" baseline="0">
              <a:solidFill>
                <a:schemeClr val="lt1"/>
              </a:solidFill>
              <a:latin typeface="+mn-lt"/>
              <a:ea typeface="+mn-ea"/>
              <a:cs typeface="+mn-cs"/>
            </a:defRPr>
          </a:pPr>
          <a:endParaRPr lang="es-MX"/>
        </a:p>
      </c:txPr>
    </c:title>
    <c:autoTitleDeleted val="0"/>
    <c:plotArea>
      <c:layout/>
      <c:pieChart>
        <c:varyColors val="1"/>
        <c:ser>
          <c:idx val="0"/>
          <c:order val="0"/>
          <c:spPr>
            <a:solidFill>
              <a:schemeClr val="lt1"/>
            </a:solidFill>
            <a:ln w="19050">
              <a:solidFill>
                <a:schemeClr val="accent2"/>
              </a:solidFill>
            </a:ln>
            <a:effectLst/>
          </c:spPr>
          <c:explosion val="5"/>
          <c:dPt>
            <c:idx val="0"/>
            <c:bubble3D val="0"/>
            <c:spPr>
              <a:solidFill>
                <a:schemeClr val="lt1"/>
              </a:solidFill>
              <a:ln w="19050">
                <a:solidFill>
                  <a:schemeClr val="accent2"/>
                </a:solidFill>
              </a:ln>
              <a:effectLst/>
            </c:spPr>
            <c:extLst>
              <c:ext xmlns:c16="http://schemas.microsoft.com/office/drawing/2014/chart" uri="{C3380CC4-5D6E-409C-BE32-E72D297353CC}">
                <c16:uniqueId val="{00000001-4C88-4223-AE5E-C3F03298B5DF}"/>
              </c:ext>
            </c:extLst>
          </c:dPt>
          <c:dPt>
            <c:idx val="1"/>
            <c:bubble3D val="0"/>
            <c:spPr>
              <a:solidFill>
                <a:schemeClr val="lt1"/>
              </a:solidFill>
              <a:ln w="19050">
                <a:solidFill>
                  <a:schemeClr val="accent2"/>
                </a:solidFill>
              </a:ln>
              <a:effectLst/>
            </c:spPr>
            <c:extLst>
              <c:ext xmlns:c16="http://schemas.microsoft.com/office/drawing/2014/chart" uri="{C3380CC4-5D6E-409C-BE32-E72D297353CC}">
                <c16:uniqueId val="{00000003-4C88-4223-AE5E-C3F03298B5DF}"/>
              </c:ext>
            </c:extLst>
          </c:dPt>
          <c:dLbls>
            <c:dLbl>
              <c:idx val="0"/>
              <c:layout>
                <c:manualLayout>
                  <c:x val="-0.12016207881374245"/>
                  <c:y val="0.18307050715812326"/>
                </c:manualLayout>
              </c:layout>
              <c:tx>
                <c:rich>
                  <a:bodyPr/>
                  <a:lstStyle/>
                  <a:p>
                    <a:fld id="{FC0633C3-E584-45A3-BD38-E07E8BF52E64}" type="CATEGORYNAME">
                      <a:rPr lang="en-US" b="1"/>
                      <a:pPr/>
                      <a:t>[NOMBRE DE CATEGORÍA]</a:t>
                    </a:fld>
                    <a:r>
                      <a:rPr lang="en-US" b="1" baseline="0" dirty="0"/>
                      <a:t>, </a:t>
                    </a:r>
                    <a:fld id="{42C807C2-1168-4574-A25E-8E7F2099E3D7}" type="PERCENTAGE">
                      <a:rPr lang="en-US" b="1" baseline="0"/>
                      <a:pPr/>
                      <a:t>[PORCENTAJE]</a:t>
                    </a:fld>
                    <a:endParaRPr lang="en-US" b="1" baseline="0" dirty="0"/>
                  </a:p>
                </c:rich>
              </c:tx>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4C88-4223-AE5E-C3F03298B5DF}"/>
                </c:ext>
              </c:extLst>
            </c:dLbl>
            <c:dLbl>
              <c:idx val="1"/>
              <c:layout>
                <c:manualLayout>
                  <c:x val="0.15877618368503324"/>
                  <c:y val="-0.1588893074844231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4C88-4223-AE5E-C3F03298B5DF}"/>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accent2"/>
                    </a:solidFill>
                    <a:latin typeface="+mn-lt"/>
                    <a:ea typeface="+mn-ea"/>
                    <a:cs typeface="+mn-cs"/>
                  </a:defRPr>
                </a:pPr>
                <a:endParaRPr lang="es-MX"/>
              </a:p>
            </c:txPr>
            <c:dLblPos val="inEnd"/>
            <c:showLegendKey val="0"/>
            <c:showVal val="0"/>
            <c:showCatName val="1"/>
            <c:showSerName val="0"/>
            <c:showPercent val="1"/>
            <c:showBubbleSize val="0"/>
            <c:showLeaderLines val="1"/>
            <c:leaderLines>
              <c:spPr>
                <a:ln w="9525">
                  <a:solidFill>
                    <a:schemeClr val="accent2">
                      <a:lumMod val="60000"/>
                      <a:lumOff val="40000"/>
                    </a:schemeClr>
                  </a:solidFill>
                </a:ln>
                <a:effectLst/>
              </c:spPr>
            </c:leaderLines>
            <c:extLst>
              <c:ext xmlns:c15="http://schemas.microsoft.com/office/drawing/2012/chart" uri="{CE6537A1-D6FC-4f65-9D91-7224C49458BB}"/>
            </c:extLst>
          </c:dLbls>
          <c:cat>
            <c:strRef>
              <c:f>VIGENCIA!$D$60:$D$61</c:f>
              <c:strCache>
                <c:ptCount val="2"/>
                <c:pt idx="0">
                  <c:v>IMSS</c:v>
                </c:pt>
                <c:pt idx="1">
                  <c:v>IPEJAL</c:v>
                </c:pt>
              </c:strCache>
            </c:strRef>
          </c:cat>
          <c:val>
            <c:numRef>
              <c:f>VIGENCIA!$E$60:$E$61</c:f>
              <c:numCache>
                <c:formatCode>_(* #,##0.00_);_(* \(#,##0.00\);_(* "-"??_);_(@_)</c:formatCode>
                <c:ptCount val="2"/>
                <c:pt idx="0">
                  <c:v>12509</c:v>
                </c:pt>
                <c:pt idx="1">
                  <c:v>34349</c:v>
                </c:pt>
              </c:numCache>
            </c:numRef>
          </c:val>
          <c:extLst>
            <c:ext xmlns:c16="http://schemas.microsoft.com/office/drawing/2014/chart" uri="{C3380CC4-5D6E-409C-BE32-E72D297353CC}">
              <c16:uniqueId val="{00000004-4C88-4223-AE5E-C3F03298B5DF}"/>
            </c:ext>
          </c:extLst>
        </c:ser>
        <c:dLbls>
          <c:dLblPos val="inEnd"/>
          <c:showLegendKey val="0"/>
          <c:showVal val="0"/>
          <c:showCatName val="0"/>
          <c:showSerName val="0"/>
          <c:showPercent val="1"/>
          <c:showBubbleSize val="0"/>
          <c:showLeaderLines val="1"/>
        </c:dLbls>
        <c:firstSliceAng val="0"/>
      </c:pieChart>
      <c:spPr>
        <a:noFill/>
        <a:ln>
          <a:noFill/>
        </a:ln>
        <a:effectLst/>
      </c:spPr>
    </c:plotArea>
    <c:plotVisOnly val="1"/>
    <c:dispBlanksAs val="gap"/>
    <c:showDLblsOverMax val="0"/>
  </c:chart>
  <c:spPr>
    <a:solidFill>
      <a:schemeClr val="accent2"/>
    </a:solidFill>
    <a:ln w="9525" cap="flat" cmpd="sng" algn="ctr">
      <a:solidFill>
        <a:schemeClr val="accent2"/>
      </a:solidFill>
      <a:round/>
    </a:ln>
    <a:effectLst/>
  </c:spPr>
  <c:txPr>
    <a:bodyPr/>
    <a:lstStyle/>
    <a:p>
      <a:pPr>
        <a:defRPr/>
      </a:pPr>
      <a:endParaRPr lang="es-MX"/>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r>
              <a:rPr lang="es-MX" sz="1800" b="1" i="0" baseline="0">
                <a:effectLst/>
              </a:rPr>
              <a:t>PAGO DE SERVICIO MÉDICO AL IMSS</a:t>
            </a:r>
            <a:endParaRPr lang="es-MX" b="1"/>
          </a:p>
        </c:rich>
      </c:tx>
      <c:layout>
        <c:manualLayout>
          <c:xMode val="edge"/>
          <c:yMode val="edge"/>
          <c:x val="0.30247401650582839"/>
          <c:y val="7.9646014230453699E-2"/>
        </c:manualLayout>
      </c:layout>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0.10910382885556631"/>
          <c:y val="0.20894653643707162"/>
          <c:w val="0.87507136455370194"/>
          <c:h val="0.36894683432570752"/>
        </c:manualLayout>
      </c:layout>
      <c:barChart>
        <c:barDir val="col"/>
        <c:grouping val="clustered"/>
        <c:varyColors val="0"/>
        <c:ser>
          <c:idx val="0"/>
          <c:order val="0"/>
          <c:tx>
            <c:strRef>
              <c:f>Gráficas!$C$7</c:f>
              <c:strCache>
                <c:ptCount val="1"/>
                <c:pt idx="0">
                  <c:v>2019</c:v>
                </c:pt>
              </c:strCache>
            </c:strRef>
          </c:tx>
          <c:spPr>
            <a:solidFill>
              <a:schemeClr val="accent1"/>
            </a:solidFill>
            <a:ln>
              <a:noFill/>
            </a:ln>
            <a:effectLst/>
          </c:spPr>
          <c:invertIfNegative val="0"/>
          <c:cat>
            <c:strRef>
              <c:f>Gráficas!$B$8:$B$19</c:f>
              <c:strCache>
                <c:ptCount val="12"/>
                <c:pt idx="0">
                  <c:v>ENERO</c:v>
                </c:pt>
                <c:pt idx="1">
                  <c:v>FEBRERO</c:v>
                </c:pt>
                <c:pt idx="2">
                  <c:v>MARZO </c:v>
                </c:pt>
                <c:pt idx="3">
                  <c:v>ABRIL</c:v>
                </c:pt>
                <c:pt idx="4">
                  <c:v>MAYO</c:v>
                </c:pt>
                <c:pt idx="5">
                  <c:v>JUNIO</c:v>
                </c:pt>
                <c:pt idx="6">
                  <c:v>JULIO</c:v>
                </c:pt>
                <c:pt idx="7">
                  <c:v>AGOSTO</c:v>
                </c:pt>
                <c:pt idx="8">
                  <c:v>SEPTIEMBRE</c:v>
                </c:pt>
                <c:pt idx="9">
                  <c:v>OCTUBRE</c:v>
                </c:pt>
                <c:pt idx="10">
                  <c:v>NOVIEMBRE</c:v>
                </c:pt>
                <c:pt idx="11">
                  <c:v>DICIEMBRE</c:v>
                </c:pt>
              </c:strCache>
            </c:strRef>
          </c:cat>
          <c:val>
            <c:numRef>
              <c:f>Gráficas!$C$8:$C$19</c:f>
              <c:numCache>
                <c:formatCode>_("$"* #,##0.00_);_("$"* \(#,##0.00\);_("$"* "-"??_);_(@_)</c:formatCode>
                <c:ptCount val="12"/>
                <c:pt idx="0">
                  <c:v>3891000</c:v>
                </c:pt>
                <c:pt idx="1">
                  <c:v>7344300</c:v>
                </c:pt>
                <c:pt idx="2">
                  <c:v>10365600</c:v>
                </c:pt>
                <c:pt idx="3">
                  <c:v>10153950</c:v>
                </c:pt>
                <c:pt idx="4">
                  <c:v>6725850</c:v>
                </c:pt>
                <c:pt idx="5">
                  <c:v>5384400</c:v>
                </c:pt>
                <c:pt idx="6">
                  <c:v>13021800</c:v>
                </c:pt>
                <c:pt idx="7">
                  <c:v>7153450</c:v>
                </c:pt>
                <c:pt idx="8">
                  <c:v>7151800</c:v>
                </c:pt>
                <c:pt idx="9">
                  <c:v>8552450</c:v>
                </c:pt>
                <c:pt idx="10">
                  <c:v>8390150</c:v>
                </c:pt>
                <c:pt idx="11">
                  <c:v>7809750</c:v>
                </c:pt>
              </c:numCache>
            </c:numRef>
          </c:val>
          <c:extLst>
            <c:ext xmlns:c16="http://schemas.microsoft.com/office/drawing/2014/chart" uri="{C3380CC4-5D6E-409C-BE32-E72D297353CC}">
              <c16:uniqueId val="{00000000-27C8-42E3-8796-FECC0B4504B5}"/>
            </c:ext>
          </c:extLst>
        </c:ser>
        <c:ser>
          <c:idx val="1"/>
          <c:order val="1"/>
          <c:tx>
            <c:strRef>
              <c:f>Gráficas!$D$7</c:f>
              <c:strCache>
                <c:ptCount val="1"/>
                <c:pt idx="0">
                  <c:v>2020</c:v>
                </c:pt>
              </c:strCache>
            </c:strRef>
          </c:tx>
          <c:spPr>
            <a:solidFill>
              <a:schemeClr val="accent2"/>
            </a:solidFill>
            <a:ln>
              <a:noFill/>
            </a:ln>
            <a:effectLst/>
          </c:spPr>
          <c:invertIfNegative val="0"/>
          <c:cat>
            <c:strRef>
              <c:f>Gráficas!$B$8:$B$19</c:f>
              <c:strCache>
                <c:ptCount val="12"/>
                <c:pt idx="0">
                  <c:v>ENERO</c:v>
                </c:pt>
                <c:pt idx="1">
                  <c:v>FEBRERO</c:v>
                </c:pt>
                <c:pt idx="2">
                  <c:v>MARZO </c:v>
                </c:pt>
                <c:pt idx="3">
                  <c:v>ABRIL</c:v>
                </c:pt>
                <c:pt idx="4">
                  <c:v>MAYO</c:v>
                </c:pt>
                <c:pt idx="5">
                  <c:v>JUNIO</c:v>
                </c:pt>
                <c:pt idx="6">
                  <c:v>JULIO</c:v>
                </c:pt>
                <c:pt idx="7">
                  <c:v>AGOSTO</c:v>
                </c:pt>
                <c:pt idx="8">
                  <c:v>SEPTIEMBRE</c:v>
                </c:pt>
                <c:pt idx="9">
                  <c:v>OCTUBRE</c:v>
                </c:pt>
                <c:pt idx="10">
                  <c:v>NOVIEMBRE</c:v>
                </c:pt>
                <c:pt idx="11">
                  <c:v>DICIEMBRE</c:v>
                </c:pt>
              </c:strCache>
            </c:strRef>
          </c:cat>
          <c:val>
            <c:numRef>
              <c:f>Gráficas!$D$8:$D$19</c:f>
              <c:numCache>
                <c:formatCode>_("$"* #,##0.00_);_("$"* \(#,##0.00\);_("$"* "-"??_);_(@_)</c:formatCode>
                <c:ptCount val="12"/>
                <c:pt idx="0">
                  <c:v>5307900</c:v>
                </c:pt>
                <c:pt idx="1">
                  <c:v>9119400</c:v>
                </c:pt>
                <c:pt idx="2">
                  <c:v>13718500</c:v>
                </c:pt>
                <c:pt idx="3">
                  <c:v>12976300</c:v>
                </c:pt>
                <c:pt idx="4">
                  <c:v>8382650</c:v>
                </c:pt>
                <c:pt idx="5">
                  <c:v>7237050</c:v>
                </c:pt>
                <c:pt idx="6">
                  <c:v>15905750</c:v>
                </c:pt>
                <c:pt idx="7">
                  <c:v>9086300</c:v>
                </c:pt>
                <c:pt idx="8">
                  <c:v>8869400</c:v>
                </c:pt>
                <c:pt idx="9">
                  <c:v>10847400</c:v>
                </c:pt>
                <c:pt idx="10">
                  <c:v>10416350</c:v>
                </c:pt>
                <c:pt idx="11">
                  <c:v>10405400</c:v>
                </c:pt>
              </c:numCache>
            </c:numRef>
          </c:val>
          <c:extLst>
            <c:ext xmlns:c16="http://schemas.microsoft.com/office/drawing/2014/chart" uri="{C3380CC4-5D6E-409C-BE32-E72D297353CC}">
              <c16:uniqueId val="{00000001-27C8-42E3-8796-FECC0B4504B5}"/>
            </c:ext>
          </c:extLst>
        </c:ser>
        <c:ser>
          <c:idx val="2"/>
          <c:order val="2"/>
          <c:tx>
            <c:strRef>
              <c:f>Gráficas!$E$7</c:f>
              <c:strCache>
                <c:ptCount val="1"/>
                <c:pt idx="0">
                  <c:v>2021</c:v>
                </c:pt>
              </c:strCache>
            </c:strRef>
          </c:tx>
          <c:spPr>
            <a:solidFill>
              <a:schemeClr val="accent3"/>
            </a:solidFill>
            <a:ln>
              <a:noFill/>
            </a:ln>
            <a:effectLst/>
          </c:spPr>
          <c:invertIfNegative val="0"/>
          <c:cat>
            <c:strRef>
              <c:f>Gráficas!$B$8:$B$19</c:f>
              <c:strCache>
                <c:ptCount val="12"/>
                <c:pt idx="0">
                  <c:v>ENERO</c:v>
                </c:pt>
                <c:pt idx="1">
                  <c:v>FEBRERO</c:v>
                </c:pt>
                <c:pt idx="2">
                  <c:v>MARZO </c:v>
                </c:pt>
                <c:pt idx="3">
                  <c:v>ABRIL</c:v>
                </c:pt>
                <c:pt idx="4">
                  <c:v>MAYO</c:v>
                </c:pt>
                <c:pt idx="5">
                  <c:v>JUNIO</c:v>
                </c:pt>
                <c:pt idx="6">
                  <c:v>JULIO</c:v>
                </c:pt>
                <c:pt idx="7">
                  <c:v>AGOSTO</c:v>
                </c:pt>
                <c:pt idx="8">
                  <c:v>SEPTIEMBRE</c:v>
                </c:pt>
                <c:pt idx="9">
                  <c:v>OCTUBRE</c:v>
                </c:pt>
                <c:pt idx="10">
                  <c:v>NOVIEMBRE</c:v>
                </c:pt>
                <c:pt idx="11">
                  <c:v>DICIEMBRE</c:v>
                </c:pt>
              </c:strCache>
            </c:strRef>
          </c:cat>
          <c:val>
            <c:numRef>
              <c:f>Gráficas!$E$8:$E$19</c:f>
              <c:numCache>
                <c:formatCode>_("$"* #,##0.00_);_("$"* \(#,##0.00\);_("$"* "-"??_);_(@_)</c:formatCode>
                <c:ptCount val="12"/>
                <c:pt idx="0">
                  <c:v>7237500</c:v>
                </c:pt>
                <c:pt idx="1">
                  <c:v>11517350</c:v>
                </c:pt>
                <c:pt idx="2">
                  <c:v>17462200</c:v>
                </c:pt>
                <c:pt idx="3">
                  <c:v>17063650</c:v>
                </c:pt>
                <c:pt idx="4">
                  <c:v>10493200</c:v>
                </c:pt>
              </c:numCache>
            </c:numRef>
          </c:val>
          <c:extLst>
            <c:ext xmlns:c16="http://schemas.microsoft.com/office/drawing/2014/chart" uri="{C3380CC4-5D6E-409C-BE32-E72D297353CC}">
              <c16:uniqueId val="{00000002-27C8-42E3-8796-FECC0B4504B5}"/>
            </c:ext>
          </c:extLst>
        </c:ser>
        <c:dLbls>
          <c:showLegendKey val="0"/>
          <c:showVal val="0"/>
          <c:showCatName val="0"/>
          <c:showSerName val="0"/>
          <c:showPercent val="0"/>
          <c:showBubbleSize val="0"/>
        </c:dLbls>
        <c:gapWidth val="219"/>
        <c:overlap val="-27"/>
        <c:axId val="1813848751"/>
        <c:axId val="1813839183"/>
      </c:barChart>
      <c:catAx>
        <c:axId val="1813848751"/>
        <c:scaling>
          <c:orientation val="minMax"/>
        </c:scaling>
        <c:delete val="0"/>
        <c:axPos val="b"/>
        <c:numFmt formatCode="Estándar"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813839183"/>
        <c:crosses val="autoZero"/>
        <c:auto val="1"/>
        <c:lblAlgn val="ctr"/>
        <c:lblOffset val="100"/>
        <c:noMultiLvlLbl val="0"/>
      </c:catAx>
      <c:valAx>
        <c:axId val="1813839183"/>
        <c:scaling>
          <c:orientation val="minMax"/>
        </c:scaling>
        <c:delete val="0"/>
        <c:axPos val="l"/>
        <c:majorGridlines>
          <c:spPr>
            <a:ln w="9525" cap="flat" cmpd="sng" algn="ctr">
              <a:noFill/>
              <a:round/>
            </a:ln>
            <a:effectLst/>
          </c:spPr>
        </c:majorGridlines>
        <c:numFmt formatCode="_(&quot;$&quot;* #,##0.00_);_(&quot;$&quot;* \(#,##0.00\);_(&quot;$&quot;*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813848751"/>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s-MX"/>
          </a:p>
        </c:txPr>
      </c:dTable>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w="9525" cap="flat" cmpd="sng" algn="ctr">
      <a:noFill/>
      <a:round/>
    </a:ln>
    <a:effectLst/>
  </c:spPr>
  <c:txPr>
    <a:bodyPr/>
    <a:lstStyle/>
    <a:p>
      <a:pPr>
        <a:defRPr/>
      </a:pPr>
      <a:endParaRPr lang="es-MX"/>
    </a:p>
  </c:txPr>
  <c:externalData r:id="rId3">
    <c:autoUpdate val="0"/>
  </c:externalData>
  <c:userShapes r:id="rId4"/>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600" b="1" dirty="0" err="1"/>
              <a:t>Totales</a:t>
            </a:r>
            <a:r>
              <a:rPr lang="en-US" sz="1600" b="1" dirty="0"/>
              <a:t> </a:t>
            </a:r>
            <a:r>
              <a:rPr lang="en-US" sz="1600" b="1" dirty="0" err="1"/>
              <a:t>anuales</a:t>
            </a:r>
            <a:r>
              <a:rPr lang="en-US" sz="1600" b="1" dirty="0"/>
              <a:t> </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0.25388692038495186"/>
          <c:y val="0.1902314814814815"/>
          <c:w val="0.74611307961504814"/>
          <c:h val="0.72088764946048411"/>
        </c:manualLayout>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tx2">
                  <a:lumMod val="60000"/>
                  <a:lumOff val="40000"/>
                </a:schemeClr>
              </a:solidFill>
              <a:ln>
                <a:noFill/>
              </a:ln>
              <a:effectLst/>
            </c:spPr>
            <c:extLst>
              <c:ext xmlns:c16="http://schemas.microsoft.com/office/drawing/2014/chart" uri="{C3380CC4-5D6E-409C-BE32-E72D297353CC}">
                <c16:uniqueId val="{00000001-C3D7-4965-8085-3A6BA189958C}"/>
              </c:ext>
            </c:extLst>
          </c:dPt>
          <c:dPt>
            <c:idx val="1"/>
            <c:invertIfNegative val="0"/>
            <c:bubble3D val="0"/>
            <c:spPr>
              <a:solidFill>
                <a:schemeClr val="accent2">
                  <a:lumMod val="75000"/>
                </a:schemeClr>
              </a:solidFill>
              <a:ln>
                <a:noFill/>
              </a:ln>
              <a:effectLst/>
            </c:spPr>
            <c:extLst>
              <c:ext xmlns:c16="http://schemas.microsoft.com/office/drawing/2014/chart" uri="{C3380CC4-5D6E-409C-BE32-E72D297353CC}">
                <c16:uniqueId val="{00000003-C3D7-4965-8085-3A6BA189958C}"/>
              </c:ext>
            </c:extLst>
          </c:dPt>
          <c:dPt>
            <c:idx val="2"/>
            <c:invertIfNegative val="0"/>
            <c:bubble3D val="0"/>
            <c:spPr>
              <a:solidFill>
                <a:srgbClr val="92D050"/>
              </a:solidFill>
              <a:ln>
                <a:noFill/>
              </a:ln>
              <a:effectLst/>
            </c:spPr>
            <c:extLst>
              <c:ext xmlns:c16="http://schemas.microsoft.com/office/drawing/2014/chart" uri="{C3380CC4-5D6E-409C-BE32-E72D297353CC}">
                <c16:uniqueId val="{00000005-C3D7-4965-8085-3A6BA189958C}"/>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Gráficas!$K$35:$K$37</c:f>
              <c:numCache>
                <c:formatCode>Estándar</c:formatCode>
                <c:ptCount val="3"/>
                <c:pt idx="0">
                  <c:v>2019</c:v>
                </c:pt>
                <c:pt idx="1">
                  <c:v>2020</c:v>
                </c:pt>
                <c:pt idx="2">
                  <c:v>2021</c:v>
                </c:pt>
              </c:numCache>
            </c:numRef>
          </c:cat>
          <c:val>
            <c:numRef>
              <c:f>Gráficas!$L$35:$L$37</c:f>
              <c:numCache>
                <c:formatCode>_("$"* #,##0.00_);_("$"* \(#,##0.00\);_("$"* "-"??_);_(@_)</c:formatCode>
                <c:ptCount val="3"/>
                <c:pt idx="0">
                  <c:v>95944500</c:v>
                </c:pt>
                <c:pt idx="1">
                  <c:v>122272400</c:v>
                </c:pt>
                <c:pt idx="2">
                  <c:v>63773900</c:v>
                </c:pt>
              </c:numCache>
            </c:numRef>
          </c:val>
          <c:extLst>
            <c:ext xmlns:c16="http://schemas.microsoft.com/office/drawing/2014/chart" uri="{C3380CC4-5D6E-409C-BE32-E72D297353CC}">
              <c16:uniqueId val="{00000006-C3D7-4965-8085-3A6BA189958C}"/>
            </c:ext>
          </c:extLst>
        </c:ser>
        <c:dLbls>
          <c:dLblPos val="outEnd"/>
          <c:showLegendKey val="0"/>
          <c:showVal val="1"/>
          <c:showCatName val="0"/>
          <c:showSerName val="0"/>
          <c:showPercent val="0"/>
          <c:showBubbleSize val="0"/>
        </c:dLbls>
        <c:gapWidth val="219"/>
        <c:overlap val="-27"/>
        <c:axId val="764035504"/>
        <c:axId val="764037168"/>
      </c:barChart>
      <c:catAx>
        <c:axId val="764035504"/>
        <c:scaling>
          <c:orientation val="minMax"/>
        </c:scaling>
        <c:delete val="0"/>
        <c:axPos val="b"/>
        <c:numFmt formatCode="Estándar"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764037168"/>
        <c:crosses val="autoZero"/>
        <c:auto val="1"/>
        <c:lblAlgn val="ctr"/>
        <c:lblOffset val="100"/>
        <c:noMultiLvlLbl val="0"/>
      </c:catAx>
      <c:valAx>
        <c:axId val="764037168"/>
        <c:scaling>
          <c:orientation val="minMax"/>
        </c:scaling>
        <c:delete val="0"/>
        <c:axPos val="l"/>
        <c:majorGridlines>
          <c:spPr>
            <a:ln w="9525" cap="flat" cmpd="sng" algn="ctr">
              <a:solidFill>
                <a:schemeClr val="tx1">
                  <a:lumMod val="15000"/>
                  <a:lumOff val="85000"/>
                </a:schemeClr>
              </a:solidFill>
              <a:round/>
            </a:ln>
            <a:effectLst/>
          </c:spPr>
        </c:majorGridlines>
        <c:numFmt formatCode="_(&quot;$&quot;* #,##0.00_);_(&quot;$&quot;* \(#,##0.00\);_(&quot;$&quot;*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764035504"/>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s-MX"/>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6">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defRPr sz="1197" kern="1200" cap="none" spc="0" normalizeH="0" baseline="0"/>
  </cs:categoryAxis>
  <cs:chartArea>
    <cs:lnRef idx="0"/>
    <cs:fillRef idx="0"/>
    <cs:effectRef idx="0"/>
    <cs:fontRef idx="minor">
      <a:schemeClr val="dk1"/>
    </cs:fontRef>
    <cs:spPr>
      <a:pattFill prst="dkDnDiag">
        <a:fgClr>
          <a:schemeClr val="lt1"/>
        </a:fgClr>
        <a:bgClr>
          <a:schemeClr val="dk1">
            <a:lumMod val="10000"/>
            <a:lumOff val="90000"/>
          </a:schemeClr>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19050">
        <a:solidFill>
          <a:schemeClr val="lt1"/>
        </a:solidFill>
      </a:ln>
    </cs:spPr>
  </cs:dataPoint>
  <cs:dataPoint3D>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50800">
        <a:solidFill>
          <a:schemeClr val="lt1"/>
        </a:solidFill>
      </a:ln>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50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4.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5.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60">
  <cs:axisTitle>
    <cs:lnRef idx="0"/>
    <cs:fillRef idx="0"/>
    <cs:effectRef idx="0"/>
    <cs:fontRef idx="minor">
      <a:schemeClr val="lt1"/>
    </cs:fontRef>
    <cs:defRPr sz="1197" b="1" kern="1200"/>
  </cs:axisTitle>
  <cs:categoryAxis>
    <cs:lnRef idx="0">
      <cs:styleClr val="0"/>
    </cs:lnRef>
    <cs:fillRef idx="0"/>
    <cs:effectRef idx="0"/>
    <cs:fontRef idx="minor">
      <a:schemeClr val="lt1"/>
    </cs:fontRef>
    <cs:spPr>
      <a:ln w="3175" cap="flat" cmpd="sng" algn="ctr">
        <a:solidFill>
          <a:schemeClr val="phClr">
            <a:lumMod val="60000"/>
            <a:lumOff val="40000"/>
          </a:schemeClr>
        </a:solidFill>
        <a:round/>
      </a:ln>
    </cs:spPr>
    <cs:defRPr sz="1064" kern="1200" cap="all" spc="150" normalizeH="0" baseline="0"/>
  </cs:categoryAxis>
  <cs:chartArea>
    <cs:lnRef idx="0">
      <cs:styleClr val="0"/>
    </cs:lnRef>
    <cs:fillRef idx="0">
      <cs:styleClr val="0"/>
    </cs:fillRef>
    <cs:effectRef idx="0"/>
    <cs:fontRef idx="minor">
      <a:schemeClr val="dk1"/>
    </cs:fontRef>
    <cs:spPr>
      <a:solidFill>
        <a:schemeClr val="phClr"/>
      </a:solidFill>
      <a:ln w="9525" cap="flat" cmpd="sng" algn="ctr">
        <a:solidFill>
          <a:schemeClr val="phClr"/>
        </a:solidFill>
        <a:round/>
      </a:ln>
    </cs:spPr>
    <cs:defRPr sz="1330" kern="1200"/>
  </cs:chartArea>
  <cs:dataLabel>
    <cs:lnRef idx="0">
      <cs:styleClr val="0"/>
    </cs:lnRef>
    <cs:fillRef idx="0"/>
    <cs:effectRef idx="0"/>
    <cs:fontRef idx="minor">
      <cs:styleClr val="0"/>
    </cs:fontRef>
    <cs:defRPr sz="1197" b="1" kern="1200"/>
  </cs:dataLabel>
  <cs:dataLabelCallout>
    <cs:lnRef idx="0">
      <cs:styleClr val="0"/>
    </cs:lnRef>
    <cs:fillRef idx="0"/>
    <cs:effectRef idx="0"/>
    <cs:fontRef idx="minor">
      <cs:styleClr val="0"/>
    </cs:fontRef>
    <cs:spPr>
      <a:solidFill>
        <a:schemeClr val="lt1"/>
      </a:solidFill>
      <a:ln>
        <a:solidFill>
          <a:schemeClr val="phClr"/>
        </a:solidFill>
      </a:ln>
    </cs:spPr>
    <cs:defRPr sz="1197" b="1" kern="1200"/>
    <cs:bodyPr rot="0" spcFirstLastPara="1" vertOverflow="clip" horzOverflow="clip" vert="horz" wrap="square" lIns="36576" tIns="18288" rIns="36576" bIns="18288" anchor="ctr" anchorCtr="1">
      <a:spAutoFit/>
    </cs:bodyPr>
  </cs:dataLabelCallout>
  <cs:dataPoint>
    <cs:lnRef idx="0">
      <cs:styleClr val="0"/>
    </cs:lnRef>
    <cs:fillRef idx="0"/>
    <cs:effectRef idx="0"/>
    <cs:fontRef idx="minor">
      <a:schemeClr val="dk1"/>
    </cs:fontRef>
    <cs:spPr>
      <a:solidFill>
        <a:schemeClr val="lt1"/>
      </a:solidFill>
      <a:ln w="19050">
        <a:solidFill>
          <a:schemeClr val="phClr"/>
        </a:solidFill>
      </a:ln>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styleClr val="auto"/>
    </cs:effectRef>
    <cs:fontRef idx="minor">
      <a:schemeClr val="dk1"/>
    </cs:fontRef>
    <cs:spPr>
      <a:ln w="34925" cap="rnd">
        <a:solidFill>
          <a:schemeClr val="lt1"/>
        </a:solidFill>
        <a:round/>
      </a:ln>
      <a:effectLst>
        <a:outerShdw dist="25400" dir="2700000" algn="tl" rotWithShape="0">
          <a:schemeClr val="phClr"/>
        </a:outerShdw>
      </a:effectLst>
    </cs:spPr>
  </cs:dataPointLine>
  <cs:dataPointMarker>
    <cs:lnRef idx="0"/>
    <cs:fillRef idx="0">
      <cs:styleClr val="auto"/>
    </cs:fillRef>
    <cs:effectRef idx="0"/>
    <cs:fontRef idx="minor">
      <a:schemeClr val="dk1"/>
    </cs:fontRef>
    <cs:spPr>
      <a:solidFill>
        <a:schemeClr val="phClr"/>
      </a:solidFill>
      <a:ln w="22225">
        <a:solidFill>
          <a:schemeClr val="lt1"/>
        </a:solidFill>
        <a:round/>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styleClr val="0"/>
    </cs:lnRef>
    <cs:fillRef idx="0"/>
    <cs:effectRef idx="0"/>
    <cs:fontRef idx="minor">
      <a:schemeClr val="lt1"/>
    </cs:fontRef>
    <cs:spPr>
      <a:ln w="9525">
        <a:solidFill>
          <a:schemeClr val="phClr">
            <a:lumMod val="60000"/>
            <a:lumOff val="40000"/>
          </a:schemeClr>
        </a:solidFill>
      </a:ln>
    </cs:spPr>
    <cs:defRPr sz="1197" kern="1200"/>
  </cs:dataTable>
  <cs:downBar>
    <cs:lnRef idx="0">
      <cs:styleClr val="0"/>
    </cs:lnRef>
    <cs:fillRef idx="0"/>
    <cs:effectRef idx="0"/>
    <cs:fontRef idx="minor">
      <a:schemeClr val="dk1"/>
    </cs:fontRef>
    <cs:spPr>
      <a:solidFill>
        <a:schemeClr val="dk1">
          <a:lumMod val="35000"/>
          <a:lumOff val="65000"/>
        </a:schemeClr>
      </a:solidFill>
      <a:ln w="9525">
        <a:solidFill>
          <a:schemeClr val="phClr">
            <a:lumMod val="60000"/>
            <a:lumOff val="40000"/>
          </a:schemeClr>
        </a:solidFill>
      </a:ln>
    </cs:spPr>
  </cs:downBar>
  <cs:dropLine>
    <cs:lnRef idx="0">
      <cs:styleClr val="0"/>
    </cs:lnRef>
    <cs:fillRef idx="0"/>
    <cs:effectRef idx="0"/>
    <cs:fontRef idx="minor">
      <a:schemeClr val="dk1"/>
    </cs:fontRef>
    <cs:spPr>
      <a:ln w="9525">
        <a:solidFill>
          <a:schemeClr val="phClr">
            <a:lumMod val="60000"/>
            <a:lumOff val="40000"/>
          </a:schemeClr>
        </a:solidFill>
        <a:prstDash val="dash"/>
      </a:ln>
    </cs:spPr>
  </cs:dropLine>
  <cs:errorBar>
    <cs:lnRef idx="0">
      <cs:styleClr val="0"/>
    </cs:lnRef>
    <cs:fillRef idx="0"/>
    <cs:effectRef idx="0"/>
    <cs:fontRef idx="minor">
      <a:schemeClr val="dk1"/>
    </cs:fontRef>
    <cs:spPr>
      <a:ln w="9525">
        <a:solidFill>
          <a:schemeClr val="phClr">
            <a:lumMod val="60000"/>
            <a:lumOff val="40000"/>
          </a:schemeClr>
        </a:solidFill>
        <a:round/>
      </a:ln>
      <a:effectLst>
        <a:glow rad="25400">
          <a:schemeClr val="lt1"/>
        </a:glow>
      </a:effectLst>
    </cs:spPr>
  </cs:errorBar>
  <cs:floor>
    <cs:lnRef idx="0"/>
    <cs:fillRef idx="0"/>
    <cs:effectRef idx="0"/>
    <cs:fontRef idx="minor">
      <a:schemeClr val="dk1"/>
    </cs:fontRef>
  </cs:floor>
  <cs:gridlineMajor>
    <cs:lnRef idx="0">
      <cs:styleClr val="0"/>
    </cs:lnRef>
    <cs:fillRef idx="0"/>
    <cs:effectRef idx="0"/>
    <cs:fontRef idx="minor">
      <a:schemeClr val="dk1"/>
    </cs:fontRef>
    <cs:spPr>
      <a:ln w="9525" cap="flat" cmpd="sng" algn="ctr">
        <a:solidFill>
          <a:schemeClr val="lt1">
            <a:alpha val="25000"/>
          </a:schemeClr>
        </a:solidFill>
        <a:round/>
      </a:ln>
    </cs:spPr>
  </cs:gridlineMajor>
  <cs:gridlineMinor>
    <cs:lnRef idx="0">
      <cs:styleClr val="0"/>
    </cs:lnRef>
    <cs:fillRef idx="0"/>
    <cs:effectRef idx="0"/>
    <cs:fontRef idx="minor">
      <a:schemeClr val="dk1"/>
    </cs:fontRef>
    <cs:spPr>
      <a:ln>
        <a:solidFill>
          <a:schemeClr val="lt1">
            <a:alpha val="10000"/>
          </a:schemeClr>
        </a:solidFill>
      </a:ln>
    </cs:spPr>
  </cs:gridlineMinor>
  <cs:hiLoLine>
    <cs:lnRef idx="0">
      <cs:styleClr val="0"/>
    </cs:lnRef>
    <cs:fillRef idx="0"/>
    <cs:effectRef idx="0"/>
    <cs:fontRef idx="minor">
      <a:schemeClr val="dk1"/>
    </cs:fontRef>
    <cs:spPr>
      <a:ln w="9525">
        <a:solidFill>
          <a:schemeClr val="phClr">
            <a:lumMod val="60000"/>
            <a:lumOff val="40000"/>
          </a:schemeClr>
        </a:solidFill>
        <a:prstDash val="dash"/>
      </a:ln>
    </cs:spPr>
  </cs:hiLoLine>
  <cs:leaderLine>
    <cs:lnRef idx="0">
      <cs:styleClr val="0"/>
    </cs:lnRef>
    <cs:fillRef idx="0"/>
    <cs:effectRef idx="0"/>
    <cs:fontRef idx="minor">
      <a:schemeClr val="dk1"/>
    </cs:fontRef>
    <cs:spPr>
      <a:ln w="9525">
        <a:solidFill>
          <a:schemeClr val="phClr">
            <a:lumMod val="60000"/>
            <a:lumOff val="40000"/>
          </a:schemeClr>
        </a:solidFill>
      </a:ln>
    </cs:spPr>
  </cs:leaderLine>
  <cs:legend>
    <cs:lnRef idx="0"/>
    <cs:fillRef idx="0"/>
    <cs:effectRef idx="0"/>
    <cs:fontRef idx="minor">
      <a:schemeClr val="lt1"/>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styleClr val="0"/>
    </cs:lnRef>
    <cs:fillRef idx="0"/>
    <cs:effectRef idx="0"/>
    <cs:fontRef idx="minor">
      <a:schemeClr val="lt1"/>
    </cs:fontRef>
    <cs:spPr>
      <a:ln w="3175" cap="flat" cmpd="sng" algn="ctr">
        <a:solidFill>
          <a:schemeClr val="phClr">
            <a:lumMod val="60000"/>
            <a:lumOff val="40000"/>
          </a:schemeClr>
        </a:solidFill>
        <a:round/>
      </a:ln>
    </cs:spPr>
    <cs:defRPr sz="1197" kern="1200"/>
  </cs:seriesAxis>
  <cs:seriesLine>
    <cs:lnRef idx="0">
      <cs:styleClr val="0"/>
    </cs:lnRef>
    <cs:fillRef idx="0"/>
    <cs:effectRef idx="0"/>
    <cs:fontRef idx="minor">
      <a:schemeClr val="dk1"/>
    </cs:fontRef>
    <cs:spPr>
      <a:ln w="9525">
        <a:solidFill>
          <a:schemeClr val="phClr">
            <a:lumMod val="60000"/>
            <a:lumOff val="40000"/>
            <a:tint val="50000"/>
          </a:schemeClr>
        </a:solidFill>
        <a:prstDash val="dash"/>
      </a:ln>
    </cs:spPr>
  </cs:seriesLine>
  <cs:title>
    <cs:lnRef idx="0"/>
    <cs:fillRef idx="0"/>
    <cs:effectRef idx="0"/>
    <cs:fontRef idx="minor">
      <a:schemeClr val="lt1"/>
    </cs:fontRef>
    <cs:defRPr sz="1995" b="1" kern="1200" cap="all" spc="100" normalizeH="0" baseline="0"/>
  </cs:title>
  <cs:trendline>
    <cs:lnRef idx="0"/>
    <cs:fillRef idx="0"/>
    <cs:effectRef idx="0"/>
    <cs:fontRef idx="minor">
      <a:schemeClr val="dk1"/>
    </cs:fontRef>
    <cs:spPr>
      <a:ln w="28575" cap="rnd">
        <a:solidFill>
          <a:schemeClr val="lt1">
            <a:alpha val="50000"/>
          </a:schemeClr>
        </a:solidFill>
        <a:round/>
      </a:ln>
    </cs:spPr>
  </cs:trendline>
  <cs:trendlineLabel>
    <cs:lnRef idx="0"/>
    <cs:fillRef idx="0"/>
    <cs:effectRef idx="0"/>
    <cs:fontRef idx="minor">
      <a:schemeClr val="lt1"/>
    </cs:fontRef>
    <cs:defRPr sz="1197" kern="1200"/>
  </cs:trendlineLabel>
  <cs:upBar>
    <cs:lnRef idx="0">
      <cs:styleClr val="0"/>
    </cs:lnRef>
    <cs:fillRef idx="0"/>
    <cs:effectRef idx="0"/>
    <cs:fontRef idx="minor">
      <a:schemeClr val="dk1"/>
    </cs:fontRef>
    <cs:spPr>
      <a:solidFill>
        <a:schemeClr val="lt1">
          <a:lumMod val="95000"/>
        </a:schemeClr>
      </a:solidFill>
      <a:ln w="9525">
        <a:solidFill>
          <a:schemeClr val="phClr">
            <a:lumMod val="60000"/>
            <a:lumOff val="40000"/>
          </a:schemeClr>
        </a:solidFill>
      </a:ln>
    </cs:spPr>
  </cs:upBar>
  <cs:valueAxis>
    <cs:lnRef idx="0"/>
    <cs:fillRef idx="0"/>
    <cs:effectRef idx="0"/>
    <cs:fontRef idx="minor">
      <a:schemeClr val="lt1"/>
    </cs:fontRef>
    <cs:defRPr sz="1197" kern="1200"/>
  </cs:valueAxis>
  <cs:wall>
    <cs:lnRef idx="0"/>
    <cs:fillRef idx="0"/>
    <cs:effectRef idx="0"/>
    <cs:fontRef idx="minor">
      <a:schemeClr val="dk1"/>
    </cs:fontRef>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0.72417</cdr:x>
      <cdr:y>0.88611</cdr:y>
    </cdr:from>
    <cdr:to>
      <cdr:x>1</cdr:x>
      <cdr:y>1</cdr:y>
    </cdr:to>
    <cdr:sp macro="" textlink="">
      <cdr:nvSpPr>
        <cdr:cNvPr id="2" name="CuadroTexto 1">
          <a:extLst xmlns:a="http://schemas.openxmlformats.org/drawingml/2006/main">
            <a:ext uri="{FF2B5EF4-FFF2-40B4-BE49-F238E27FC236}">
              <a16:creationId xmlns:a16="http://schemas.microsoft.com/office/drawing/2014/main" id="{9BFD3E5B-021C-4F33-88CE-EF7B534B0203}"/>
            </a:ext>
          </a:extLst>
        </cdr:cNvPr>
        <cdr:cNvSpPr txBox="1"/>
      </cdr:nvSpPr>
      <cdr:spPr>
        <a:xfrm xmlns:a="http://schemas.openxmlformats.org/drawingml/2006/main">
          <a:off x="3310890" y="2430780"/>
          <a:ext cx="1261110" cy="31242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r"/>
          <a:r>
            <a:rPr lang="es-MX" sz="700" dirty="0">
              <a:solidFill>
                <a:srgbClr val="FF0000"/>
              </a:solidFill>
            </a:rPr>
            <a:t>2021 corte</a:t>
          </a:r>
          <a:r>
            <a:rPr lang="es-MX" sz="700" baseline="0" dirty="0">
              <a:solidFill>
                <a:srgbClr val="FF0000"/>
              </a:solidFill>
            </a:rPr>
            <a:t> a mayo</a:t>
          </a:r>
          <a:endParaRPr lang="es-MX" sz="700" dirty="0">
            <a:solidFill>
              <a:srgbClr val="FF0000"/>
            </a:solidFill>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0.72417</cdr:x>
      <cdr:y>0.88611</cdr:y>
    </cdr:from>
    <cdr:to>
      <cdr:x>1</cdr:x>
      <cdr:y>1</cdr:y>
    </cdr:to>
    <cdr:sp macro="" textlink="">
      <cdr:nvSpPr>
        <cdr:cNvPr id="2" name="CuadroTexto 1">
          <a:extLst xmlns:a="http://schemas.openxmlformats.org/drawingml/2006/main">
            <a:ext uri="{FF2B5EF4-FFF2-40B4-BE49-F238E27FC236}">
              <a16:creationId xmlns:a16="http://schemas.microsoft.com/office/drawing/2014/main" id="{9BFD3E5B-021C-4F33-88CE-EF7B534B0203}"/>
            </a:ext>
          </a:extLst>
        </cdr:cNvPr>
        <cdr:cNvSpPr txBox="1"/>
      </cdr:nvSpPr>
      <cdr:spPr>
        <a:xfrm xmlns:a="http://schemas.openxmlformats.org/drawingml/2006/main">
          <a:off x="3310890" y="2430780"/>
          <a:ext cx="1261110" cy="31242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r"/>
          <a:r>
            <a:rPr lang="es-MX" sz="700" dirty="0">
              <a:solidFill>
                <a:srgbClr val="FF0000"/>
              </a:solidFill>
            </a:rPr>
            <a:t>2021 corte</a:t>
          </a:r>
          <a:r>
            <a:rPr lang="es-MX" sz="700" baseline="0" dirty="0">
              <a:solidFill>
                <a:srgbClr val="FF0000"/>
              </a:solidFill>
            </a:rPr>
            <a:t> a mayo</a:t>
          </a:r>
          <a:endParaRPr lang="es-MX" sz="700" dirty="0">
            <a:solidFill>
              <a:srgbClr val="FF0000"/>
            </a:solidFill>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0.72417</cdr:x>
      <cdr:y>0.88611</cdr:y>
    </cdr:from>
    <cdr:to>
      <cdr:x>1</cdr:x>
      <cdr:y>1</cdr:y>
    </cdr:to>
    <cdr:sp macro="" textlink="">
      <cdr:nvSpPr>
        <cdr:cNvPr id="2" name="CuadroTexto 1">
          <a:extLst xmlns:a="http://schemas.openxmlformats.org/drawingml/2006/main">
            <a:ext uri="{FF2B5EF4-FFF2-40B4-BE49-F238E27FC236}">
              <a16:creationId xmlns:a16="http://schemas.microsoft.com/office/drawing/2014/main" id="{9BFD3E5B-021C-4F33-88CE-EF7B534B0203}"/>
            </a:ext>
          </a:extLst>
        </cdr:cNvPr>
        <cdr:cNvSpPr txBox="1"/>
      </cdr:nvSpPr>
      <cdr:spPr>
        <a:xfrm xmlns:a="http://schemas.openxmlformats.org/drawingml/2006/main">
          <a:off x="3310890" y="2430780"/>
          <a:ext cx="1261110" cy="31242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r"/>
          <a:r>
            <a:rPr lang="es-MX" sz="700" dirty="0">
              <a:solidFill>
                <a:srgbClr val="FF0000"/>
              </a:solidFill>
            </a:rPr>
            <a:t>2021 corte</a:t>
          </a:r>
          <a:r>
            <a:rPr lang="es-MX" sz="700" baseline="0" dirty="0">
              <a:solidFill>
                <a:srgbClr val="FF0000"/>
              </a:solidFill>
            </a:rPr>
            <a:t> a mayo</a:t>
          </a:r>
          <a:endParaRPr lang="es-MX" sz="700" dirty="0">
            <a:solidFill>
              <a:srgbClr val="FF0000"/>
            </a:solidFill>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0.72417</cdr:x>
      <cdr:y>0.88611</cdr:y>
    </cdr:from>
    <cdr:to>
      <cdr:x>1</cdr:x>
      <cdr:y>1</cdr:y>
    </cdr:to>
    <cdr:sp macro="" textlink="">
      <cdr:nvSpPr>
        <cdr:cNvPr id="2" name="CuadroTexto 1">
          <a:extLst xmlns:a="http://schemas.openxmlformats.org/drawingml/2006/main">
            <a:ext uri="{FF2B5EF4-FFF2-40B4-BE49-F238E27FC236}">
              <a16:creationId xmlns:a16="http://schemas.microsoft.com/office/drawing/2014/main" id="{9BFD3E5B-021C-4F33-88CE-EF7B534B0203}"/>
            </a:ext>
          </a:extLst>
        </cdr:cNvPr>
        <cdr:cNvSpPr txBox="1"/>
      </cdr:nvSpPr>
      <cdr:spPr>
        <a:xfrm xmlns:a="http://schemas.openxmlformats.org/drawingml/2006/main">
          <a:off x="3310890" y="2430780"/>
          <a:ext cx="1261110" cy="31242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r"/>
          <a:r>
            <a:rPr lang="es-MX" sz="700" dirty="0">
              <a:solidFill>
                <a:srgbClr val="FF0000"/>
              </a:solidFill>
            </a:rPr>
            <a:t>2021 corte</a:t>
          </a:r>
          <a:r>
            <a:rPr lang="es-MX" sz="700" baseline="0" dirty="0">
              <a:solidFill>
                <a:srgbClr val="FF0000"/>
              </a:solidFill>
            </a:rPr>
            <a:t> a mayo</a:t>
          </a:r>
          <a:endParaRPr lang="es-MX" sz="700" dirty="0">
            <a:solidFill>
              <a:srgbClr val="FF0000"/>
            </a:solidFill>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0.0045</cdr:x>
      <cdr:y>0.01852</cdr:y>
    </cdr:from>
    <cdr:to>
      <cdr:x>0.08461</cdr:x>
      <cdr:y>0.10532</cdr:y>
    </cdr:to>
    <cdr:sp macro="" textlink="">
      <cdr:nvSpPr>
        <cdr:cNvPr id="2" name="CuadroTexto 1">
          <a:extLst xmlns:a="http://schemas.openxmlformats.org/drawingml/2006/main">
            <a:ext uri="{FF2B5EF4-FFF2-40B4-BE49-F238E27FC236}">
              <a16:creationId xmlns:a16="http://schemas.microsoft.com/office/drawing/2014/main" id="{A3E216C7-0B09-42E5-9289-8EA640BB22C5}"/>
            </a:ext>
          </a:extLst>
        </cdr:cNvPr>
        <cdr:cNvSpPr txBox="1"/>
      </cdr:nvSpPr>
      <cdr:spPr>
        <a:xfrm xmlns:a="http://schemas.openxmlformats.org/drawingml/2006/main">
          <a:off x="50800" y="50800"/>
          <a:ext cx="904161" cy="238126"/>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endParaRPr lang="es-MX" sz="80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6C7E170F-3ABF-4CE7-8064-0D8E2A886131}"/>
              </a:ext>
            </a:extLst>
          </p:cNvPr>
          <p:cNvSpPr>
            <a:spLocks noGrp="1"/>
          </p:cNvSpPr>
          <p:nvPr>
            <p:ph type="hdr" sz="quarter"/>
          </p:nvPr>
        </p:nvSpPr>
        <p:spPr>
          <a:xfrm>
            <a:off x="0" y="1"/>
            <a:ext cx="3043343" cy="467072"/>
          </a:xfrm>
          <a:prstGeom prst="rect">
            <a:avLst/>
          </a:prstGeom>
        </p:spPr>
        <p:txBody>
          <a:bodyPr vert="horz" lIns="93315" tIns="46657" rIns="93315" bIns="46657" rtlCol="0"/>
          <a:lstStyle>
            <a:lvl1pPr algn="l">
              <a:defRPr sz="1200"/>
            </a:lvl1pPr>
          </a:lstStyle>
          <a:p>
            <a:endParaRPr lang="es-MX" dirty="0"/>
          </a:p>
        </p:txBody>
      </p:sp>
      <p:sp>
        <p:nvSpPr>
          <p:cNvPr id="3" name="Marcador de fecha 2">
            <a:extLst>
              <a:ext uri="{FF2B5EF4-FFF2-40B4-BE49-F238E27FC236}">
                <a16:creationId xmlns:a16="http://schemas.microsoft.com/office/drawing/2014/main" id="{076890AD-379D-418F-8C09-FCA75261DA89}"/>
              </a:ext>
            </a:extLst>
          </p:cNvPr>
          <p:cNvSpPr>
            <a:spLocks noGrp="1"/>
          </p:cNvSpPr>
          <p:nvPr>
            <p:ph type="dt" sz="quarter" idx="1"/>
          </p:nvPr>
        </p:nvSpPr>
        <p:spPr>
          <a:xfrm>
            <a:off x="3978133" y="1"/>
            <a:ext cx="3043343" cy="467072"/>
          </a:xfrm>
          <a:prstGeom prst="rect">
            <a:avLst/>
          </a:prstGeom>
        </p:spPr>
        <p:txBody>
          <a:bodyPr vert="horz" lIns="93315" tIns="46657" rIns="93315" bIns="46657" rtlCol="0"/>
          <a:lstStyle>
            <a:lvl1pPr algn="r">
              <a:defRPr sz="1200"/>
            </a:lvl1pPr>
          </a:lstStyle>
          <a:p>
            <a:fld id="{AE0D9159-C117-4A89-A01A-21C175ED86CA}" type="datetimeFigureOut">
              <a:rPr lang="es-MX" smtClean="0"/>
              <a:t>27/07/2021</a:t>
            </a:fld>
            <a:endParaRPr lang="es-MX" dirty="0"/>
          </a:p>
        </p:txBody>
      </p:sp>
      <p:sp>
        <p:nvSpPr>
          <p:cNvPr id="4" name="Marcador de pie de página 3">
            <a:extLst>
              <a:ext uri="{FF2B5EF4-FFF2-40B4-BE49-F238E27FC236}">
                <a16:creationId xmlns:a16="http://schemas.microsoft.com/office/drawing/2014/main" id="{564C8B37-90A4-429F-B8CA-C175CDF78E70}"/>
              </a:ext>
            </a:extLst>
          </p:cNvPr>
          <p:cNvSpPr>
            <a:spLocks noGrp="1"/>
          </p:cNvSpPr>
          <p:nvPr>
            <p:ph type="ftr" sz="quarter" idx="2"/>
          </p:nvPr>
        </p:nvSpPr>
        <p:spPr>
          <a:xfrm>
            <a:off x="0" y="8842031"/>
            <a:ext cx="3043343" cy="467071"/>
          </a:xfrm>
          <a:prstGeom prst="rect">
            <a:avLst/>
          </a:prstGeom>
        </p:spPr>
        <p:txBody>
          <a:bodyPr vert="horz" lIns="93315" tIns="46657" rIns="93315" bIns="46657" rtlCol="0" anchor="b"/>
          <a:lstStyle>
            <a:lvl1pPr algn="l">
              <a:defRPr sz="1200"/>
            </a:lvl1pPr>
          </a:lstStyle>
          <a:p>
            <a:endParaRPr lang="es-MX" dirty="0"/>
          </a:p>
        </p:txBody>
      </p:sp>
      <p:sp>
        <p:nvSpPr>
          <p:cNvPr id="5" name="Marcador de número de diapositiva 4">
            <a:extLst>
              <a:ext uri="{FF2B5EF4-FFF2-40B4-BE49-F238E27FC236}">
                <a16:creationId xmlns:a16="http://schemas.microsoft.com/office/drawing/2014/main" id="{69976248-8466-4CF1-8CE5-CDB82DD5BECB}"/>
              </a:ext>
            </a:extLst>
          </p:cNvPr>
          <p:cNvSpPr>
            <a:spLocks noGrp="1"/>
          </p:cNvSpPr>
          <p:nvPr>
            <p:ph type="sldNum" sz="quarter" idx="3"/>
          </p:nvPr>
        </p:nvSpPr>
        <p:spPr>
          <a:xfrm>
            <a:off x="3978133" y="8842031"/>
            <a:ext cx="3043343" cy="467071"/>
          </a:xfrm>
          <a:prstGeom prst="rect">
            <a:avLst/>
          </a:prstGeom>
        </p:spPr>
        <p:txBody>
          <a:bodyPr vert="horz" lIns="93315" tIns="46657" rIns="93315" bIns="46657" rtlCol="0" anchor="b"/>
          <a:lstStyle>
            <a:lvl1pPr algn="r">
              <a:defRPr sz="1200"/>
            </a:lvl1pPr>
          </a:lstStyle>
          <a:p>
            <a:fld id="{3F5FF373-52F9-49D8-8D65-602C4259F844}" type="slidenum">
              <a:rPr lang="es-MX" smtClean="0"/>
              <a:t>‹Nº›</a:t>
            </a:fld>
            <a:endParaRPr lang="es-MX" dirty="0"/>
          </a:p>
        </p:txBody>
      </p:sp>
    </p:spTree>
    <p:extLst>
      <p:ext uri="{BB962C8B-B14F-4D97-AF65-F5344CB8AC3E}">
        <p14:creationId xmlns:p14="http://schemas.microsoft.com/office/powerpoint/2010/main" val="10863800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1"/>
            <a:ext cx="3043343" cy="467072"/>
          </a:xfrm>
          <a:prstGeom prst="rect">
            <a:avLst/>
          </a:prstGeom>
        </p:spPr>
        <p:txBody>
          <a:bodyPr vert="horz" lIns="93315" tIns="46657" rIns="93315" bIns="46657" rtlCol="0"/>
          <a:lstStyle>
            <a:lvl1pPr algn="l">
              <a:defRPr sz="1200"/>
            </a:lvl1pPr>
          </a:lstStyle>
          <a:p>
            <a:endParaRPr lang="es-MX" dirty="0"/>
          </a:p>
        </p:txBody>
      </p:sp>
      <p:sp>
        <p:nvSpPr>
          <p:cNvPr id="3" name="Marcador de fecha 2"/>
          <p:cNvSpPr>
            <a:spLocks noGrp="1"/>
          </p:cNvSpPr>
          <p:nvPr>
            <p:ph type="dt" idx="1"/>
          </p:nvPr>
        </p:nvSpPr>
        <p:spPr>
          <a:xfrm>
            <a:off x="3978133" y="1"/>
            <a:ext cx="3043343" cy="467072"/>
          </a:xfrm>
          <a:prstGeom prst="rect">
            <a:avLst/>
          </a:prstGeom>
        </p:spPr>
        <p:txBody>
          <a:bodyPr vert="horz" lIns="93315" tIns="46657" rIns="93315" bIns="46657" rtlCol="0"/>
          <a:lstStyle>
            <a:lvl1pPr algn="r">
              <a:defRPr sz="1200"/>
            </a:lvl1pPr>
          </a:lstStyle>
          <a:p>
            <a:fld id="{E5D6F34C-2B1F-4DF3-845F-04C29BD8D4FC}" type="datetimeFigureOut">
              <a:rPr lang="es-MX" smtClean="0"/>
              <a:t>27/07/2021</a:t>
            </a:fld>
            <a:endParaRPr lang="es-MX" dirty="0"/>
          </a:p>
        </p:txBody>
      </p:sp>
      <p:sp>
        <p:nvSpPr>
          <p:cNvPr id="4" name="Marcador de imagen de diapositiva 3"/>
          <p:cNvSpPr>
            <a:spLocks noGrp="1" noRot="1" noChangeAspect="1"/>
          </p:cNvSpPr>
          <p:nvPr>
            <p:ph type="sldImg" idx="2"/>
          </p:nvPr>
        </p:nvSpPr>
        <p:spPr>
          <a:xfrm>
            <a:off x="1417638" y="1163638"/>
            <a:ext cx="4187825" cy="3141662"/>
          </a:xfrm>
          <a:prstGeom prst="rect">
            <a:avLst/>
          </a:prstGeom>
          <a:noFill/>
          <a:ln w="12700">
            <a:solidFill>
              <a:prstClr val="black"/>
            </a:solidFill>
          </a:ln>
        </p:spPr>
        <p:txBody>
          <a:bodyPr vert="horz" lIns="93315" tIns="46657" rIns="93315" bIns="46657" rtlCol="0" anchor="ctr"/>
          <a:lstStyle/>
          <a:p>
            <a:endParaRPr lang="es-MX" dirty="0"/>
          </a:p>
        </p:txBody>
      </p:sp>
      <p:sp>
        <p:nvSpPr>
          <p:cNvPr id="5" name="Marcador de notas 4"/>
          <p:cNvSpPr>
            <a:spLocks noGrp="1"/>
          </p:cNvSpPr>
          <p:nvPr>
            <p:ph type="body" sz="quarter" idx="3"/>
          </p:nvPr>
        </p:nvSpPr>
        <p:spPr>
          <a:xfrm>
            <a:off x="702310" y="4480004"/>
            <a:ext cx="5618480" cy="3665458"/>
          </a:xfrm>
          <a:prstGeom prst="rect">
            <a:avLst/>
          </a:prstGeom>
        </p:spPr>
        <p:txBody>
          <a:bodyPr vert="horz" lIns="93315" tIns="46657" rIns="93315" bIns="46657"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Marcador de pie de página 5"/>
          <p:cNvSpPr>
            <a:spLocks noGrp="1"/>
          </p:cNvSpPr>
          <p:nvPr>
            <p:ph type="ftr" sz="quarter" idx="4"/>
          </p:nvPr>
        </p:nvSpPr>
        <p:spPr>
          <a:xfrm>
            <a:off x="0" y="8842031"/>
            <a:ext cx="3043343" cy="467071"/>
          </a:xfrm>
          <a:prstGeom prst="rect">
            <a:avLst/>
          </a:prstGeom>
        </p:spPr>
        <p:txBody>
          <a:bodyPr vert="horz" lIns="93315" tIns="46657" rIns="93315" bIns="46657" rtlCol="0" anchor="b"/>
          <a:lstStyle>
            <a:lvl1pPr algn="l">
              <a:defRPr sz="1200"/>
            </a:lvl1pPr>
          </a:lstStyle>
          <a:p>
            <a:endParaRPr lang="es-MX" dirty="0"/>
          </a:p>
        </p:txBody>
      </p:sp>
      <p:sp>
        <p:nvSpPr>
          <p:cNvPr id="7" name="Marcador de número de diapositiva 6"/>
          <p:cNvSpPr>
            <a:spLocks noGrp="1"/>
          </p:cNvSpPr>
          <p:nvPr>
            <p:ph type="sldNum" sz="quarter" idx="5"/>
          </p:nvPr>
        </p:nvSpPr>
        <p:spPr>
          <a:xfrm>
            <a:off x="3978133" y="8842031"/>
            <a:ext cx="3043343" cy="467071"/>
          </a:xfrm>
          <a:prstGeom prst="rect">
            <a:avLst/>
          </a:prstGeom>
        </p:spPr>
        <p:txBody>
          <a:bodyPr vert="horz" lIns="93315" tIns="46657" rIns="93315" bIns="46657" rtlCol="0" anchor="b"/>
          <a:lstStyle>
            <a:lvl1pPr algn="r">
              <a:defRPr sz="1200"/>
            </a:lvl1pPr>
          </a:lstStyle>
          <a:p>
            <a:fld id="{A21F3BAE-0545-4907-B455-32E1A60745E4}" type="slidenum">
              <a:rPr lang="es-MX" smtClean="0"/>
              <a:t>‹Nº›</a:t>
            </a:fld>
            <a:endParaRPr lang="es-MX" dirty="0"/>
          </a:p>
        </p:txBody>
      </p:sp>
    </p:spTree>
    <p:extLst>
      <p:ext uri="{BB962C8B-B14F-4D97-AF65-F5344CB8AC3E}">
        <p14:creationId xmlns:p14="http://schemas.microsoft.com/office/powerpoint/2010/main" val="25114669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A2254474-F285-4897-84F1-EB7240641478}" type="slidenum">
              <a:rPr lang="es-MX" smtClean="0"/>
              <a:t>77</a:t>
            </a:fld>
            <a:endParaRPr lang="es-MX" dirty="0"/>
          </a:p>
        </p:txBody>
      </p:sp>
    </p:spTree>
    <p:extLst>
      <p:ext uri="{BB962C8B-B14F-4D97-AF65-F5344CB8AC3E}">
        <p14:creationId xmlns:p14="http://schemas.microsoft.com/office/powerpoint/2010/main" val="5668660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77B61C9D-738A-4AD1-9608-A939FB25082F}" type="slidenum">
              <a:rPr lang="es-MX" smtClean="0"/>
              <a:t>78</a:t>
            </a:fld>
            <a:endParaRPr lang="es-MX" dirty="0"/>
          </a:p>
        </p:txBody>
      </p:sp>
    </p:spTree>
    <p:extLst>
      <p:ext uri="{BB962C8B-B14F-4D97-AF65-F5344CB8AC3E}">
        <p14:creationId xmlns:p14="http://schemas.microsoft.com/office/powerpoint/2010/main" val="37306038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77B61C9D-738A-4AD1-9608-A939FB25082F}" type="slidenum">
              <a:rPr lang="es-MX" smtClean="0"/>
              <a:t>79</a:t>
            </a:fld>
            <a:endParaRPr lang="es-MX" dirty="0"/>
          </a:p>
        </p:txBody>
      </p:sp>
    </p:spTree>
    <p:extLst>
      <p:ext uri="{BB962C8B-B14F-4D97-AF65-F5344CB8AC3E}">
        <p14:creationId xmlns:p14="http://schemas.microsoft.com/office/powerpoint/2010/main" val="6113842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86728"/>
            <a:ext cx="7772400" cy="1470025"/>
          </a:xfrm>
        </p:spPr>
        <p:txBody>
          <a:bodyPr/>
          <a:lstStyle>
            <a:lvl1pPr>
              <a:defRPr sz="3600" b="1">
                <a:solidFill>
                  <a:schemeClr val="tx1">
                    <a:lumMod val="75000"/>
                    <a:lumOff val="25000"/>
                  </a:schemeClr>
                </a:solidFill>
              </a:defRPr>
            </a:lvl1pPr>
          </a:lstStyle>
          <a:p>
            <a:r>
              <a:rPr lang="es-ES" dirty="0"/>
              <a:t>Haga clic para modificar el estilo de título del patrón</a:t>
            </a:r>
            <a:endParaRPr lang="en-US" dirty="0"/>
          </a:p>
        </p:txBody>
      </p:sp>
      <p:sp>
        <p:nvSpPr>
          <p:cNvPr id="3" name="Subtitle 2"/>
          <p:cNvSpPr>
            <a:spLocks noGrp="1"/>
          </p:cNvSpPr>
          <p:nvPr>
            <p:ph type="subTitle" idx="1"/>
          </p:nvPr>
        </p:nvSpPr>
        <p:spPr>
          <a:xfrm>
            <a:off x="1383957" y="3404287"/>
            <a:ext cx="6400800" cy="1752600"/>
          </a:xfrm>
        </p:spPr>
        <p:txBody>
          <a:bodyPr>
            <a:normAutofit/>
          </a:bodyPr>
          <a:lstStyle>
            <a:lvl1pPr marL="0" indent="0" algn="ctr">
              <a:buNone/>
              <a:defRPr sz="2800" b="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a:p>
        </p:txBody>
      </p:sp>
      <p:sp>
        <p:nvSpPr>
          <p:cNvPr id="5" name="Footer Placeholder 4"/>
          <p:cNvSpPr>
            <a:spLocks noGrp="1"/>
          </p:cNvSpPr>
          <p:nvPr>
            <p:ph type="ftr" sz="quarter" idx="11"/>
          </p:nvPr>
        </p:nvSpPr>
        <p:spPr/>
        <p:txBody>
          <a:bodyPr/>
          <a:lstStyle/>
          <a:p>
            <a:r>
              <a:rPr lang="es-MX"/>
              <a:t>Sesión Ordinaria 06/2021 del 30 de Junio de 2021</a:t>
            </a:r>
            <a:endParaRPr lang="es-MX" dirty="0"/>
          </a:p>
        </p:txBody>
      </p:sp>
      <p:sp>
        <p:nvSpPr>
          <p:cNvPr id="6" name="Slide Number Placeholder 5"/>
          <p:cNvSpPr>
            <a:spLocks noGrp="1"/>
          </p:cNvSpPr>
          <p:nvPr>
            <p:ph type="sldNum" sz="quarter" idx="12"/>
          </p:nvPr>
        </p:nvSpPr>
        <p:spPr/>
        <p:txBody>
          <a:bodyPr/>
          <a:lstStyle/>
          <a:p>
            <a:fld id="{09BA811B-EC15-4221-9CE3-1524AEBB1E2E}" type="slidenum">
              <a:rPr lang="es-MX" smtClean="0"/>
              <a:t>‹Nº›</a:t>
            </a:fld>
            <a:endParaRPr lang="es-MX" dirty="0"/>
          </a:p>
        </p:txBody>
      </p:sp>
    </p:spTree>
    <p:extLst>
      <p:ext uri="{BB962C8B-B14F-4D97-AF65-F5344CB8AC3E}">
        <p14:creationId xmlns:p14="http://schemas.microsoft.com/office/powerpoint/2010/main" val="27199084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65000"/>
                    <a:lumOff val="35000"/>
                  </a:schemeClr>
                </a:solidFill>
              </a:defRPr>
            </a:lvl1pPr>
          </a:lstStyle>
          <a:p>
            <a:r>
              <a:rPr lang="es-ES"/>
              <a:t>Haga clic para modificar el estilo de título del patrón</a:t>
            </a:r>
            <a:endParaRPr lang="en-US"/>
          </a:p>
        </p:txBody>
      </p:sp>
      <p:sp>
        <p:nvSpPr>
          <p:cNvPr id="3" name="Content Placeholder 2"/>
          <p:cNvSpPr>
            <a:spLocks noGrp="1"/>
          </p:cNvSpPr>
          <p:nvPr>
            <p:ph idx="1"/>
          </p:nvPr>
        </p:nvSpPr>
        <p:spPr/>
        <p:txBody>
          <a:bodyPr/>
          <a:lstStyle>
            <a:lvl1pPr>
              <a:defRPr>
                <a:solidFill>
                  <a:schemeClr val="tx1">
                    <a:lumMod val="65000"/>
                    <a:lumOff val="35000"/>
                  </a:schemeClr>
                </a:solidFill>
              </a:defRPr>
            </a:lvl1pPr>
            <a:lvl2pPr>
              <a:defRPr>
                <a:solidFill>
                  <a:schemeClr val="tx1">
                    <a:lumMod val="65000"/>
                    <a:lumOff val="35000"/>
                  </a:schemeClr>
                </a:solidFill>
              </a:defRPr>
            </a:lvl2pPr>
            <a:lvl3pPr>
              <a:defRPr>
                <a:solidFill>
                  <a:schemeClr val="tx1">
                    <a:lumMod val="65000"/>
                    <a:lumOff val="35000"/>
                  </a:schemeClr>
                </a:solidFill>
              </a:defRPr>
            </a:lvl3pPr>
            <a:lvl4pPr>
              <a:defRPr>
                <a:solidFill>
                  <a:schemeClr val="tx1">
                    <a:lumMod val="65000"/>
                    <a:lumOff val="35000"/>
                  </a:schemeClr>
                </a:solidFill>
              </a:defRPr>
            </a:lvl4pPr>
            <a:lvl5pPr>
              <a:defRPr>
                <a:solidFill>
                  <a:schemeClr val="tx1">
                    <a:lumMod val="65000"/>
                    <a:lumOff val="35000"/>
                  </a:schemeClr>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endParaRPr lang="es-MX" dirty="0"/>
          </a:p>
        </p:txBody>
      </p:sp>
      <p:sp>
        <p:nvSpPr>
          <p:cNvPr id="5" name="Footer Placeholder 4"/>
          <p:cNvSpPr>
            <a:spLocks noGrp="1"/>
          </p:cNvSpPr>
          <p:nvPr>
            <p:ph type="ftr" sz="quarter" idx="11"/>
          </p:nvPr>
        </p:nvSpPr>
        <p:spPr/>
        <p:txBody>
          <a:bodyPr/>
          <a:lstStyle/>
          <a:p>
            <a:r>
              <a:rPr lang="es-MX"/>
              <a:t>Sesión Ordinaria 06/2021 del 30 de Junio de 2021</a:t>
            </a:r>
            <a:endParaRPr lang="es-MX" dirty="0"/>
          </a:p>
        </p:txBody>
      </p:sp>
      <p:sp>
        <p:nvSpPr>
          <p:cNvPr id="6" name="Slide Number Placeholder 5"/>
          <p:cNvSpPr>
            <a:spLocks noGrp="1"/>
          </p:cNvSpPr>
          <p:nvPr>
            <p:ph type="sldNum" sz="quarter" idx="12"/>
          </p:nvPr>
        </p:nvSpPr>
        <p:spPr/>
        <p:txBody>
          <a:bodyPr/>
          <a:lstStyle/>
          <a:p>
            <a:fld id="{CF5E58AE-96D2-45FC-96FE-2B21174429C3}" type="slidenum">
              <a:rPr lang="es-MX" smtClean="0"/>
              <a:t>‹Nº›</a:t>
            </a:fld>
            <a:endParaRPr lang="es-MX" dirty="0"/>
          </a:p>
        </p:txBody>
      </p:sp>
    </p:spTree>
    <p:extLst>
      <p:ext uri="{BB962C8B-B14F-4D97-AF65-F5344CB8AC3E}">
        <p14:creationId xmlns:p14="http://schemas.microsoft.com/office/powerpoint/2010/main" val="23504287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65000"/>
                    <a:lumOff val="35000"/>
                  </a:schemeClr>
                </a:solidFill>
              </a:defRPr>
            </a:lvl1pPr>
          </a:lstStyle>
          <a:p>
            <a:r>
              <a:rPr lang="es-ES"/>
              <a:t>Haga clic para modificar el estilo de título del patrón</a:t>
            </a:r>
            <a:endParaRPr lang="en-US"/>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s-MX"/>
              <a:t>Sesión Ordinaria 06/2021 del 30 de Junio de 2021</a:t>
            </a:r>
            <a:endParaRPr lang="en-US" dirty="0"/>
          </a:p>
        </p:txBody>
      </p:sp>
      <p:sp>
        <p:nvSpPr>
          <p:cNvPr id="5" name="Slide Number Placeholder 4"/>
          <p:cNvSpPr>
            <a:spLocks noGrp="1"/>
          </p:cNvSpPr>
          <p:nvPr>
            <p:ph type="sldNum" sz="quarter" idx="12"/>
          </p:nvPr>
        </p:nvSpPr>
        <p:spPr/>
        <p:txBody>
          <a:bodyPr/>
          <a:lstStyle/>
          <a:p>
            <a:fld id="{08DCC1CA-BC64-9342-9FC6-0A703FD15379}" type="slidenum">
              <a:rPr lang="en-US" smtClean="0"/>
              <a:t>‹Nº›</a:t>
            </a:fld>
            <a:endParaRPr lang="en-US" dirty="0"/>
          </a:p>
        </p:txBody>
      </p:sp>
    </p:spTree>
    <p:extLst>
      <p:ext uri="{BB962C8B-B14F-4D97-AF65-F5344CB8AC3E}">
        <p14:creationId xmlns:p14="http://schemas.microsoft.com/office/powerpoint/2010/main" val="2557608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ido">
    <p:spTree>
      <p:nvGrpSpPr>
        <p:cNvPr id="1" name=""/>
        <p:cNvGrpSpPr/>
        <p:nvPr/>
      </p:nvGrpSpPr>
      <p:grpSpPr>
        <a:xfrm>
          <a:off x="0" y="0"/>
          <a:ext cx="0" cy="0"/>
          <a:chOff x="0" y="0"/>
          <a:chExt cx="0" cy="0"/>
        </a:xfrm>
      </p:grpSpPr>
      <p:sp>
        <p:nvSpPr>
          <p:cNvPr id="7" name="Marcador de texto 9"/>
          <p:cNvSpPr>
            <a:spLocks noGrp="1"/>
          </p:cNvSpPr>
          <p:nvPr>
            <p:ph type="body" sz="quarter" idx="15"/>
          </p:nvPr>
        </p:nvSpPr>
        <p:spPr>
          <a:xfrm>
            <a:off x="411376" y="1127726"/>
            <a:ext cx="8321247" cy="4602548"/>
          </a:xfrm>
          <a:prstGeom prst="rect">
            <a:avLst/>
          </a:prstGeom>
        </p:spPr>
        <p:txBody>
          <a:bodyPr>
            <a:normAutofit/>
          </a:bodyPr>
          <a:lstStyle>
            <a:lvl1pPr marL="0" indent="0" algn="just">
              <a:buNone/>
              <a:defRPr sz="1800">
                <a:solidFill>
                  <a:schemeClr val="tx1">
                    <a:lumMod val="95000"/>
                    <a:lumOff val="5000"/>
                  </a:schemeClr>
                </a:solidFill>
                <a:latin typeface="+mn-lt"/>
              </a:defRPr>
            </a:lvl1pPr>
            <a:lvl2pPr marL="685783" indent="-228594" algn="just">
              <a:buFontTx/>
              <a:buBlip>
                <a:blip r:embed="rId2"/>
              </a:buBlip>
              <a:defRPr sz="1800">
                <a:solidFill>
                  <a:schemeClr val="tx1">
                    <a:lumMod val="95000"/>
                    <a:lumOff val="5000"/>
                  </a:schemeClr>
                </a:solidFill>
                <a:latin typeface="+mn-lt"/>
              </a:defRPr>
            </a:lvl2pPr>
            <a:lvl3pPr marL="1142971" indent="-228594" algn="just">
              <a:buFontTx/>
              <a:buBlip>
                <a:blip r:embed="rId2"/>
              </a:buBlip>
              <a:defRPr sz="1800">
                <a:solidFill>
                  <a:schemeClr val="tx1">
                    <a:lumMod val="95000"/>
                    <a:lumOff val="5000"/>
                  </a:schemeClr>
                </a:solidFill>
                <a:latin typeface="+mn-lt"/>
              </a:defRPr>
            </a:lvl3pPr>
            <a:lvl4pPr marL="1600160" indent="-228594" algn="just">
              <a:buFontTx/>
              <a:buBlip>
                <a:blip r:embed="rId2"/>
              </a:buBlip>
              <a:defRPr sz="1800">
                <a:solidFill>
                  <a:schemeClr val="tx1">
                    <a:lumMod val="95000"/>
                    <a:lumOff val="5000"/>
                  </a:schemeClr>
                </a:solidFill>
                <a:latin typeface="+mn-lt"/>
              </a:defRPr>
            </a:lvl4pPr>
            <a:lvl5pPr marL="2057349" indent="-228594" algn="just">
              <a:buFontTx/>
              <a:buBlip>
                <a:blip r:embed="rId2"/>
              </a:buBlip>
              <a:defRPr sz="1800">
                <a:solidFill>
                  <a:schemeClr val="tx1">
                    <a:lumMod val="95000"/>
                    <a:lumOff val="5000"/>
                  </a:schemeClr>
                </a:solidFill>
                <a:latin typeface="+mn-lt"/>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MX" dirty="0"/>
          </a:p>
        </p:txBody>
      </p:sp>
      <p:sp>
        <p:nvSpPr>
          <p:cNvPr id="9" name="Slide Number Placeholder 5"/>
          <p:cNvSpPr>
            <a:spLocks noGrp="1"/>
          </p:cNvSpPr>
          <p:nvPr>
            <p:ph type="sldNum" sz="quarter" idx="4"/>
          </p:nvPr>
        </p:nvSpPr>
        <p:spPr>
          <a:xfrm>
            <a:off x="7010400" y="6452984"/>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
        <p:nvSpPr>
          <p:cNvPr id="3" name="Título 2">
            <a:extLst>
              <a:ext uri="{FF2B5EF4-FFF2-40B4-BE49-F238E27FC236}">
                <a16:creationId xmlns:a16="http://schemas.microsoft.com/office/drawing/2014/main" id="{684358C0-DBA6-44F5-AC81-D806664C01DC}"/>
              </a:ext>
            </a:extLst>
          </p:cNvPr>
          <p:cNvSpPr>
            <a:spLocks noGrp="1"/>
          </p:cNvSpPr>
          <p:nvPr>
            <p:ph type="title"/>
          </p:nvPr>
        </p:nvSpPr>
        <p:spPr/>
        <p:txBody>
          <a:bodyPr/>
          <a:lstStyle/>
          <a:p>
            <a:r>
              <a:rPr lang="es-ES"/>
              <a:t>Haga clic para modificar el estilo de título del patrón</a:t>
            </a:r>
            <a:endParaRPr lang="es-MX"/>
          </a:p>
        </p:txBody>
      </p:sp>
      <p:sp>
        <p:nvSpPr>
          <p:cNvPr id="8" name="Marcador de pie de página 6">
            <a:extLst>
              <a:ext uri="{FF2B5EF4-FFF2-40B4-BE49-F238E27FC236}">
                <a16:creationId xmlns:a16="http://schemas.microsoft.com/office/drawing/2014/main" id="{FEEEC69E-1D31-4EF2-BE4E-B751725EC178}"/>
              </a:ext>
            </a:extLst>
          </p:cNvPr>
          <p:cNvSpPr>
            <a:spLocks noGrp="1"/>
          </p:cNvSpPr>
          <p:nvPr>
            <p:ph type="ftr" sz="quarter" idx="3"/>
          </p:nvPr>
        </p:nvSpPr>
        <p:spPr>
          <a:xfrm>
            <a:off x="2872426" y="6438238"/>
            <a:ext cx="3399146"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s-MX"/>
              <a:t>Sesión Ordinaria 06/2021 del 30 de Junio de 2021</a:t>
            </a:r>
            <a:endParaRPr lang="es-MX" dirty="0"/>
          </a:p>
        </p:txBody>
      </p:sp>
    </p:spTree>
    <p:extLst>
      <p:ext uri="{BB962C8B-B14F-4D97-AF65-F5344CB8AC3E}">
        <p14:creationId xmlns:p14="http://schemas.microsoft.com/office/powerpoint/2010/main" val="20135073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Contenido">
    <p:spTree>
      <p:nvGrpSpPr>
        <p:cNvPr id="1" name=""/>
        <p:cNvGrpSpPr/>
        <p:nvPr/>
      </p:nvGrpSpPr>
      <p:grpSpPr>
        <a:xfrm>
          <a:off x="0" y="0"/>
          <a:ext cx="0" cy="0"/>
          <a:chOff x="0" y="0"/>
          <a:chExt cx="0" cy="0"/>
        </a:xfrm>
      </p:grpSpPr>
      <p:sp>
        <p:nvSpPr>
          <p:cNvPr id="6" name="Marcador de texto 7"/>
          <p:cNvSpPr>
            <a:spLocks noGrp="1"/>
          </p:cNvSpPr>
          <p:nvPr>
            <p:ph type="body" sz="quarter" idx="14" hasCustomPrompt="1"/>
          </p:nvPr>
        </p:nvSpPr>
        <p:spPr>
          <a:xfrm>
            <a:off x="580768" y="787400"/>
            <a:ext cx="7154562" cy="419100"/>
          </a:xfrm>
          <a:prstGeom prst="rect">
            <a:avLst/>
          </a:prstGeom>
        </p:spPr>
        <p:txBody>
          <a:bodyPr/>
          <a:lstStyle>
            <a:lvl1pPr marL="0" indent="0">
              <a:buNone/>
              <a:defRPr sz="2400" b="1">
                <a:solidFill>
                  <a:schemeClr val="tx1">
                    <a:lumMod val="95000"/>
                    <a:lumOff val="5000"/>
                  </a:schemeClr>
                </a:solidFill>
                <a:latin typeface="+mj-lt"/>
              </a:defRPr>
            </a:lvl1pPr>
            <a:lvl2pPr>
              <a:defRPr sz="1600" b="1">
                <a:solidFill>
                  <a:srgbClr val="6E56A0"/>
                </a:solidFill>
                <a:latin typeface="Century Gothic" panose="020B0502020202020204" pitchFamily="34" charset="0"/>
              </a:defRPr>
            </a:lvl2pPr>
            <a:lvl3pPr>
              <a:defRPr sz="1600" b="1">
                <a:solidFill>
                  <a:srgbClr val="6E56A0"/>
                </a:solidFill>
                <a:latin typeface="Century Gothic" panose="020B0502020202020204" pitchFamily="34" charset="0"/>
              </a:defRPr>
            </a:lvl3pPr>
            <a:lvl4pPr>
              <a:defRPr sz="1600" b="1">
                <a:solidFill>
                  <a:srgbClr val="6E56A0"/>
                </a:solidFill>
                <a:latin typeface="Century Gothic" panose="020B0502020202020204" pitchFamily="34" charset="0"/>
              </a:defRPr>
            </a:lvl4pPr>
            <a:lvl5pPr>
              <a:defRPr sz="1600" b="1">
                <a:solidFill>
                  <a:srgbClr val="6E56A0"/>
                </a:solidFill>
                <a:latin typeface="Century Gothic" panose="020B0502020202020204" pitchFamily="34" charset="0"/>
              </a:defRPr>
            </a:lvl5pPr>
          </a:lstStyle>
          <a:p>
            <a:pPr lvl="0"/>
            <a:r>
              <a:rPr lang="es-ES" dirty="0"/>
              <a:t>Haga clic para modificar el estilo de texto del patrón</a:t>
            </a:r>
            <a:endParaRPr lang="es-MX" dirty="0"/>
          </a:p>
        </p:txBody>
      </p:sp>
      <p:sp>
        <p:nvSpPr>
          <p:cNvPr id="7" name="Marcador de texto 9"/>
          <p:cNvSpPr>
            <a:spLocks noGrp="1"/>
          </p:cNvSpPr>
          <p:nvPr>
            <p:ph type="body" sz="quarter" idx="15"/>
          </p:nvPr>
        </p:nvSpPr>
        <p:spPr>
          <a:xfrm>
            <a:off x="580768" y="1470454"/>
            <a:ext cx="8106032" cy="4713759"/>
          </a:xfrm>
          <a:prstGeom prst="rect">
            <a:avLst/>
          </a:prstGeom>
        </p:spPr>
        <p:txBody>
          <a:bodyPr/>
          <a:lstStyle>
            <a:lvl1pPr marL="0" indent="0" algn="just">
              <a:buNone/>
              <a:defRPr sz="1800">
                <a:solidFill>
                  <a:schemeClr val="tx1">
                    <a:lumMod val="95000"/>
                    <a:lumOff val="5000"/>
                  </a:schemeClr>
                </a:solidFill>
                <a:latin typeface="+mn-lt"/>
              </a:defRPr>
            </a:lvl1pPr>
            <a:lvl2pPr marL="685783" indent="-228594" algn="just">
              <a:buFontTx/>
              <a:buBlip>
                <a:blip r:embed="rId2"/>
              </a:buBlip>
              <a:defRPr sz="1800">
                <a:solidFill>
                  <a:schemeClr val="tx1">
                    <a:lumMod val="95000"/>
                    <a:lumOff val="5000"/>
                  </a:schemeClr>
                </a:solidFill>
                <a:latin typeface="+mn-lt"/>
              </a:defRPr>
            </a:lvl2pPr>
            <a:lvl3pPr marL="1142971" indent="-228594" algn="just">
              <a:buFontTx/>
              <a:buBlip>
                <a:blip r:embed="rId2"/>
              </a:buBlip>
              <a:defRPr sz="1800">
                <a:solidFill>
                  <a:schemeClr val="tx1">
                    <a:lumMod val="95000"/>
                    <a:lumOff val="5000"/>
                  </a:schemeClr>
                </a:solidFill>
                <a:latin typeface="+mn-lt"/>
              </a:defRPr>
            </a:lvl3pPr>
            <a:lvl4pPr marL="1600160" indent="-228594" algn="just">
              <a:buFontTx/>
              <a:buBlip>
                <a:blip r:embed="rId2"/>
              </a:buBlip>
              <a:defRPr sz="1800">
                <a:solidFill>
                  <a:schemeClr val="tx1">
                    <a:lumMod val="95000"/>
                    <a:lumOff val="5000"/>
                  </a:schemeClr>
                </a:solidFill>
                <a:latin typeface="+mn-lt"/>
              </a:defRPr>
            </a:lvl4pPr>
            <a:lvl5pPr marL="2057349" indent="-228594" algn="just">
              <a:buFontTx/>
              <a:buBlip>
                <a:blip r:embed="rId2"/>
              </a:buBlip>
              <a:defRPr sz="1800">
                <a:solidFill>
                  <a:schemeClr val="tx1">
                    <a:lumMod val="95000"/>
                    <a:lumOff val="5000"/>
                  </a:schemeClr>
                </a:solidFill>
                <a:latin typeface="+mn-lt"/>
              </a:defRPr>
            </a:lvl5p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MX" dirty="0"/>
          </a:p>
        </p:txBody>
      </p:sp>
      <p:sp>
        <p:nvSpPr>
          <p:cNvPr id="4"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Tree>
    <p:extLst>
      <p:ext uri="{BB962C8B-B14F-4D97-AF65-F5344CB8AC3E}">
        <p14:creationId xmlns:p14="http://schemas.microsoft.com/office/powerpoint/2010/main" val="21625956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ido">
    <p:spTree>
      <p:nvGrpSpPr>
        <p:cNvPr id="1" name=""/>
        <p:cNvGrpSpPr/>
        <p:nvPr/>
      </p:nvGrpSpPr>
      <p:grpSpPr>
        <a:xfrm>
          <a:off x="0" y="0"/>
          <a:ext cx="0" cy="0"/>
          <a:chOff x="0" y="0"/>
          <a:chExt cx="0" cy="0"/>
        </a:xfrm>
      </p:grpSpPr>
      <p:sp>
        <p:nvSpPr>
          <p:cNvPr id="7" name="Marcador de texto 9"/>
          <p:cNvSpPr>
            <a:spLocks noGrp="1"/>
          </p:cNvSpPr>
          <p:nvPr>
            <p:ph type="body" sz="quarter" idx="15"/>
          </p:nvPr>
        </p:nvSpPr>
        <p:spPr>
          <a:xfrm>
            <a:off x="518984" y="1072120"/>
            <a:ext cx="8106032" cy="4713759"/>
          </a:xfrm>
          <a:prstGeom prst="rect">
            <a:avLst/>
          </a:prstGeom>
        </p:spPr>
        <p:txBody>
          <a:bodyPr/>
          <a:lstStyle>
            <a:lvl1pPr marL="0" indent="0" algn="just">
              <a:buNone/>
              <a:defRPr sz="1800">
                <a:solidFill>
                  <a:schemeClr val="tx1">
                    <a:lumMod val="95000"/>
                    <a:lumOff val="5000"/>
                  </a:schemeClr>
                </a:solidFill>
                <a:latin typeface="+mn-lt"/>
              </a:defRPr>
            </a:lvl1pPr>
            <a:lvl2pPr marL="685783" indent="-228594" algn="just">
              <a:buFontTx/>
              <a:buBlip>
                <a:blip r:embed="rId2"/>
              </a:buBlip>
              <a:defRPr sz="1800">
                <a:solidFill>
                  <a:schemeClr val="tx1">
                    <a:lumMod val="95000"/>
                    <a:lumOff val="5000"/>
                  </a:schemeClr>
                </a:solidFill>
                <a:latin typeface="+mn-lt"/>
              </a:defRPr>
            </a:lvl2pPr>
            <a:lvl3pPr marL="1142971" indent="-228594" algn="just">
              <a:buFontTx/>
              <a:buBlip>
                <a:blip r:embed="rId2"/>
              </a:buBlip>
              <a:defRPr sz="1800">
                <a:solidFill>
                  <a:schemeClr val="tx1">
                    <a:lumMod val="95000"/>
                    <a:lumOff val="5000"/>
                  </a:schemeClr>
                </a:solidFill>
                <a:latin typeface="+mn-lt"/>
              </a:defRPr>
            </a:lvl3pPr>
            <a:lvl4pPr marL="1600160" indent="-228594" algn="just">
              <a:buFontTx/>
              <a:buBlip>
                <a:blip r:embed="rId2"/>
              </a:buBlip>
              <a:defRPr sz="1800">
                <a:solidFill>
                  <a:schemeClr val="tx1">
                    <a:lumMod val="95000"/>
                    <a:lumOff val="5000"/>
                  </a:schemeClr>
                </a:solidFill>
                <a:latin typeface="+mn-lt"/>
              </a:defRPr>
            </a:lvl4pPr>
            <a:lvl5pPr marL="2057349" indent="-228594" algn="just">
              <a:buFontTx/>
              <a:buBlip>
                <a:blip r:embed="rId2"/>
              </a:buBlip>
              <a:defRPr sz="1800">
                <a:solidFill>
                  <a:schemeClr val="tx1">
                    <a:lumMod val="95000"/>
                    <a:lumOff val="5000"/>
                  </a:schemeClr>
                </a:solidFill>
                <a:latin typeface="+mn-lt"/>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dirty="0"/>
          </a:p>
        </p:txBody>
      </p:sp>
      <p:sp>
        <p:nvSpPr>
          <p:cNvPr id="4" name="Slide Number Placeholder 5"/>
          <p:cNvSpPr>
            <a:spLocks noGrp="1"/>
          </p:cNvSpPr>
          <p:nvPr>
            <p:ph type="sldNum" sz="quarter" idx="4"/>
          </p:nvPr>
        </p:nvSpPr>
        <p:spPr>
          <a:xfrm>
            <a:off x="7010400" y="6464364"/>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
        <p:nvSpPr>
          <p:cNvPr id="2" name="Título 1">
            <a:extLst>
              <a:ext uri="{FF2B5EF4-FFF2-40B4-BE49-F238E27FC236}">
                <a16:creationId xmlns:a16="http://schemas.microsoft.com/office/drawing/2014/main" id="{5EF19490-00FA-4438-B7F5-86DA6A728941}"/>
              </a:ext>
            </a:extLst>
          </p:cNvPr>
          <p:cNvSpPr>
            <a:spLocks noGrp="1"/>
          </p:cNvSpPr>
          <p:nvPr>
            <p:ph type="title"/>
          </p:nvPr>
        </p:nvSpPr>
        <p:spPr>
          <a:xfrm>
            <a:off x="1697366" y="28511"/>
            <a:ext cx="6742300" cy="489346"/>
          </a:xfrm>
        </p:spPr>
        <p:txBody>
          <a:bodyPr/>
          <a:lstStyle/>
          <a:p>
            <a:r>
              <a:rPr lang="es-ES"/>
              <a:t>Haga clic para modificar el estilo de título del patrón</a:t>
            </a:r>
            <a:endParaRPr lang="es-MX"/>
          </a:p>
        </p:txBody>
      </p:sp>
      <p:sp>
        <p:nvSpPr>
          <p:cNvPr id="8" name="Marcador de pie de página 6">
            <a:extLst>
              <a:ext uri="{FF2B5EF4-FFF2-40B4-BE49-F238E27FC236}">
                <a16:creationId xmlns:a16="http://schemas.microsoft.com/office/drawing/2014/main" id="{FBC409D0-3F46-4115-96BE-7D475D1741BC}"/>
              </a:ext>
            </a:extLst>
          </p:cNvPr>
          <p:cNvSpPr>
            <a:spLocks noGrp="1"/>
          </p:cNvSpPr>
          <p:nvPr>
            <p:ph type="ftr" sz="quarter" idx="3"/>
          </p:nvPr>
        </p:nvSpPr>
        <p:spPr>
          <a:xfrm>
            <a:off x="2886075" y="6447210"/>
            <a:ext cx="337185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s-MX"/>
              <a:t>Sesión Ordinaria 06/2021 del 30 de Junio de 2021</a:t>
            </a:r>
            <a:endParaRPr lang="es-MX" dirty="0"/>
          </a:p>
        </p:txBody>
      </p:sp>
    </p:spTree>
    <p:extLst>
      <p:ext uri="{BB962C8B-B14F-4D97-AF65-F5344CB8AC3E}">
        <p14:creationId xmlns:p14="http://schemas.microsoft.com/office/powerpoint/2010/main" val="17064759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a:t>Haga clic para modificar el estilo de título del patrón</a:t>
            </a:r>
            <a:endParaRPr lang="es-MX"/>
          </a:p>
        </p:txBody>
      </p:sp>
      <p:sp>
        <p:nvSpPr>
          <p:cNvPr id="3" name="2 Marcador de contenido"/>
          <p:cNvSpPr>
            <a:spLocks noGrp="1"/>
          </p:cNvSpPr>
          <p:nvPr>
            <p:ph idx="1"/>
          </p:nvPr>
        </p:nvSpPr>
        <p:spPr>
          <a:xfrm>
            <a:off x="457200" y="1600200"/>
            <a:ext cx="8229600" cy="4525963"/>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fecha"/>
          <p:cNvSpPr>
            <a:spLocks noGrp="1"/>
          </p:cNvSpPr>
          <p:nvPr>
            <p:ph type="dt" sz="half" idx="10"/>
          </p:nvPr>
        </p:nvSpPr>
        <p:spPr>
          <a:xfrm>
            <a:off x="457200" y="6356350"/>
            <a:ext cx="2133600" cy="365125"/>
          </a:xfrm>
          <a:prstGeom prst="rect">
            <a:avLst/>
          </a:prstGeom>
        </p:spPr>
        <p:txBody>
          <a:bodyPr/>
          <a:lstStyle/>
          <a:p>
            <a:endParaRPr lang="es-MX" dirty="0"/>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r>
              <a:rPr lang="es-MX"/>
              <a:t>Sesión Ordinaria 06/2021 del 30 de Junio de 2021</a:t>
            </a:r>
            <a:endParaRPr lang="es-MX" dirty="0"/>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fld id="{CF5E58AE-96D2-45FC-96FE-2B21174429C3}" type="slidenum">
              <a:rPr lang="es-MX" smtClean="0"/>
              <a:t>‹Nº›</a:t>
            </a:fld>
            <a:endParaRPr lang="es-MX" dirty="0"/>
          </a:p>
        </p:txBody>
      </p:sp>
    </p:spTree>
    <p:extLst>
      <p:ext uri="{BB962C8B-B14F-4D97-AF65-F5344CB8AC3E}">
        <p14:creationId xmlns:p14="http://schemas.microsoft.com/office/powerpoint/2010/main" val="23147275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Diapositiva de título">
    <p:spTree>
      <p:nvGrpSpPr>
        <p:cNvPr id="1" name=""/>
        <p:cNvGrpSpPr/>
        <p:nvPr/>
      </p:nvGrpSpPr>
      <p:grpSpPr>
        <a:xfrm>
          <a:off x="0" y="0"/>
          <a:ext cx="0" cy="0"/>
          <a:chOff x="0" y="0"/>
          <a:chExt cx="0" cy="0"/>
        </a:xfrm>
      </p:grpSpPr>
      <p:sp>
        <p:nvSpPr>
          <p:cNvPr id="4" name="3 Marcador de fecha"/>
          <p:cNvSpPr>
            <a:spLocks noGrp="1"/>
          </p:cNvSpPr>
          <p:nvPr>
            <p:ph type="dt" sz="half" idx="10"/>
          </p:nvPr>
        </p:nvSpPr>
        <p:spPr>
          <a:xfrm>
            <a:off x="457200" y="6356350"/>
            <a:ext cx="2133600" cy="365125"/>
          </a:xfrm>
          <a:prstGeom prst="rect">
            <a:avLst/>
          </a:prstGeom>
        </p:spPr>
        <p:txBody>
          <a:bodyPr/>
          <a:lstStyle/>
          <a:p>
            <a:endParaRPr lang="es-MX" dirty="0"/>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r>
              <a:rPr lang="es-MX"/>
              <a:t>Sesión Ordinaria 06/2021 del 30 de Junio de 2021</a:t>
            </a:r>
            <a:endParaRPr lang="es-MX" dirty="0"/>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fld id="{CF5E58AE-96D2-45FC-96FE-2B21174429C3}" type="slidenum">
              <a:rPr lang="es-MX" smtClean="0"/>
              <a:t>‹Nº›</a:t>
            </a:fld>
            <a:endParaRPr lang="es-MX" dirty="0"/>
          </a:p>
        </p:txBody>
      </p:sp>
    </p:spTree>
    <p:extLst>
      <p:ext uri="{BB962C8B-B14F-4D97-AF65-F5344CB8AC3E}">
        <p14:creationId xmlns:p14="http://schemas.microsoft.com/office/powerpoint/2010/main" val="6558507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1_Contenido">
    <p:spTree>
      <p:nvGrpSpPr>
        <p:cNvPr id="1" name=""/>
        <p:cNvGrpSpPr/>
        <p:nvPr/>
      </p:nvGrpSpPr>
      <p:grpSpPr>
        <a:xfrm>
          <a:off x="0" y="0"/>
          <a:ext cx="0" cy="0"/>
          <a:chOff x="0" y="0"/>
          <a:chExt cx="0" cy="0"/>
        </a:xfrm>
      </p:grpSpPr>
      <p:sp>
        <p:nvSpPr>
          <p:cNvPr id="5" name="Marcador de texto 5"/>
          <p:cNvSpPr>
            <a:spLocks noGrp="1"/>
          </p:cNvSpPr>
          <p:nvPr>
            <p:ph type="body" sz="quarter" idx="13"/>
          </p:nvPr>
        </p:nvSpPr>
        <p:spPr>
          <a:xfrm>
            <a:off x="1338349" y="114301"/>
            <a:ext cx="6683433" cy="330200"/>
          </a:xfrm>
          <a:prstGeom prst="rect">
            <a:avLst/>
          </a:prstGeom>
        </p:spPr>
        <p:txBody>
          <a:bodyPr/>
          <a:lstStyle>
            <a:lvl1pPr marL="0" indent="0" algn="l">
              <a:buNone/>
              <a:defRPr sz="1800" b="1">
                <a:solidFill>
                  <a:schemeClr val="bg1"/>
                </a:solidFill>
                <a:latin typeface="Century Gothic" panose="020B0502020202020204" pitchFamily="34" charset="0"/>
              </a:defRPr>
            </a:lvl1pPr>
            <a:lvl2pPr marL="457189" indent="0" algn="l">
              <a:buNone/>
              <a:defRPr sz="1800" b="1">
                <a:solidFill>
                  <a:schemeClr val="bg1"/>
                </a:solidFill>
                <a:latin typeface="Century Gothic" panose="020B0502020202020204" pitchFamily="34" charset="0"/>
              </a:defRPr>
            </a:lvl2pPr>
            <a:lvl3pPr marL="914377" indent="0" algn="l">
              <a:buNone/>
              <a:defRPr sz="1800" b="1">
                <a:solidFill>
                  <a:schemeClr val="bg1"/>
                </a:solidFill>
                <a:latin typeface="Century Gothic" panose="020B0502020202020204" pitchFamily="34" charset="0"/>
              </a:defRPr>
            </a:lvl3pPr>
            <a:lvl4pPr marL="1371566" indent="0" algn="l">
              <a:buNone/>
              <a:defRPr sz="1800" b="1">
                <a:solidFill>
                  <a:schemeClr val="bg1"/>
                </a:solidFill>
                <a:latin typeface="Century Gothic" panose="020B0502020202020204" pitchFamily="34" charset="0"/>
              </a:defRPr>
            </a:lvl4pPr>
            <a:lvl5pPr marL="1828754" indent="0" algn="l">
              <a:buNone/>
              <a:defRPr sz="1800" b="1">
                <a:solidFill>
                  <a:schemeClr val="bg1"/>
                </a:solidFill>
                <a:latin typeface="Century Gothic" panose="020B0502020202020204" pitchFamily="34" charset="0"/>
              </a:defRPr>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dirty="0"/>
          </a:p>
        </p:txBody>
      </p:sp>
      <p:sp>
        <p:nvSpPr>
          <p:cNvPr id="6" name="Marcador de texto 7"/>
          <p:cNvSpPr>
            <a:spLocks noGrp="1"/>
          </p:cNvSpPr>
          <p:nvPr>
            <p:ph type="body" sz="quarter" idx="14"/>
          </p:nvPr>
        </p:nvSpPr>
        <p:spPr>
          <a:xfrm>
            <a:off x="241300" y="787400"/>
            <a:ext cx="8636000" cy="419100"/>
          </a:xfrm>
          <a:prstGeom prst="rect">
            <a:avLst/>
          </a:prstGeom>
        </p:spPr>
        <p:txBody>
          <a:bodyPr/>
          <a:lstStyle>
            <a:lvl1pPr marL="0" indent="0">
              <a:buNone/>
              <a:defRPr sz="1600" b="1">
                <a:solidFill>
                  <a:srgbClr val="6E56A0"/>
                </a:solidFill>
                <a:latin typeface="Century Gothic" panose="020B0502020202020204" pitchFamily="34" charset="0"/>
              </a:defRPr>
            </a:lvl1pPr>
            <a:lvl2pPr>
              <a:defRPr sz="1600" b="1">
                <a:solidFill>
                  <a:srgbClr val="6E56A0"/>
                </a:solidFill>
                <a:latin typeface="Century Gothic" panose="020B0502020202020204" pitchFamily="34" charset="0"/>
              </a:defRPr>
            </a:lvl2pPr>
            <a:lvl3pPr>
              <a:defRPr sz="1600" b="1">
                <a:solidFill>
                  <a:srgbClr val="6E56A0"/>
                </a:solidFill>
                <a:latin typeface="Century Gothic" panose="020B0502020202020204" pitchFamily="34" charset="0"/>
              </a:defRPr>
            </a:lvl3pPr>
            <a:lvl4pPr>
              <a:defRPr sz="1600" b="1">
                <a:solidFill>
                  <a:srgbClr val="6E56A0"/>
                </a:solidFill>
                <a:latin typeface="Century Gothic" panose="020B0502020202020204" pitchFamily="34" charset="0"/>
              </a:defRPr>
            </a:lvl4pPr>
            <a:lvl5pPr>
              <a:defRPr sz="1600" b="1">
                <a:solidFill>
                  <a:srgbClr val="6E56A0"/>
                </a:solidFill>
                <a:latin typeface="Century Gothic" panose="020B0502020202020204" pitchFamily="34" charset="0"/>
              </a:defRPr>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dirty="0"/>
          </a:p>
        </p:txBody>
      </p:sp>
      <p:sp>
        <p:nvSpPr>
          <p:cNvPr id="7" name="Marcador de texto 9"/>
          <p:cNvSpPr>
            <a:spLocks noGrp="1"/>
          </p:cNvSpPr>
          <p:nvPr>
            <p:ph type="body" sz="quarter" idx="15"/>
          </p:nvPr>
        </p:nvSpPr>
        <p:spPr>
          <a:xfrm>
            <a:off x="266701" y="1384300"/>
            <a:ext cx="8648700" cy="4940300"/>
          </a:xfrm>
          <a:prstGeom prst="rect">
            <a:avLst/>
          </a:prstGeom>
        </p:spPr>
        <p:txBody>
          <a:bodyPr/>
          <a:lstStyle>
            <a:lvl1pPr marL="0" indent="0" algn="just">
              <a:buNone/>
              <a:defRPr sz="1400">
                <a:solidFill>
                  <a:schemeClr val="tx1">
                    <a:lumMod val="75000"/>
                    <a:lumOff val="25000"/>
                  </a:schemeClr>
                </a:solidFill>
                <a:latin typeface="Century Gothic" panose="020B0502020202020204" pitchFamily="34" charset="0"/>
              </a:defRPr>
            </a:lvl1pPr>
            <a:lvl2pPr marL="685783" indent="-228594" algn="just">
              <a:buFontTx/>
              <a:buBlip>
                <a:blip r:embed="rId2"/>
              </a:buBlip>
              <a:defRPr sz="1400">
                <a:solidFill>
                  <a:schemeClr val="tx1">
                    <a:lumMod val="75000"/>
                    <a:lumOff val="25000"/>
                  </a:schemeClr>
                </a:solidFill>
                <a:latin typeface="Century Gothic" panose="020B0502020202020204" pitchFamily="34" charset="0"/>
              </a:defRPr>
            </a:lvl2pPr>
            <a:lvl3pPr marL="1142971" indent="-228594" algn="just">
              <a:buFontTx/>
              <a:buBlip>
                <a:blip r:embed="rId2"/>
              </a:buBlip>
              <a:defRPr sz="1400">
                <a:solidFill>
                  <a:schemeClr val="tx1">
                    <a:lumMod val="75000"/>
                    <a:lumOff val="25000"/>
                  </a:schemeClr>
                </a:solidFill>
                <a:latin typeface="Century Gothic" panose="020B0502020202020204" pitchFamily="34" charset="0"/>
              </a:defRPr>
            </a:lvl3pPr>
            <a:lvl4pPr marL="1600160" indent="-228594" algn="just">
              <a:buFontTx/>
              <a:buBlip>
                <a:blip r:embed="rId2"/>
              </a:buBlip>
              <a:defRPr sz="1400">
                <a:solidFill>
                  <a:schemeClr val="tx1">
                    <a:lumMod val="75000"/>
                    <a:lumOff val="25000"/>
                  </a:schemeClr>
                </a:solidFill>
                <a:latin typeface="Century Gothic" panose="020B0502020202020204" pitchFamily="34" charset="0"/>
              </a:defRPr>
            </a:lvl4pPr>
            <a:lvl5pPr marL="2057349" indent="-228594" algn="just">
              <a:buFontTx/>
              <a:buBlip>
                <a:blip r:embed="rId2"/>
              </a:buBlip>
              <a:defRPr sz="1400">
                <a:solidFill>
                  <a:schemeClr val="tx1">
                    <a:lumMod val="75000"/>
                    <a:lumOff val="25000"/>
                  </a:schemeClr>
                </a:solidFill>
                <a:latin typeface="Century Gothic" panose="020B0502020202020204" pitchFamily="34" charset="0"/>
              </a:defRPr>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dirty="0"/>
          </a:p>
        </p:txBody>
      </p:sp>
      <p:sp>
        <p:nvSpPr>
          <p:cNvPr id="8" name="46 Marcador de número de diapositiva"/>
          <p:cNvSpPr>
            <a:spLocks noGrp="1"/>
          </p:cNvSpPr>
          <p:nvPr>
            <p:ph type="sldNum" sz="quarter" idx="4"/>
          </p:nvPr>
        </p:nvSpPr>
        <p:spPr>
          <a:xfrm>
            <a:off x="8643966" y="6492900"/>
            <a:ext cx="454911" cy="365125"/>
          </a:xfrm>
          <a:prstGeom prst="rect">
            <a:avLst/>
          </a:prstGeom>
        </p:spPr>
        <p:txBody>
          <a:bodyPr vert="horz" lIns="91440" tIns="45720" rIns="91440" bIns="45720" rtlCol="0" anchor="ctr"/>
          <a:lstStyle>
            <a:lvl1pPr algn="r">
              <a:defRPr sz="1051" b="1">
                <a:solidFill>
                  <a:schemeClr val="tx1">
                    <a:lumMod val="75000"/>
                    <a:lumOff val="25000"/>
                  </a:schemeClr>
                </a:solidFill>
                <a:latin typeface="Century Gothic" pitchFamily="34" charset="0"/>
                <a:cs typeface="Arial" pitchFamily="34" charset="0"/>
              </a:defRPr>
            </a:lvl1pPr>
          </a:lstStyle>
          <a:p>
            <a:fld id="{80B2590F-B4BA-461D-B92A-63CE21F34F70}" type="slidenum">
              <a:rPr lang="es-MX" smtClean="0"/>
              <a:t>‹Nº›</a:t>
            </a:fld>
            <a:endParaRPr lang="es-MX" dirty="0"/>
          </a:p>
        </p:txBody>
      </p:sp>
    </p:spTree>
    <p:extLst>
      <p:ext uri="{BB962C8B-B14F-4D97-AF65-F5344CB8AC3E}">
        <p14:creationId xmlns:p14="http://schemas.microsoft.com/office/powerpoint/2010/main" val="18114669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r>
              <a:rPr lang="es-MX"/>
              <a:t>Sesión Ordinaria 06/2021 del 30 de Junio de 2021</a:t>
            </a:r>
            <a:endParaRPr lang="en-US"/>
          </a:p>
        </p:txBody>
      </p:sp>
      <p:sp>
        <p:nvSpPr>
          <p:cNvPr id="4" name="Slide Number Placeholder 3"/>
          <p:cNvSpPr>
            <a:spLocks noGrp="1"/>
          </p:cNvSpPr>
          <p:nvPr>
            <p:ph type="sldNum" sz="quarter" idx="12"/>
          </p:nvPr>
        </p:nvSpPr>
        <p:spPr/>
        <p:txBody>
          <a:bodyPr/>
          <a:lstStyle/>
          <a:p>
            <a:fld id="{08DCC1CA-BC64-9342-9FC6-0A703FD15379}" type="slidenum">
              <a:rPr lang="en-US" smtClean="0"/>
              <a:t>‹Nº›</a:t>
            </a:fld>
            <a:endParaRPr lang="en-US"/>
          </a:p>
        </p:txBody>
      </p:sp>
    </p:spTree>
    <p:extLst>
      <p:ext uri="{BB962C8B-B14F-4D97-AF65-F5344CB8AC3E}">
        <p14:creationId xmlns:p14="http://schemas.microsoft.com/office/powerpoint/2010/main" val="20566936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934262"/>
            <a:ext cx="5742296" cy="1470025"/>
          </a:xfrm>
        </p:spPr>
        <p:txBody>
          <a:bodyPr/>
          <a:lstStyle>
            <a:lvl1pPr>
              <a:defRPr sz="3600" b="1">
                <a:solidFill>
                  <a:schemeClr val="tx1">
                    <a:lumMod val="65000"/>
                    <a:lumOff val="35000"/>
                  </a:schemeClr>
                </a:solidFill>
              </a:defRPr>
            </a:lvl1pPr>
          </a:lstStyle>
          <a:p>
            <a:r>
              <a:rPr lang="es-ES"/>
              <a:t>Haga clic para modificar el estilo de título del patrón</a:t>
            </a:r>
            <a:endParaRPr lang="en-US"/>
          </a:p>
        </p:txBody>
      </p:sp>
      <p:sp>
        <p:nvSpPr>
          <p:cNvPr id="3" name="Subtitle 2"/>
          <p:cNvSpPr>
            <a:spLocks noGrp="1"/>
          </p:cNvSpPr>
          <p:nvPr>
            <p:ph type="subTitle" idx="1"/>
          </p:nvPr>
        </p:nvSpPr>
        <p:spPr>
          <a:xfrm>
            <a:off x="457200" y="3622651"/>
            <a:ext cx="5742296" cy="1752600"/>
          </a:xfrm>
        </p:spPr>
        <p:txBody>
          <a:bodyPr>
            <a:normAutofit/>
          </a:bodyPr>
          <a:lstStyle>
            <a:lvl1pPr marL="0" indent="0" algn="ctr">
              <a:buNone/>
              <a:defRPr sz="2800" b="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s-MX"/>
              <a:t>Sesión Ordinaria 06/2021 del 30 de Junio de 2021</a:t>
            </a:r>
            <a:endParaRPr lang="en-US" dirty="0"/>
          </a:p>
        </p:txBody>
      </p:sp>
      <p:sp>
        <p:nvSpPr>
          <p:cNvPr id="6" name="Slide Number Placeholder 5"/>
          <p:cNvSpPr>
            <a:spLocks noGrp="1"/>
          </p:cNvSpPr>
          <p:nvPr>
            <p:ph type="sldNum" sz="quarter" idx="12"/>
          </p:nvPr>
        </p:nvSpPr>
        <p:spPr/>
        <p:txBody>
          <a:bodyPr/>
          <a:lstStyle/>
          <a:p>
            <a:fld id="{08DCC1CA-BC64-9342-9FC6-0A703FD15379}" type="slidenum">
              <a:rPr lang="en-US" smtClean="0"/>
              <a:t>‹Nº›</a:t>
            </a:fld>
            <a:endParaRPr lang="en-US" dirty="0"/>
          </a:p>
        </p:txBody>
      </p:sp>
    </p:spTree>
    <p:extLst>
      <p:ext uri="{BB962C8B-B14F-4D97-AF65-F5344CB8AC3E}">
        <p14:creationId xmlns:p14="http://schemas.microsoft.com/office/powerpoint/2010/main" val="184126755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theme" Target="../theme/theme2.xml"/><Relationship Id="rId7" Type="http://schemas.openxmlformats.org/officeDocument/2006/relationships/image" Target="../media/image7.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slideLayout" Target="../slideLayouts/slideLayout6.xml"/><Relationship Id="rId7" Type="http://schemas.openxmlformats.org/officeDocument/2006/relationships/image" Target="../media/image7.png"/><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theme" Target="../theme/theme3.xml"/><Relationship Id="rId5" Type="http://schemas.openxmlformats.org/officeDocument/2006/relationships/slideLayout" Target="../slideLayouts/slideLayout8.xml"/><Relationship Id="rId4" Type="http://schemas.openxmlformats.org/officeDocument/2006/relationships/slideLayout" Target="../slideLayouts/slideLayout7.xml"/><Relationship Id="rId9" Type="http://schemas.openxmlformats.org/officeDocument/2006/relationships/image" Target="../media/image5.png"/></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1.xml"/><Relationship Id="rId7" Type="http://schemas.openxmlformats.org/officeDocument/2006/relationships/image" Target="../media/image4.png"/><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image" Target="../media/image10.png"/><Relationship Id="rId5" Type="http://schemas.openxmlformats.org/officeDocument/2006/relationships/image" Target="../media/image1.jpg"/><Relationship Id="rId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10" name="Rectángulo 9"/>
          <p:cNvSpPr/>
          <p:nvPr/>
        </p:nvSpPr>
        <p:spPr>
          <a:xfrm>
            <a:off x="10916" y="-2"/>
            <a:ext cx="9143999" cy="6858000"/>
          </a:xfrm>
          <a:prstGeom prst="rect">
            <a:avLst/>
          </a:prstGeom>
          <a:solidFill>
            <a:schemeClr val="bg1">
              <a:lumMod val="95000"/>
            </a:schemeClr>
          </a:solidFill>
          <a:ln>
            <a:solidFill>
              <a:schemeClr val="bg1">
                <a:lumMod val="9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MX" dirty="0"/>
          </a:p>
        </p:txBody>
      </p:sp>
      <p:sp>
        <p:nvSpPr>
          <p:cNvPr id="3" name="Text Placeholder 2"/>
          <p:cNvSpPr>
            <a:spLocks noGrp="1"/>
          </p:cNvSpPr>
          <p:nvPr>
            <p:ph type="body" idx="1"/>
          </p:nvPr>
        </p:nvSpPr>
        <p:spPr>
          <a:xfrm>
            <a:off x="468115" y="981743"/>
            <a:ext cx="8229600" cy="4525963"/>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5" name="Footer Placeholder 4"/>
          <p:cNvSpPr>
            <a:spLocks noGrp="1"/>
          </p:cNvSpPr>
          <p:nvPr>
            <p:ph type="ftr" sz="quarter" idx="3"/>
          </p:nvPr>
        </p:nvSpPr>
        <p:spPr>
          <a:xfrm>
            <a:off x="2868415" y="6492875"/>
            <a:ext cx="3428999"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s-MX"/>
              <a:t>Sesión Ordinaria 06/2021 del 30 de Junio de 2021</a:t>
            </a:r>
            <a:endParaRPr lang="es-MX" dirty="0"/>
          </a:p>
        </p:txBody>
      </p:sp>
      <p:sp>
        <p:nvSpPr>
          <p:cNvPr id="6" name="Slide Number Placeholder 5"/>
          <p:cNvSpPr>
            <a:spLocks noGrp="1"/>
          </p:cNvSpPr>
          <p:nvPr>
            <p:ph type="sldNum" sz="quarter" idx="4"/>
          </p:nvPr>
        </p:nvSpPr>
        <p:spPr>
          <a:xfrm>
            <a:off x="7032232" y="6475719"/>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BA811B-EC15-4221-9CE3-1524AEBB1E2E}" type="slidenum">
              <a:rPr lang="es-MX" smtClean="0"/>
              <a:t>‹Nº›</a:t>
            </a:fld>
            <a:endParaRPr lang="es-MX" dirty="0"/>
          </a:p>
        </p:txBody>
      </p:sp>
      <p:pic>
        <p:nvPicPr>
          <p:cNvPr id="9" name="Imagen 8"/>
          <p:cNvPicPr>
            <a:picLocks noChangeAspect="1"/>
          </p:cNvPicPr>
          <p:nvPr/>
        </p:nvPicPr>
        <p:blipFill rotWithShape="1">
          <a:blip r:embed="rId4" cstate="print">
            <a:extLst>
              <a:ext uri="{28A0092B-C50C-407E-A947-70E740481C1C}">
                <a14:useLocalDpi xmlns:a14="http://schemas.microsoft.com/office/drawing/2010/main" val="0"/>
              </a:ext>
            </a:extLst>
          </a:blip>
          <a:srcRect t="8645" b="10644"/>
          <a:stretch/>
        </p:blipFill>
        <p:spPr>
          <a:xfrm>
            <a:off x="-1" y="-1"/>
            <a:ext cx="1701802" cy="546101"/>
          </a:xfrm>
          <a:prstGeom prst="rect">
            <a:avLst/>
          </a:prstGeom>
        </p:spPr>
      </p:pic>
      <p:sp>
        <p:nvSpPr>
          <p:cNvPr id="11" name="2055 Rectángulo"/>
          <p:cNvSpPr/>
          <p:nvPr/>
        </p:nvSpPr>
        <p:spPr>
          <a:xfrm>
            <a:off x="1701801" y="-2"/>
            <a:ext cx="7442199" cy="54609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Placeholder 1"/>
          <p:cNvSpPr>
            <a:spLocks noGrp="1"/>
          </p:cNvSpPr>
          <p:nvPr>
            <p:ph type="title"/>
          </p:nvPr>
        </p:nvSpPr>
        <p:spPr>
          <a:xfrm>
            <a:off x="1701801" y="0"/>
            <a:ext cx="7431283" cy="546100"/>
          </a:xfrm>
          <a:prstGeom prst="rect">
            <a:avLst/>
          </a:prstGeom>
        </p:spPr>
        <p:txBody>
          <a:bodyPr vert="horz" lIns="91440" tIns="45720" rIns="91440" bIns="45720" rtlCol="0" anchor="ctr">
            <a:noAutofit/>
          </a:bodyPr>
          <a:lstStyle/>
          <a:p>
            <a:r>
              <a:rPr lang="es-ES" dirty="0"/>
              <a:t>Haga clic para modificar el estilo de título del patrón</a:t>
            </a:r>
            <a:endParaRPr lang="en-US" dirty="0"/>
          </a:p>
        </p:txBody>
      </p:sp>
      <p:pic>
        <p:nvPicPr>
          <p:cNvPr id="13" name="Imagen 12"/>
          <p:cNvPicPr>
            <a:picLocks noChangeAspect="1"/>
          </p:cNvPicPr>
          <p:nvPr/>
        </p:nvPicPr>
        <p:blipFill rotWithShape="1">
          <a:blip r:embed="rId5">
            <a:clrChange>
              <a:clrFrom>
                <a:srgbClr val="EAEBED"/>
              </a:clrFrom>
              <a:clrTo>
                <a:srgbClr val="EAEBED">
                  <a:alpha val="0"/>
                </a:srgbClr>
              </a:clrTo>
            </a:clrChange>
            <a:extLst>
              <a:ext uri="{28A0092B-C50C-407E-A947-70E740481C1C}">
                <a14:useLocalDpi xmlns:a14="http://schemas.microsoft.com/office/drawing/2010/main" val="0"/>
              </a:ext>
            </a:extLst>
          </a:blip>
          <a:srcRect l="21007" t="16595" r="13165" b="9678"/>
          <a:stretch/>
        </p:blipFill>
        <p:spPr>
          <a:xfrm>
            <a:off x="232011" y="5575063"/>
            <a:ext cx="1023583" cy="1146412"/>
          </a:xfrm>
          <a:prstGeom prst="rect">
            <a:avLst/>
          </a:prstGeom>
        </p:spPr>
      </p:pic>
    </p:spTree>
    <p:extLst>
      <p:ext uri="{BB962C8B-B14F-4D97-AF65-F5344CB8AC3E}">
        <p14:creationId xmlns:p14="http://schemas.microsoft.com/office/powerpoint/2010/main" val="366675879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457200" rtl="0" eaLnBrk="1" latinLnBrk="0" hangingPunct="1">
        <a:spcBef>
          <a:spcPct val="0"/>
        </a:spcBef>
        <a:buNone/>
        <a:defRPr sz="2400" b="1" kern="1200">
          <a:solidFill>
            <a:schemeClr val="bg1"/>
          </a:solidFill>
          <a:latin typeface="+mj-lt"/>
          <a:ea typeface="+mj-ea"/>
          <a:cs typeface="+mj-cs"/>
        </a:defRPr>
      </a:lvl1pPr>
    </p:titleStyle>
    <p:bodyStyle>
      <a:lvl1pPr marL="342900" indent="-342900" algn="l" defTabSz="457200" rtl="0" eaLnBrk="1" latinLnBrk="0" hangingPunct="1">
        <a:spcBef>
          <a:spcPct val="20000"/>
        </a:spcBef>
        <a:buFont typeface="Arial"/>
        <a:buChar char="•"/>
        <a:defRPr sz="24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Imagen 2"/>
          <p:cNvPicPr>
            <a:picLocks noChangeAspect="1"/>
          </p:cNvPicPr>
          <p:nvPr/>
        </p:nvPicPr>
        <p:blipFill>
          <a:blip r:embed="rId4"/>
          <a:stretch>
            <a:fillRect/>
          </a:stretch>
        </p:blipFill>
        <p:spPr>
          <a:xfrm>
            <a:off x="5323499" y="1763858"/>
            <a:ext cx="2719052" cy="3670110"/>
          </a:xfrm>
          <a:prstGeom prst="rect">
            <a:avLst/>
          </a:prstGeom>
        </p:spPr>
      </p:pic>
      <p:pic>
        <p:nvPicPr>
          <p:cNvPr id="28" name="Imagen 27"/>
          <p:cNvPicPr/>
          <p:nvPr/>
        </p:nvPicPr>
        <p:blipFill rotWithShape="1">
          <a:blip r:embed="rId5">
            <a:duotone>
              <a:schemeClr val="bg2">
                <a:shade val="45000"/>
                <a:satMod val="135000"/>
              </a:schemeClr>
              <a:prstClr val="white"/>
            </a:duotone>
          </a:blip>
          <a:srcRect l="2546" t="24150" r="66225" b="18796"/>
          <a:stretch/>
        </p:blipFill>
        <p:spPr bwMode="auto">
          <a:xfrm>
            <a:off x="8439665" y="7184"/>
            <a:ext cx="704335" cy="733040"/>
          </a:xfrm>
          <a:prstGeom prst="rect">
            <a:avLst/>
          </a:prstGeom>
          <a:ln>
            <a:noFill/>
          </a:ln>
          <a:extLst>
            <a:ext uri="{53640926-AAD7-44D8-BBD7-CCE9431645EC}">
              <a14:shadowObscured xmlns:a14="http://schemas.microsoft.com/office/drawing/2010/main"/>
            </a:ext>
          </a:extLst>
        </p:spPr>
      </p:pic>
      <p:sp>
        <p:nvSpPr>
          <p:cNvPr id="24" name="2055 Rectángulo"/>
          <p:cNvSpPr/>
          <p:nvPr/>
        </p:nvSpPr>
        <p:spPr>
          <a:xfrm>
            <a:off x="1689100" y="-2"/>
            <a:ext cx="6736566" cy="57681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2400" b="1" i="0" u="none" strike="noStrike" kern="1200" cap="none" spc="0" normalizeH="0" baseline="0" noProof="0" dirty="0">
              <a:ln>
                <a:noFill/>
              </a:ln>
              <a:solidFill>
                <a:prstClr val="white"/>
              </a:solidFill>
              <a:effectLst/>
              <a:uLnTx/>
              <a:uFillTx/>
              <a:latin typeface="Abadi Extra Light" panose="020B0604020202020204" pitchFamily="34" charset="0"/>
              <a:ea typeface="+mn-ea"/>
              <a:cs typeface="+mn-cs"/>
            </a:endParaRPr>
          </a:p>
        </p:txBody>
      </p:sp>
      <p:pic>
        <p:nvPicPr>
          <p:cNvPr id="4" name="Imagen 3"/>
          <p:cNvPicPr>
            <a:picLocks noChangeAspect="1"/>
          </p:cNvPicPr>
          <p:nvPr/>
        </p:nvPicPr>
        <p:blipFill>
          <a:blip r:embed="rId6"/>
          <a:stretch>
            <a:fillRect/>
          </a:stretch>
        </p:blipFill>
        <p:spPr>
          <a:xfrm>
            <a:off x="-31275" y="2137955"/>
            <a:ext cx="9175275" cy="2987299"/>
          </a:xfrm>
          <a:prstGeom prst="rect">
            <a:avLst/>
          </a:prstGeom>
        </p:spPr>
      </p:pic>
      <p:pic>
        <p:nvPicPr>
          <p:cNvPr id="29" name="Imagen 28"/>
          <p:cNvPicPr>
            <a:picLocks noChangeAspect="1"/>
          </p:cNvPicPr>
          <p:nvPr/>
        </p:nvPicPr>
        <p:blipFill rotWithShape="1">
          <a:blip r:embed="rId7"/>
          <a:srcRect l="1538" t="20344" r="770" b="15263"/>
          <a:stretch/>
        </p:blipFill>
        <p:spPr>
          <a:xfrm>
            <a:off x="-15639" y="6686393"/>
            <a:ext cx="9175275" cy="185824"/>
          </a:xfrm>
          <a:prstGeom prst="rect">
            <a:avLst/>
          </a:prstGeom>
        </p:spPr>
      </p:pic>
      <p:pic>
        <p:nvPicPr>
          <p:cNvPr id="2" name="Imagen 1"/>
          <p:cNvPicPr>
            <a:picLocks noChangeAspect="1"/>
          </p:cNvPicPr>
          <p:nvPr/>
        </p:nvPicPr>
        <p:blipFill rotWithShape="1">
          <a:blip r:embed="rId8" cstate="print">
            <a:extLst>
              <a:ext uri="{28A0092B-C50C-407E-A947-70E740481C1C}">
                <a14:useLocalDpi xmlns:a14="http://schemas.microsoft.com/office/drawing/2010/main" val="0"/>
              </a:ext>
            </a:extLst>
          </a:blip>
          <a:srcRect t="7992" b="7970"/>
          <a:stretch/>
        </p:blipFill>
        <p:spPr>
          <a:xfrm>
            <a:off x="552" y="0"/>
            <a:ext cx="1688548" cy="576815"/>
          </a:xfrm>
          <a:prstGeom prst="rect">
            <a:avLst/>
          </a:prstGeom>
        </p:spPr>
      </p:pic>
      <p:sp>
        <p:nvSpPr>
          <p:cNvPr id="39" name="2 Rectángulo"/>
          <p:cNvSpPr/>
          <p:nvPr/>
        </p:nvSpPr>
        <p:spPr>
          <a:xfrm>
            <a:off x="1" y="1618693"/>
            <a:ext cx="9144000" cy="396044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Slide Number Placeholder 5"/>
          <p:cNvSpPr>
            <a:spLocks noGrp="1"/>
          </p:cNvSpPr>
          <p:nvPr>
            <p:ph type="sldNum" sz="quarter" idx="4"/>
          </p:nvPr>
        </p:nvSpPr>
        <p:spPr>
          <a:xfrm>
            <a:off x="6946181" y="6451886"/>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
        <p:nvSpPr>
          <p:cNvPr id="5" name="Marcador de título 4">
            <a:extLst>
              <a:ext uri="{FF2B5EF4-FFF2-40B4-BE49-F238E27FC236}">
                <a16:creationId xmlns:a16="http://schemas.microsoft.com/office/drawing/2014/main" id="{746653DA-C819-4EDE-BF60-0B3AAC8E5E57}"/>
              </a:ext>
            </a:extLst>
          </p:cNvPr>
          <p:cNvSpPr>
            <a:spLocks noGrp="1"/>
          </p:cNvSpPr>
          <p:nvPr>
            <p:ph type="title"/>
          </p:nvPr>
        </p:nvSpPr>
        <p:spPr>
          <a:xfrm>
            <a:off x="1689100" y="51986"/>
            <a:ext cx="6736566" cy="445059"/>
          </a:xfrm>
          <a:prstGeom prst="rect">
            <a:avLst/>
          </a:prstGeom>
        </p:spPr>
        <p:txBody>
          <a:bodyPr vert="horz" lIns="91440" tIns="45720" rIns="91440" bIns="45720" rtlCol="0" anchor="ctr">
            <a:noAutofit/>
          </a:bodyPr>
          <a:lstStyle/>
          <a:p>
            <a:r>
              <a:rPr lang="es-ES" dirty="0"/>
              <a:t>Haga clic para modificar el estilo de título del patrón</a:t>
            </a:r>
            <a:endParaRPr lang="es-MX" dirty="0"/>
          </a:p>
        </p:txBody>
      </p:sp>
      <p:sp>
        <p:nvSpPr>
          <p:cNvPr id="6" name="Marcador de texto 5">
            <a:extLst>
              <a:ext uri="{FF2B5EF4-FFF2-40B4-BE49-F238E27FC236}">
                <a16:creationId xmlns:a16="http://schemas.microsoft.com/office/drawing/2014/main" id="{F18D7904-7BD9-46DE-A44C-B19DEFCF64D3}"/>
              </a:ext>
            </a:extLst>
          </p:cNvPr>
          <p:cNvSpPr>
            <a:spLocks noGrp="1"/>
          </p:cNvSpPr>
          <p:nvPr>
            <p:ph type="body" idx="1"/>
          </p:nvPr>
        </p:nvSpPr>
        <p:spPr>
          <a:xfrm>
            <a:off x="552965" y="1142761"/>
            <a:ext cx="7886700" cy="4351338"/>
          </a:xfrm>
          <a:prstGeom prst="rect">
            <a:avLst/>
          </a:prstGeom>
        </p:spPr>
        <p:txBody>
          <a:bodyPr vert="horz" lIns="91440" tIns="45720" rIns="91440" bIns="45720" rtlCol="0">
            <a:normAutofit/>
          </a:body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MX" dirty="0"/>
          </a:p>
        </p:txBody>
      </p:sp>
      <p:sp>
        <p:nvSpPr>
          <p:cNvPr id="7" name="Marcador de pie de página 6">
            <a:extLst>
              <a:ext uri="{FF2B5EF4-FFF2-40B4-BE49-F238E27FC236}">
                <a16:creationId xmlns:a16="http://schemas.microsoft.com/office/drawing/2014/main" id="{137ABA22-4CB3-4E9F-AEC9-C7687166A858}"/>
              </a:ext>
            </a:extLst>
          </p:cNvPr>
          <p:cNvSpPr>
            <a:spLocks noGrp="1"/>
          </p:cNvSpPr>
          <p:nvPr>
            <p:ph type="ftr" sz="quarter" idx="3"/>
          </p:nvPr>
        </p:nvSpPr>
        <p:spPr>
          <a:xfrm>
            <a:off x="2879249" y="6438238"/>
            <a:ext cx="338549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s-MX"/>
              <a:t>Sesión Ordinaria 06/2021 del 30 de Junio de 2021</a:t>
            </a:r>
            <a:endParaRPr lang="es-MX" dirty="0"/>
          </a:p>
        </p:txBody>
      </p:sp>
    </p:spTree>
    <p:extLst>
      <p:ext uri="{BB962C8B-B14F-4D97-AF65-F5344CB8AC3E}">
        <p14:creationId xmlns:p14="http://schemas.microsoft.com/office/powerpoint/2010/main" val="3818722316"/>
      </p:ext>
    </p:extLst>
  </p:cSld>
  <p:clrMap bg1="lt1" tx1="dk1" bg2="lt2" tx2="dk2" accent1="accent1" accent2="accent2" accent3="accent3" accent4="accent4" accent5="accent5" accent6="accent6" hlink="hlink" folHlink="folHlink"/>
  <p:sldLayoutIdLst>
    <p:sldLayoutId id="2147483687" r:id="rId1"/>
    <p:sldLayoutId id="2147483700" r:id="rId2"/>
  </p:sldLayoutIdLst>
  <p:hf hdr="0" dt="0"/>
  <p:txStyles>
    <p:titleStyle>
      <a:lvl1pPr algn="ctr" defTabSz="914377" rtl="0" eaLnBrk="1" latinLnBrk="0" hangingPunct="1">
        <a:lnSpc>
          <a:spcPct val="90000"/>
        </a:lnSpc>
        <a:spcBef>
          <a:spcPct val="0"/>
        </a:spcBef>
        <a:buNone/>
        <a:defRPr sz="2400" b="1" kern="1200">
          <a:solidFill>
            <a:schemeClr val="bg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4" name="2055 Rectángulo"/>
          <p:cNvSpPr/>
          <p:nvPr/>
        </p:nvSpPr>
        <p:spPr>
          <a:xfrm>
            <a:off x="1673461" y="0"/>
            <a:ext cx="6750564" cy="5588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29" name="Imagen 28"/>
          <p:cNvPicPr>
            <a:picLocks noChangeAspect="1"/>
          </p:cNvPicPr>
          <p:nvPr/>
        </p:nvPicPr>
        <p:blipFill rotWithShape="1">
          <a:blip r:embed="rId7"/>
          <a:srcRect l="1538" t="20344" r="770" b="15263"/>
          <a:stretch/>
        </p:blipFill>
        <p:spPr>
          <a:xfrm>
            <a:off x="-15639" y="6686393"/>
            <a:ext cx="9175275" cy="185824"/>
          </a:xfrm>
          <a:prstGeom prst="rect">
            <a:avLst/>
          </a:prstGeom>
        </p:spPr>
      </p:pic>
      <p:pic>
        <p:nvPicPr>
          <p:cNvPr id="2" name="Imagen 1"/>
          <p:cNvPicPr>
            <a:picLocks noChangeAspect="1"/>
          </p:cNvPicPr>
          <p:nvPr/>
        </p:nvPicPr>
        <p:blipFill rotWithShape="1">
          <a:blip r:embed="rId8" cstate="print">
            <a:extLst>
              <a:ext uri="{28A0092B-C50C-407E-A947-70E740481C1C}">
                <a14:useLocalDpi xmlns:a14="http://schemas.microsoft.com/office/drawing/2010/main" val="0"/>
              </a:ext>
            </a:extLst>
          </a:blip>
          <a:srcRect t="7539" b="9526"/>
          <a:stretch/>
        </p:blipFill>
        <p:spPr>
          <a:xfrm>
            <a:off x="-15639" y="1"/>
            <a:ext cx="1689100" cy="558800"/>
          </a:xfrm>
          <a:prstGeom prst="rect">
            <a:avLst/>
          </a:prstGeom>
        </p:spPr>
      </p:pic>
      <p:sp>
        <p:nvSpPr>
          <p:cNvPr id="11" name="Slide Number Placeholder 5"/>
          <p:cNvSpPr>
            <a:spLocks noGrp="1"/>
          </p:cNvSpPr>
          <p:nvPr>
            <p:ph type="sldNum" sz="quarter" idx="4"/>
          </p:nvPr>
        </p:nvSpPr>
        <p:spPr>
          <a:xfrm>
            <a:off x="7007556" y="6467405"/>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pic>
        <p:nvPicPr>
          <p:cNvPr id="9" name="Imagen 8"/>
          <p:cNvPicPr/>
          <p:nvPr/>
        </p:nvPicPr>
        <p:blipFill rotWithShape="1">
          <a:blip r:embed="rId9">
            <a:duotone>
              <a:schemeClr val="bg2">
                <a:shade val="45000"/>
                <a:satMod val="135000"/>
              </a:schemeClr>
              <a:prstClr val="white"/>
            </a:duotone>
          </a:blip>
          <a:srcRect l="2546" t="24150" r="66225" b="18796"/>
          <a:stretch/>
        </p:blipFill>
        <p:spPr bwMode="auto">
          <a:xfrm>
            <a:off x="8439665" y="7184"/>
            <a:ext cx="704335" cy="733040"/>
          </a:xfrm>
          <a:prstGeom prst="rect">
            <a:avLst/>
          </a:prstGeom>
          <a:ln>
            <a:noFill/>
          </a:ln>
          <a:extLst>
            <a:ext uri="{53640926-AAD7-44D8-BBD7-CCE9431645EC}">
              <a14:shadowObscured xmlns:a14="http://schemas.microsoft.com/office/drawing/2010/main"/>
            </a:ext>
          </a:extLst>
        </p:spPr>
      </p:pic>
      <p:sp>
        <p:nvSpPr>
          <p:cNvPr id="3" name="Marcador de título 2">
            <a:extLst>
              <a:ext uri="{FF2B5EF4-FFF2-40B4-BE49-F238E27FC236}">
                <a16:creationId xmlns:a16="http://schemas.microsoft.com/office/drawing/2014/main" id="{C8B24DD2-A40F-4555-B179-9ADD087B4BF1}"/>
              </a:ext>
            </a:extLst>
          </p:cNvPr>
          <p:cNvSpPr>
            <a:spLocks noGrp="1"/>
          </p:cNvSpPr>
          <p:nvPr>
            <p:ph type="title"/>
          </p:nvPr>
        </p:nvSpPr>
        <p:spPr>
          <a:xfrm>
            <a:off x="1697365" y="33030"/>
            <a:ext cx="6742300" cy="489346"/>
          </a:xfrm>
          <a:prstGeom prst="rect">
            <a:avLst/>
          </a:prstGeom>
        </p:spPr>
        <p:txBody>
          <a:bodyPr vert="horz" lIns="91440" tIns="45720" rIns="91440" bIns="45720" rtlCol="0" anchor="ctr">
            <a:noAutofit/>
          </a:bodyPr>
          <a:lstStyle/>
          <a:p>
            <a:r>
              <a:rPr lang="es-ES" dirty="0"/>
              <a:t>Haga clic para modificar el estilo de título del patrón</a:t>
            </a:r>
            <a:endParaRPr lang="es-MX" dirty="0"/>
          </a:p>
        </p:txBody>
      </p:sp>
      <p:sp>
        <p:nvSpPr>
          <p:cNvPr id="4" name="Marcador de texto 3">
            <a:extLst>
              <a:ext uri="{FF2B5EF4-FFF2-40B4-BE49-F238E27FC236}">
                <a16:creationId xmlns:a16="http://schemas.microsoft.com/office/drawing/2014/main" id="{63CF62CB-A637-4EA1-80A7-18989DCDBE4E}"/>
              </a:ext>
            </a:extLst>
          </p:cNvPr>
          <p:cNvSpPr>
            <a:spLocks noGrp="1"/>
          </p:cNvSpPr>
          <p:nvPr>
            <p:ph type="body" idx="1"/>
          </p:nvPr>
        </p:nvSpPr>
        <p:spPr>
          <a:xfrm>
            <a:off x="419644" y="1139836"/>
            <a:ext cx="78867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pie de página 4">
            <a:extLst>
              <a:ext uri="{FF2B5EF4-FFF2-40B4-BE49-F238E27FC236}">
                <a16:creationId xmlns:a16="http://schemas.microsoft.com/office/drawing/2014/main" id="{D897179F-E906-424E-BAE7-14CA011D90B9}"/>
              </a:ext>
            </a:extLst>
          </p:cNvPr>
          <p:cNvSpPr>
            <a:spLocks noGrp="1"/>
          </p:cNvSpPr>
          <p:nvPr>
            <p:ph type="ftr" sz="quarter" idx="3"/>
          </p:nvPr>
        </p:nvSpPr>
        <p:spPr>
          <a:xfrm>
            <a:off x="2879249" y="6437969"/>
            <a:ext cx="338549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s-MX"/>
              <a:t>Sesión Ordinaria 06/2021 del 30 de Junio de 2021</a:t>
            </a:r>
            <a:endParaRPr lang="es-MX" dirty="0"/>
          </a:p>
        </p:txBody>
      </p:sp>
    </p:spTree>
    <p:extLst>
      <p:ext uri="{BB962C8B-B14F-4D97-AF65-F5344CB8AC3E}">
        <p14:creationId xmlns:p14="http://schemas.microsoft.com/office/powerpoint/2010/main" val="1548329307"/>
      </p:ext>
    </p:extLst>
  </p:cSld>
  <p:clrMap bg1="lt1" tx1="dk1" bg2="lt2" tx2="dk2" accent1="accent1" accent2="accent2" accent3="accent3" accent4="accent4" accent5="accent5" accent6="accent6" hlink="hlink" folHlink="folHlink"/>
  <p:sldLayoutIdLst>
    <p:sldLayoutId id="2147483689" r:id="rId1"/>
    <p:sldLayoutId id="2147483696" r:id="rId2"/>
    <p:sldLayoutId id="2147483697" r:id="rId3"/>
    <p:sldLayoutId id="2147483698" r:id="rId4"/>
    <p:sldLayoutId id="2147483701" r:id="rId5"/>
  </p:sldLayoutIdLst>
  <p:hf hdr="0" dt="0"/>
  <p:txStyles>
    <p:title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srcRect/>
          <a:stretch>
            <a:fillRect/>
          </a:stretch>
        </a:blipFill>
        <a:effectLst/>
      </p:bgPr>
    </p:bg>
    <p:spTree>
      <p:nvGrpSpPr>
        <p:cNvPr id="1" name=""/>
        <p:cNvGrpSpPr/>
        <p:nvPr/>
      </p:nvGrpSpPr>
      <p:grpSpPr>
        <a:xfrm>
          <a:off x="0" y="0"/>
          <a:ext cx="0" cy="0"/>
          <a:chOff x="0" y="0"/>
          <a:chExt cx="0" cy="0"/>
        </a:xfrm>
      </p:grpSpPr>
      <p:pic>
        <p:nvPicPr>
          <p:cNvPr id="7" name="Imagen 6"/>
          <p:cNvPicPr>
            <a:picLocks noChangeAspect="1"/>
          </p:cNvPicPr>
          <p:nvPr/>
        </p:nvPicPr>
        <p:blipFill>
          <a:blip r:embed="rId6"/>
          <a:stretch>
            <a:fillRect/>
          </a:stretch>
        </p:blipFill>
        <p:spPr>
          <a:xfrm>
            <a:off x="-3445" y="1968881"/>
            <a:ext cx="9150889" cy="2920237"/>
          </a:xfrm>
          <a:prstGeom prst="rect">
            <a:avLst/>
          </a:prstGeom>
        </p:spPr>
      </p:pic>
      <p:pic>
        <p:nvPicPr>
          <p:cNvPr id="10" name="Imagen 9"/>
          <p:cNvPicPr>
            <a:picLocks noChangeAspect="1"/>
          </p:cNvPicPr>
          <p:nvPr/>
        </p:nvPicPr>
        <p:blipFill>
          <a:blip r:embed="rId7"/>
          <a:stretch>
            <a:fillRect/>
          </a:stretch>
        </p:blipFill>
        <p:spPr>
          <a:xfrm>
            <a:off x="5967748" y="1683446"/>
            <a:ext cx="2719052" cy="3670110"/>
          </a:xfrm>
          <a:prstGeom prst="rect">
            <a:avLst/>
          </a:prstGeom>
        </p:spPr>
      </p:pic>
      <p:sp>
        <p:nvSpPr>
          <p:cNvPr id="2" name="Title Placeholder 1"/>
          <p:cNvSpPr>
            <a:spLocks noGrp="1"/>
          </p:cNvSpPr>
          <p:nvPr>
            <p:ph type="title"/>
          </p:nvPr>
        </p:nvSpPr>
        <p:spPr>
          <a:xfrm>
            <a:off x="2817340" y="0"/>
            <a:ext cx="6326659" cy="1143000"/>
          </a:xfrm>
          <a:prstGeom prst="rect">
            <a:avLst/>
          </a:prstGeom>
        </p:spPr>
        <p:txBody>
          <a:bodyPr vert="horz" lIns="91440" tIns="45720" rIns="91440" bIns="45720" rtlCol="0" anchor="ctr">
            <a:noAutofit/>
          </a:bodyPr>
          <a:lstStyle/>
          <a:p>
            <a:r>
              <a:rPr lang="es-ES" dirty="0"/>
              <a:t>Haga clic para modificar el estilo de título del patrón</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2857500" y="6492875"/>
            <a:ext cx="3429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s-MX"/>
              <a:t>Sesión Ordinaria 06/2021 del 30 de Junio de 2021</a:t>
            </a:r>
            <a:endParaRPr lang="en-US" dirty="0"/>
          </a:p>
        </p:txBody>
      </p:sp>
      <p:sp>
        <p:nvSpPr>
          <p:cNvPr id="6" name="Slide Number Placeholder 5"/>
          <p:cNvSpPr>
            <a:spLocks noGrp="1"/>
          </p:cNvSpPr>
          <p:nvPr>
            <p:ph type="sldNum" sz="quarter" idx="4"/>
          </p:nvPr>
        </p:nvSpPr>
        <p:spPr>
          <a:xfrm>
            <a:off x="7010400" y="6492874"/>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CC1CA-BC64-9342-9FC6-0A703FD15379}" type="slidenum">
              <a:rPr lang="en-US" smtClean="0"/>
              <a:pPr/>
              <a:t>‹Nº›</a:t>
            </a:fld>
            <a:endParaRPr lang="en-US" dirty="0"/>
          </a:p>
        </p:txBody>
      </p:sp>
      <p:sp>
        <p:nvSpPr>
          <p:cNvPr id="8" name="41 Rectángulo"/>
          <p:cNvSpPr/>
          <p:nvPr/>
        </p:nvSpPr>
        <p:spPr>
          <a:xfrm>
            <a:off x="-6351" y="1179738"/>
            <a:ext cx="9150350" cy="4498521"/>
          </a:xfrm>
          <a:prstGeom prst="rect">
            <a:avLst/>
          </a:prstGeom>
          <a:solidFill>
            <a:schemeClr val="bg1">
              <a:lumMod val="95000"/>
              <a:alpha val="68000"/>
            </a:schemeClr>
          </a:solidFill>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s-MX" sz="1050" dirty="0">
              <a:solidFill>
                <a:schemeClr val="tx1">
                  <a:lumMod val="65000"/>
                  <a:lumOff val="35000"/>
                </a:schemeClr>
              </a:solidFill>
            </a:endParaRPr>
          </a:p>
        </p:txBody>
      </p:sp>
      <p:pic>
        <p:nvPicPr>
          <p:cNvPr id="11" name="Imagen 10"/>
          <p:cNvPicPr>
            <a:picLocks noChangeAspect="1"/>
          </p:cNvPicPr>
          <p:nvPr/>
        </p:nvPicPr>
        <p:blipFill>
          <a:blip r:embed="rId7"/>
          <a:stretch>
            <a:fillRect/>
          </a:stretch>
        </p:blipFill>
        <p:spPr>
          <a:xfrm>
            <a:off x="5967748" y="1683446"/>
            <a:ext cx="2719052" cy="3670110"/>
          </a:xfrm>
          <a:prstGeom prst="rect">
            <a:avLst/>
          </a:prstGeom>
        </p:spPr>
      </p:pic>
      <p:sp>
        <p:nvSpPr>
          <p:cNvPr id="12" name="41 Rectángulo"/>
          <p:cNvSpPr/>
          <p:nvPr userDrawn="1"/>
        </p:nvSpPr>
        <p:spPr>
          <a:xfrm>
            <a:off x="-6351" y="1193386"/>
            <a:ext cx="9150350" cy="4498521"/>
          </a:xfrm>
          <a:prstGeom prst="rect">
            <a:avLst/>
          </a:prstGeom>
          <a:solidFill>
            <a:schemeClr val="bg1">
              <a:lumMod val="95000"/>
              <a:alpha val="68000"/>
            </a:schemeClr>
          </a:solidFill>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s-MX" sz="1200" dirty="0">
              <a:solidFill>
                <a:schemeClr val="tx1">
                  <a:lumMod val="65000"/>
                  <a:lumOff val="35000"/>
                </a:schemeClr>
              </a:solidFill>
            </a:endParaRP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Tree>
    <p:extLst>
      <p:ext uri="{BB962C8B-B14F-4D97-AF65-F5344CB8AC3E}">
        <p14:creationId xmlns:p14="http://schemas.microsoft.com/office/powerpoint/2010/main" val="133590230"/>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hf hdr="0" dt="0"/>
  <p:txStyles>
    <p:titleStyle>
      <a:lvl1pPr algn="ctr" defTabSz="457200" rtl="0" eaLnBrk="1" latinLnBrk="0" hangingPunct="1">
        <a:spcBef>
          <a:spcPct val="0"/>
        </a:spcBef>
        <a:buNone/>
        <a:defRPr sz="2800" b="1" kern="1200">
          <a:solidFill>
            <a:schemeClr val="tx1">
              <a:lumMod val="65000"/>
              <a:lumOff val="35000"/>
            </a:schemeClr>
          </a:solidFill>
          <a:latin typeface="+mj-lt"/>
          <a:ea typeface="+mj-ea"/>
          <a:cs typeface="+mj-cs"/>
        </a:defRPr>
      </a:lvl1pPr>
    </p:titleStyle>
    <p:bodyStyle>
      <a:lvl1pPr marL="342900" indent="-342900" algn="l" defTabSz="457200" rtl="0" eaLnBrk="1" latinLnBrk="0" hangingPunct="1">
        <a:spcBef>
          <a:spcPct val="20000"/>
        </a:spcBef>
        <a:buFont typeface="Arial"/>
        <a:buChar char="•"/>
        <a:defRPr sz="2400" kern="1200">
          <a:solidFill>
            <a:schemeClr val="tx1">
              <a:lumMod val="65000"/>
              <a:lumOff val="35000"/>
            </a:schemeClr>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lumMod val="65000"/>
              <a:lumOff val="35000"/>
            </a:schemeClr>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lumMod val="65000"/>
              <a:lumOff val="35000"/>
            </a:schemeClr>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lumMod val="65000"/>
              <a:lumOff val="35000"/>
            </a:schemeClr>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lumMod val="65000"/>
              <a:lumOff val="3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emf"/><Relationship Id="rId1" Type="http://schemas.openxmlformats.org/officeDocument/2006/relationships/slideLayout" Target="../slideLayouts/slideLayout4.xml"/><Relationship Id="rId4" Type="http://schemas.openxmlformats.org/officeDocument/2006/relationships/image" Target="../media/image23.emf"/></Relationships>
</file>

<file path=ppt/slides/_rels/slide18.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emf"/><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6.emf"/><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slide" Target="slide60.xml"/><Relationship Id="rId3" Type="http://schemas.openxmlformats.org/officeDocument/2006/relationships/slide" Target="slide5.xml"/><Relationship Id="rId7" Type="http://schemas.openxmlformats.org/officeDocument/2006/relationships/slide" Target="slide58.xml"/><Relationship Id="rId12" Type="http://schemas.openxmlformats.org/officeDocument/2006/relationships/slide" Target="slide94.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55.xml"/><Relationship Id="rId11" Type="http://schemas.openxmlformats.org/officeDocument/2006/relationships/slide" Target="slide95.xml"/><Relationship Id="rId5" Type="http://schemas.openxmlformats.org/officeDocument/2006/relationships/slide" Target="slide48.xml"/><Relationship Id="rId10" Type="http://schemas.openxmlformats.org/officeDocument/2006/relationships/slide" Target="slide90.xml"/><Relationship Id="rId4" Type="http://schemas.openxmlformats.org/officeDocument/2006/relationships/slide" Target="slide16.xml"/><Relationship Id="rId9" Type="http://schemas.openxmlformats.org/officeDocument/2006/relationships/slide" Target="slide85.xml"/></Relationships>
</file>

<file path=ppt/slides/_rels/slide20.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emf"/><Relationship Id="rId1" Type="http://schemas.openxmlformats.org/officeDocument/2006/relationships/slideLayout" Target="../slideLayouts/slideLayout4.xml"/><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4.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4.xml"/><Relationship Id="rId5" Type="http://schemas.openxmlformats.org/officeDocument/2006/relationships/image" Target="../media/image39.png"/><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5.emf"/><Relationship Id="rId2" Type="http://schemas.openxmlformats.org/officeDocument/2006/relationships/image" Target="../media/image40.emf"/><Relationship Id="rId1" Type="http://schemas.openxmlformats.org/officeDocument/2006/relationships/slideLayout" Target="../slideLayouts/slideLayout4.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24.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image" Target="../media/image46.emf"/><Relationship Id="rId1" Type="http://schemas.openxmlformats.org/officeDocument/2006/relationships/slideLayout" Target="../slideLayouts/slideLayout4.xml"/><Relationship Id="rId4" Type="http://schemas.openxmlformats.org/officeDocument/2006/relationships/image" Target="../media/image48.emf"/></Relationships>
</file>

<file path=ppt/slides/_rels/slide25.x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50.emf"/><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51.emf"/><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emf"/><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1.-%20Cuadro%20de%20Pensionados%20Efectos%20Julio%202021.PDF" TargetMode="Externa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54.emf"/><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55.emf"/><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56.emf"/><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58.emf"/><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59.em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image" Target="../media/image12.png"/><Relationship Id="rId7" Type="http://schemas.openxmlformats.org/officeDocument/2006/relationships/hyperlink" Target="5.-%20Comparativo%20altas%20y%20bajas%20Mayo%202021.pptx" TargetMode="External"/><Relationship Id="rId2" Type="http://schemas.openxmlformats.org/officeDocument/2006/relationships/hyperlink" Target="3.-%20Distribuci&#243;n%20de%20Afiliados%20y%20Pensionados.pptx" TargetMode="External"/><Relationship Id="rId1" Type="http://schemas.openxmlformats.org/officeDocument/2006/relationships/slideLayout" Target="../slideLayouts/slideLayout4.xml"/><Relationship Id="rId6" Type="http://schemas.openxmlformats.org/officeDocument/2006/relationships/hyperlink" Target="2.-%20Mayores%20a%2050,000%20efectos%20Julio%202021.pptx" TargetMode="External"/><Relationship Id="rId5" Type="http://schemas.openxmlformats.org/officeDocument/2006/relationships/image" Target="../media/image11.png"/><Relationship Id="rId4" Type="http://schemas.openxmlformats.org/officeDocument/2006/relationships/hyperlink" Target="4.-%20Altas%20y%20Bajas%20de%20Pensionados%20Mayo%202021.xlsx" TargetMode="External"/></Relationships>
</file>

<file path=ppt/slides/_rels/slide40.xml.rels><?xml version="1.0" encoding="UTF-8" standalone="yes"?>
<Relationships xmlns="http://schemas.openxmlformats.org/package/2006/relationships"><Relationship Id="rId2" Type="http://schemas.openxmlformats.org/officeDocument/2006/relationships/image" Target="../media/image60.emf"/><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62.emf"/><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image" Target="../media/image63.emf"/><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64.emf"/><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65.emf"/><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66.emf"/><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67.emf"/><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openxmlformats.org/officeDocument/2006/relationships/image" Target="../media/image68.png"/><Relationship Id="rId1" Type="http://schemas.openxmlformats.org/officeDocument/2006/relationships/slideLayout" Target="../slideLayouts/slideLayout4.xml"/><Relationship Id="rId4" Type="http://schemas.openxmlformats.org/officeDocument/2006/relationships/image" Target="../media/image69.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openxmlformats.org/officeDocument/2006/relationships/image" Target="../media/image70.png"/><Relationship Id="rId1" Type="http://schemas.openxmlformats.org/officeDocument/2006/relationships/slideLayout" Target="../slideLayouts/slideLayout4.xml"/><Relationship Id="rId4" Type="http://schemas.openxmlformats.org/officeDocument/2006/relationships/image" Target="../media/image71.emf"/></Relationships>
</file>

<file path=ppt/slides/_rels/slide51.xml.rels><?xml version="1.0" encoding="UTF-8" standalone="yes"?>
<Relationships xmlns="http://schemas.openxmlformats.org/package/2006/relationships"><Relationship Id="rId3" Type="http://schemas.openxmlformats.org/officeDocument/2006/relationships/image" Target="../media/image72.emf"/><Relationship Id="rId2" Type="http://schemas.openxmlformats.org/officeDocument/2006/relationships/package" Target="../embeddings/Microsoft_Excel_Worksheet3.xlsx"/><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73.emf"/><Relationship Id="rId2" Type="http://schemas.openxmlformats.org/officeDocument/2006/relationships/package" Target="../embeddings/Microsoft_Excel_Worksheet4.xlsx"/><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74.emf"/><Relationship Id="rId2" Type="http://schemas.openxmlformats.org/officeDocument/2006/relationships/package" Target="../embeddings/Microsoft_Excel_Worksheet5.xlsx"/><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75.emf"/><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6.-%20Reserva%20T&#233;cnica%20del%20IPEJAL%20Mayo%202021.pptx" TargetMode="External"/><Relationship Id="rId1" Type="http://schemas.openxmlformats.org/officeDocument/2006/relationships/slideLayout" Target="../slideLayouts/slideLayout4.xml"/><Relationship Id="rId5" Type="http://schemas.openxmlformats.org/officeDocument/2006/relationships/image" Target="../media/image14.emf"/><Relationship Id="rId4" Type="http://schemas.openxmlformats.org/officeDocument/2006/relationships/hyperlink" Target="7.-%20Resumen%20Ejecutivo%20Mayo%202021.pdf" TargetMode="Externa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8.xml"/><Relationship Id="rId5" Type="http://schemas.openxmlformats.org/officeDocument/2006/relationships/chart" Target="../charts/chart3.xml"/><Relationship Id="rId4" Type="http://schemas.openxmlformats.org/officeDocument/2006/relationships/chart" Target="../charts/chart2.xml"/></Relationships>
</file>

<file path=ppt/slides/_rels/slide7.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package" Target="../embeddings/Microsoft_Excel_Worksheet.xlsx"/><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8.xml"/><Relationship Id="rId5" Type="http://schemas.openxmlformats.org/officeDocument/2006/relationships/chart" Target="../charts/chart5.xml"/><Relationship Id="rId4" Type="http://schemas.openxmlformats.org/officeDocument/2006/relationships/chart" Target="../charts/chart4.xml"/></Relationships>
</file>

<file path=ppt/slides/_rels/slide7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8.xml"/><Relationship Id="rId5" Type="http://schemas.openxmlformats.org/officeDocument/2006/relationships/image" Target="../media/image83.png"/><Relationship Id="rId4" Type="http://schemas.openxmlformats.org/officeDocument/2006/relationships/image" Target="../media/image82.png"/></Relationships>
</file>

<file path=ppt/slides/_rels/slide72.xml.rels><?xml version="1.0" encoding="UTF-8" standalone="yes"?>
<Relationships xmlns="http://schemas.openxmlformats.org/package/2006/relationships"><Relationship Id="rId3" Type="http://schemas.openxmlformats.org/officeDocument/2006/relationships/image" Target="../media/image84.emf"/><Relationship Id="rId2" Type="http://schemas.openxmlformats.org/officeDocument/2006/relationships/package" Target="../embeddings/Microsoft_Excel_Worksheet10.xlsx"/><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3" Type="http://schemas.openxmlformats.org/officeDocument/2006/relationships/image" Target="../media/image85.emf"/><Relationship Id="rId2" Type="http://schemas.openxmlformats.org/officeDocument/2006/relationships/package" Target="../embeddings/Microsoft_Excel_Worksheet11.xlsx"/><Relationship Id="rId1" Type="http://schemas.openxmlformats.org/officeDocument/2006/relationships/slideLayout" Target="../slideLayouts/slideLayout8.xml"/></Relationships>
</file>

<file path=ppt/slides/_rels/slide74.xml.rels><?xml version="1.0" encoding="UTF-8" standalone="yes"?>
<Relationships xmlns="http://schemas.openxmlformats.org/package/2006/relationships"><Relationship Id="rId3" Type="http://schemas.openxmlformats.org/officeDocument/2006/relationships/image" Target="../media/image86.emf"/><Relationship Id="rId2" Type="http://schemas.openxmlformats.org/officeDocument/2006/relationships/package" Target="../embeddings/Microsoft_Excel_Worksheet12.xlsx"/><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3" Type="http://schemas.openxmlformats.org/officeDocument/2006/relationships/image" Target="../media/image87.emf"/><Relationship Id="rId2" Type="http://schemas.openxmlformats.org/officeDocument/2006/relationships/package" Target="../embeddings/Microsoft_Excel_Worksheet13.xlsx"/><Relationship Id="rId1" Type="http://schemas.openxmlformats.org/officeDocument/2006/relationships/slideLayout" Target="../slideLayouts/slideLayout8.xml"/></Relationships>
</file>

<file path=ppt/slides/_rels/slide76.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79.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chart" Target="../charts/chart9.xml"/></Relationships>
</file>

<file path=ppt/slides/_rels/slide8.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8.xml"/></Relationships>
</file>

<file path=ppt/slides/_rels/slide81.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8.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9.2-%20Reglamento%20Interno%20IPEJAL%202021-06-30.docx" TargetMode="External"/><Relationship Id="rId1" Type="http://schemas.openxmlformats.org/officeDocument/2006/relationships/slideLayout" Target="../slideLayouts/slideLayout3.xml"/><Relationship Id="rId5" Type="http://schemas.openxmlformats.org/officeDocument/2006/relationships/hyperlink" Target="9.1.-%20Organigrama.pptx" TargetMode="External"/><Relationship Id="rId4" Type="http://schemas.openxmlformats.org/officeDocument/2006/relationships/hyperlink" Target="9.-%20Consideraciones%20al%20anteproyecto%20del%20Reglamento%20Interno.docx"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0240B4F-20CE-4C5B-A34A-320657D37323}"/>
              </a:ext>
            </a:extLst>
          </p:cNvPr>
          <p:cNvSpPr>
            <a:spLocks noGrp="1"/>
          </p:cNvSpPr>
          <p:nvPr>
            <p:ph type="ctrTitle"/>
          </p:nvPr>
        </p:nvSpPr>
        <p:spPr>
          <a:xfrm>
            <a:off x="457200" y="2693987"/>
            <a:ext cx="5742296" cy="1470025"/>
          </a:xfrm>
        </p:spPr>
        <p:txBody>
          <a:bodyPr/>
          <a:lstStyle/>
          <a:p>
            <a:r>
              <a:rPr lang="es-MX" dirty="0"/>
              <a:t>Sesión Ordinaria de Consejo Directivo</a:t>
            </a:r>
          </a:p>
        </p:txBody>
      </p:sp>
      <p:sp>
        <p:nvSpPr>
          <p:cNvPr id="3" name="Subtítulo 2">
            <a:extLst>
              <a:ext uri="{FF2B5EF4-FFF2-40B4-BE49-F238E27FC236}">
                <a16:creationId xmlns:a16="http://schemas.microsoft.com/office/drawing/2014/main" id="{2E8DD279-9837-4F5D-B401-71642DC61869}"/>
              </a:ext>
            </a:extLst>
          </p:cNvPr>
          <p:cNvSpPr>
            <a:spLocks noGrp="1"/>
          </p:cNvSpPr>
          <p:nvPr>
            <p:ph type="subTitle" idx="1"/>
          </p:nvPr>
        </p:nvSpPr>
        <p:spPr>
          <a:xfrm>
            <a:off x="544203" y="4164012"/>
            <a:ext cx="5742296" cy="1211239"/>
          </a:xfrm>
        </p:spPr>
        <p:txBody>
          <a:bodyPr/>
          <a:lstStyle/>
          <a:p>
            <a:r>
              <a:rPr lang="es-MX" dirty="0"/>
              <a:t>06/2021</a:t>
            </a:r>
          </a:p>
        </p:txBody>
      </p:sp>
      <p:sp>
        <p:nvSpPr>
          <p:cNvPr id="4" name="Marcador de pie de página 3">
            <a:extLst>
              <a:ext uri="{FF2B5EF4-FFF2-40B4-BE49-F238E27FC236}">
                <a16:creationId xmlns:a16="http://schemas.microsoft.com/office/drawing/2014/main" id="{F93CA870-785C-4868-A728-6F284F90D099}"/>
              </a:ext>
            </a:extLst>
          </p:cNvPr>
          <p:cNvSpPr>
            <a:spLocks noGrp="1"/>
          </p:cNvSpPr>
          <p:nvPr>
            <p:ph type="ftr" sz="quarter" idx="11"/>
          </p:nvPr>
        </p:nvSpPr>
        <p:spPr>
          <a:xfrm>
            <a:off x="2857500" y="6533104"/>
            <a:ext cx="3428999" cy="365125"/>
          </a:xfrm>
        </p:spPr>
        <p:txBody>
          <a:bodyPr/>
          <a:lstStyle/>
          <a:p>
            <a:r>
              <a:rPr lang="es-MX" sz="900"/>
              <a:t>Sesión Ordinaria 06/2021 del 30 de Junio de 2021</a:t>
            </a:r>
            <a:endParaRPr lang="en-US" sz="900" dirty="0"/>
          </a:p>
        </p:txBody>
      </p:sp>
      <p:sp>
        <p:nvSpPr>
          <p:cNvPr id="5" name="Marcador de número de diapositiva 4">
            <a:extLst>
              <a:ext uri="{FF2B5EF4-FFF2-40B4-BE49-F238E27FC236}">
                <a16:creationId xmlns:a16="http://schemas.microsoft.com/office/drawing/2014/main" id="{7F573386-4CA9-4C3D-AE3C-9B5FBA532AD8}"/>
              </a:ext>
            </a:extLst>
          </p:cNvPr>
          <p:cNvSpPr>
            <a:spLocks noGrp="1"/>
          </p:cNvSpPr>
          <p:nvPr>
            <p:ph type="sldNum" sz="quarter" idx="12"/>
          </p:nvPr>
        </p:nvSpPr>
        <p:spPr>
          <a:xfrm>
            <a:off x="7010400" y="6492875"/>
            <a:ext cx="2133600" cy="365125"/>
          </a:xfrm>
        </p:spPr>
        <p:txBody>
          <a:bodyPr/>
          <a:lstStyle/>
          <a:p>
            <a:fld id="{08DCC1CA-BC64-9342-9FC6-0A703FD15379}" type="slidenum">
              <a:rPr lang="en-US" smtClean="0"/>
              <a:t>1</a:t>
            </a:fld>
            <a:endParaRPr lang="en-US" dirty="0"/>
          </a:p>
        </p:txBody>
      </p:sp>
    </p:spTree>
    <p:extLst>
      <p:ext uri="{BB962C8B-B14F-4D97-AF65-F5344CB8AC3E}">
        <p14:creationId xmlns:p14="http://schemas.microsoft.com/office/powerpoint/2010/main" val="36379185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89FB09F1-9C7A-4208-9EB9-5A0D871AA292}"/>
              </a:ext>
            </a:extLst>
          </p:cNvPr>
          <p:cNvSpPr>
            <a:spLocks noGrp="1"/>
          </p:cNvSpPr>
          <p:nvPr>
            <p:ph type="sldNum" sz="quarter" idx="4"/>
          </p:nvPr>
        </p:nvSpPr>
        <p:spPr/>
        <p:txBody>
          <a:bodyPr/>
          <a:lstStyle/>
          <a:p>
            <a:fld id="{08DCC1CA-BC64-9342-9FC6-0A703FD15379}" type="slidenum">
              <a:rPr lang="en-US" smtClean="0"/>
              <a:pPr/>
              <a:t>10</a:t>
            </a:fld>
            <a:endParaRPr lang="en-US" dirty="0"/>
          </a:p>
        </p:txBody>
      </p:sp>
      <p:sp>
        <p:nvSpPr>
          <p:cNvPr id="4" name="Título 3">
            <a:extLst>
              <a:ext uri="{FF2B5EF4-FFF2-40B4-BE49-F238E27FC236}">
                <a16:creationId xmlns:a16="http://schemas.microsoft.com/office/drawing/2014/main" id="{2C29020D-9F6F-4DC4-84B1-BF3CB5ADA5EC}"/>
              </a:ext>
            </a:extLst>
          </p:cNvPr>
          <p:cNvSpPr>
            <a:spLocks noGrp="1"/>
          </p:cNvSpPr>
          <p:nvPr>
            <p:ph type="title"/>
          </p:nvPr>
        </p:nvSpPr>
        <p:spPr/>
        <p:txBody>
          <a:bodyPr/>
          <a:lstStyle/>
          <a:p>
            <a:pPr algn="ctr"/>
            <a:r>
              <a:rPr lang="es-MX" sz="2000" dirty="0"/>
              <a:t>Anexos a los Estados Financieros mayo 2021</a:t>
            </a:r>
          </a:p>
        </p:txBody>
      </p:sp>
      <p:sp>
        <p:nvSpPr>
          <p:cNvPr id="5" name="Marcador de pie de página 4">
            <a:extLst>
              <a:ext uri="{FF2B5EF4-FFF2-40B4-BE49-F238E27FC236}">
                <a16:creationId xmlns:a16="http://schemas.microsoft.com/office/drawing/2014/main" id="{17DD2923-61DD-4EA9-8B5B-51D598F7EC74}"/>
              </a:ext>
            </a:extLst>
          </p:cNvPr>
          <p:cNvSpPr>
            <a:spLocks noGrp="1"/>
          </p:cNvSpPr>
          <p:nvPr>
            <p:ph type="ftr" sz="quarter" idx="3"/>
          </p:nvPr>
        </p:nvSpPr>
        <p:spPr/>
        <p:txBody>
          <a:bodyPr/>
          <a:lstStyle/>
          <a:p>
            <a:r>
              <a:rPr lang="es-MX" sz="900"/>
              <a:t>Sesión Ordinaria 06/2021 del 30 de Junio de 2021</a:t>
            </a:r>
            <a:endParaRPr lang="es-MX" sz="900" dirty="0"/>
          </a:p>
        </p:txBody>
      </p:sp>
      <p:pic>
        <p:nvPicPr>
          <p:cNvPr id="7" name="Imagen 6">
            <a:extLst>
              <a:ext uri="{FF2B5EF4-FFF2-40B4-BE49-F238E27FC236}">
                <a16:creationId xmlns:a16="http://schemas.microsoft.com/office/drawing/2014/main" id="{6452FEEA-55BF-4BE0-B35D-5EC6E5E73AD1}"/>
              </a:ext>
            </a:extLst>
          </p:cNvPr>
          <p:cNvPicPr>
            <a:picLocks noChangeAspect="1"/>
          </p:cNvPicPr>
          <p:nvPr/>
        </p:nvPicPr>
        <p:blipFill>
          <a:blip r:embed="rId2"/>
          <a:stretch>
            <a:fillRect/>
          </a:stretch>
        </p:blipFill>
        <p:spPr>
          <a:xfrm>
            <a:off x="309525" y="772292"/>
            <a:ext cx="8524950" cy="5313415"/>
          </a:xfrm>
          <a:prstGeom prst="rect">
            <a:avLst/>
          </a:prstGeom>
        </p:spPr>
      </p:pic>
    </p:spTree>
    <p:extLst>
      <p:ext uri="{BB962C8B-B14F-4D97-AF65-F5344CB8AC3E}">
        <p14:creationId xmlns:p14="http://schemas.microsoft.com/office/powerpoint/2010/main" val="13775529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4"/>
          </p:nvPr>
        </p:nvSpPr>
        <p:spPr/>
        <p:txBody>
          <a:bodyPr/>
          <a:lstStyle/>
          <a:p>
            <a:fld id="{08DCC1CA-BC64-9342-9FC6-0A703FD15379}" type="slidenum">
              <a:rPr lang="en-US" smtClean="0"/>
              <a:pPr/>
              <a:t>11</a:t>
            </a:fld>
            <a:endParaRPr lang="en-US" dirty="0"/>
          </a:p>
        </p:txBody>
      </p:sp>
      <p:sp>
        <p:nvSpPr>
          <p:cNvPr id="4" name="Título 3">
            <a:extLst>
              <a:ext uri="{FF2B5EF4-FFF2-40B4-BE49-F238E27FC236}">
                <a16:creationId xmlns:a16="http://schemas.microsoft.com/office/drawing/2014/main" id="{19225FF8-D89B-4D57-860B-A2611F1BBEFE}"/>
              </a:ext>
            </a:extLst>
          </p:cNvPr>
          <p:cNvSpPr>
            <a:spLocks noGrp="1"/>
          </p:cNvSpPr>
          <p:nvPr>
            <p:ph type="title"/>
          </p:nvPr>
        </p:nvSpPr>
        <p:spPr>
          <a:xfrm>
            <a:off x="1648047" y="42159"/>
            <a:ext cx="6791619" cy="489346"/>
          </a:xfrm>
        </p:spPr>
        <p:txBody>
          <a:bodyPr/>
          <a:lstStyle/>
          <a:p>
            <a:pPr algn="ctr"/>
            <a:r>
              <a:rPr lang="es-MX" sz="2000" dirty="0"/>
              <a:t>Comentarios a los Estados Financieros mayo 2021</a:t>
            </a: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3"/>
          </p:nvPr>
        </p:nvSpPr>
        <p:spPr/>
        <p:txBody>
          <a:bodyPr/>
          <a:lstStyle/>
          <a:p>
            <a:r>
              <a:rPr lang="es-MX" sz="900"/>
              <a:t>Sesión Ordinaria 06/2021 del 30 de Junio de 2021</a:t>
            </a:r>
            <a:endParaRPr lang="es-MX" sz="900" dirty="0"/>
          </a:p>
        </p:txBody>
      </p:sp>
      <p:sp>
        <p:nvSpPr>
          <p:cNvPr id="6" name="Marcador de texto 2">
            <a:extLst>
              <a:ext uri="{FF2B5EF4-FFF2-40B4-BE49-F238E27FC236}">
                <a16:creationId xmlns:a16="http://schemas.microsoft.com/office/drawing/2014/main" id="{33CB5995-45BF-4B58-839B-E31ED669888B}"/>
              </a:ext>
            </a:extLst>
          </p:cNvPr>
          <p:cNvSpPr>
            <a:spLocks noGrp="1"/>
          </p:cNvSpPr>
          <p:nvPr>
            <p:ph type="body" sz="quarter" idx="15"/>
          </p:nvPr>
        </p:nvSpPr>
        <p:spPr>
          <a:xfrm>
            <a:off x="247650" y="1192487"/>
            <a:ext cx="8648700" cy="4940300"/>
          </a:xfrm>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s-MX" sz="1800" b="1" i="0" u="none" strike="noStrike" kern="0" cap="none" spc="0" normalizeH="0" baseline="0" noProof="0" dirty="0">
                <a:ln>
                  <a:noFill/>
                </a:ln>
                <a:solidFill>
                  <a:schemeClr val="tx1">
                    <a:lumMod val="75000"/>
                    <a:lumOff val="25000"/>
                  </a:schemeClr>
                </a:solidFill>
                <a:effectLst/>
                <a:uLnTx/>
                <a:uFillTx/>
              </a:rPr>
              <a:t>Derechos a recibir Efectivo o Equivalentes</a:t>
            </a:r>
            <a:endParaRPr kumimoji="0" lang="es-MX" sz="1800" b="0" i="0" u="none" strike="noStrike" kern="0" cap="none" spc="0" normalizeH="0" baseline="0" noProof="0" dirty="0">
              <a:ln>
                <a:noFill/>
              </a:ln>
              <a:solidFill>
                <a:schemeClr val="tx1">
                  <a:lumMod val="75000"/>
                  <a:lumOff val="25000"/>
                </a:schemeClr>
              </a:solidFill>
              <a:effectLst/>
              <a:uLnTx/>
              <a:uFillTx/>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es-MX" sz="1800" b="0" i="0" u="none" strike="noStrike" kern="0" cap="none" spc="0" normalizeH="0" baseline="0" noProof="0" dirty="0">
                <a:ln>
                  <a:noFill/>
                </a:ln>
                <a:solidFill>
                  <a:schemeClr val="tx1">
                    <a:lumMod val="75000"/>
                    <a:lumOff val="25000"/>
                  </a:schemeClr>
                </a:solidFill>
                <a:effectLst/>
                <a:uLnTx/>
                <a:uFillTx/>
              </a:rPr>
              <a:t>Incremento en Inversiones a Corto Plazo de 76 millones por tomar condiciones favorables de mercado, incremento en Deudores Diversos de 2 millones por adeudos de arrendamientos, disminución de </a:t>
            </a:r>
            <a:r>
              <a:rPr kumimoji="0" lang="es-MX" sz="1800" b="0" i="0" u="none" strike="noStrike" kern="0" cap="none" spc="0" normalizeH="0" baseline="0" noProof="0" dirty="0">
                <a:ln>
                  <a:noFill/>
                </a:ln>
                <a:solidFill>
                  <a:srgbClr val="FF0000"/>
                </a:solidFill>
                <a:effectLst/>
                <a:uLnTx/>
                <a:uFillTx/>
              </a:rPr>
              <a:t>28 millones </a:t>
            </a:r>
            <a:r>
              <a:rPr kumimoji="0" lang="es-MX" sz="1800" b="0" i="0" u="none" strike="noStrike" kern="0" cap="none" spc="0" normalizeH="0" baseline="0" noProof="0" dirty="0">
                <a:ln>
                  <a:noFill/>
                </a:ln>
                <a:solidFill>
                  <a:schemeClr val="tx1">
                    <a:lumMod val="75000"/>
                    <a:lumOff val="25000"/>
                  </a:schemeClr>
                </a:solidFill>
                <a:effectLst/>
                <a:uLnTx/>
                <a:uFillTx/>
              </a:rPr>
              <a:t>por recuperación de Adeudos de Dependencias por aportaciones y retenciones, y el incremento de 229 millones en Préstamos a Corto Plazo por ser superior el otorgamiento de nuevos préstamos a su recuperación. </a:t>
            </a:r>
          </a:p>
          <a:p>
            <a:pPr marL="0" marR="0" lvl="0" indent="0" defTabSz="914400" eaLnBrk="1" fontAlgn="auto" latinLnBrk="0" hangingPunct="1">
              <a:lnSpc>
                <a:spcPct val="100000"/>
              </a:lnSpc>
              <a:spcBef>
                <a:spcPts val="0"/>
              </a:spcBef>
              <a:spcAft>
                <a:spcPts val="0"/>
              </a:spcAft>
              <a:buClrTx/>
              <a:buSzTx/>
              <a:buFontTx/>
              <a:buNone/>
              <a:tabLst/>
              <a:defRPr/>
            </a:pPr>
            <a:endParaRPr kumimoji="0" lang="es-MX" sz="900" b="1" i="0" u="none" strike="noStrike" kern="0" cap="none" spc="0" normalizeH="0" baseline="0" noProof="0" dirty="0">
              <a:ln>
                <a:noFill/>
              </a:ln>
              <a:solidFill>
                <a:schemeClr val="tx1">
                  <a:lumMod val="75000"/>
                  <a:lumOff val="2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s-MX" sz="1800" b="1" i="0" u="none" strike="noStrike" kern="0" cap="none" spc="0" normalizeH="0" baseline="0" noProof="0" dirty="0">
                <a:ln>
                  <a:noFill/>
                </a:ln>
                <a:solidFill>
                  <a:schemeClr val="tx1">
                    <a:lumMod val="75000"/>
                    <a:lumOff val="25000"/>
                  </a:schemeClr>
                </a:solidFill>
                <a:effectLst/>
                <a:uLnTx/>
                <a:uFillTx/>
              </a:rPr>
              <a:t>Inversiones Financieras a Largo Plazo</a:t>
            </a:r>
            <a:endParaRPr kumimoji="0" lang="es-MX" sz="1800" b="0" i="0" u="none" strike="noStrike" kern="0" cap="none" spc="0" normalizeH="0" baseline="0" noProof="0" dirty="0">
              <a:ln>
                <a:noFill/>
              </a:ln>
              <a:solidFill>
                <a:schemeClr val="tx1">
                  <a:lumMod val="75000"/>
                  <a:lumOff val="25000"/>
                </a:schemeClr>
              </a:solidFill>
              <a:effectLst/>
              <a:uLnTx/>
              <a:uFillTx/>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es-MX" sz="1800" b="0" i="0" u="none" strike="noStrike" kern="0" cap="none" spc="0" normalizeH="0" baseline="0" noProof="0" dirty="0">
                <a:ln>
                  <a:noFill/>
                </a:ln>
                <a:solidFill>
                  <a:schemeClr val="tx1">
                    <a:lumMod val="75000"/>
                    <a:lumOff val="25000"/>
                  </a:schemeClr>
                </a:solidFill>
                <a:effectLst/>
                <a:uLnTx/>
                <a:uFillTx/>
              </a:rPr>
              <a:t>Incremento de 15 millones, registrando cargos por 412 millones y abonos por 397 millones, aprovechando cambios en condiciones de mercado.</a:t>
            </a:r>
          </a:p>
          <a:p>
            <a:pPr marL="0" marR="0" lvl="0" indent="0" defTabSz="914400" eaLnBrk="1" fontAlgn="auto" latinLnBrk="0" hangingPunct="1">
              <a:lnSpc>
                <a:spcPct val="100000"/>
              </a:lnSpc>
              <a:spcBef>
                <a:spcPts val="0"/>
              </a:spcBef>
              <a:spcAft>
                <a:spcPts val="0"/>
              </a:spcAft>
              <a:buClrTx/>
              <a:buSzTx/>
              <a:buFontTx/>
              <a:buNone/>
              <a:tabLst/>
              <a:defRPr/>
            </a:pPr>
            <a:endParaRPr kumimoji="0" lang="es-MX" sz="900" b="1" i="0" u="none" strike="noStrike" kern="0" cap="none" spc="0" normalizeH="0" baseline="0" noProof="0" dirty="0">
              <a:ln>
                <a:noFill/>
              </a:ln>
              <a:solidFill>
                <a:schemeClr val="tx1">
                  <a:lumMod val="75000"/>
                  <a:lumOff val="2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s-MX" sz="1800" b="1" i="0" u="none" strike="noStrike" kern="0" cap="none" spc="0" normalizeH="0" baseline="0" noProof="0" dirty="0">
                <a:ln>
                  <a:noFill/>
                </a:ln>
                <a:solidFill>
                  <a:schemeClr val="tx1">
                    <a:lumMod val="75000"/>
                    <a:lumOff val="25000"/>
                  </a:schemeClr>
                </a:solidFill>
                <a:effectLst/>
                <a:uLnTx/>
                <a:uFillTx/>
              </a:rPr>
              <a:t>Derechos a recibir Efectivo o Equivalentes a Largo Plazo</a:t>
            </a:r>
            <a:endParaRPr kumimoji="0" lang="es-MX" sz="1800" b="0" i="0" u="none" strike="noStrike" kern="0" cap="none" spc="0" normalizeH="0" baseline="0" noProof="0" dirty="0">
              <a:ln>
                <a:noFill/>
              </a:ln>
              <a:solidFill>
                <a:schemeClr val="tx1">
                  <a:lumMod val="75000"/>
                  <a:lumOff val="25000"/>
                </a:schemeClr>
              </a:solidFill>
              <a:effectLst/>
              <a:uLnTx/>
              <a:uFillTx/>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es-MX" sz="1800" b="0" i="0" u="none" strike="noStrike" kern="0" cap="none" spc="0" normalizeH="0" baseline="0" noProof="0" dirty="0">
                <a:ln>
                  <a:noFill/>
                </a:ln>
                <a:solidFill>
                  <a:schemeClr val="tx1">
                    <a:lumMod val="75000"/>
                    <a:lumOff val="25000"/>
                  </a:schemeClr>
                </a:solidFill>
                <a:effectLst/>
                <a:uLnTx/>
                <a:uFillTx/>
              </a:rPr>
              <a:t>Disminución del Saldo de Cartera de Préstamos Hipotecarios por </a:t>
            </a:r>
            <a:r>
              <a:rPr kumimoji="0" lang="es-MX" sz="1800" b="0" i="0" u="none" strike="noStrike" kern="0" cap="none" spc="0" normalizeH="0" baseline="0" noProof="0" dirty="0">
                <a:ln>
                  <a:noFill/>
                </a:ln>
                <a:solidFill>
                  <a:srgbClr val="FF0000"/>
                </a:solidFill>
                <a:effectLst/>
                <a:uLnTx/>
                <a:uFillTx/>
              </a:rPr>
              <a:t>41 millones</a:t>
            </a:r>
            <a:r>
              <a:rPr kumimoji="0" lang="es-MX" sz="1800" b="0" i="0" u="none" strike="noStrike" kern="0" cap="none" spc="0" normalizeH="0" baseline="0" noProof="0" dirty="0">
                <a:ln>
                  <a:noFill/>
                </a:ln>
                <a:solidFill>
                  <a:schemeClr val="tx1">
                    <a:lumMod val="75000"/>
                    <a:lumOff val="25000"/>
                  </a:schemeClr>
                </a:solidFill>
                <a:effectLst/>
                <a:uLnTx/>
                <a:uFillTx/>
              </a:rPr>
              <a:t>, (registrando cargos por 63 millones y abonos por 104 millones), incremento en Préstamos de Liquidez a Mediano Plazo por 12 millones, (con cargos por 163 millones y abonos por 151 millones), y un aumento en Préstamos a Mediano Plazo  de 4 millones, (con cargos de 21 millones y abonos de 17 millones).</a:t>
            </a:r>
            <a:endParaRPr kumimoji="0" lang="es-MX" sz="1800" b="0" i="0" u="none" strike="noStrike" kern="0" cap="none" spc="0" normalizeH="0" baseline="0" noProof="0" dirty="0">
              <a:ln>
                <a:noFill/>
              </a:ln>
              <a:solidFill>
                <a:prstClr val="black"/>
              </a:solidFill>
              <a:effectLst/>
              <a:uLnTx/>
              <a:uFillTx/>
            </a:endParaRPr>
          </a:p>
        </p:txBody>
      </p:sp>
      <p:sp>
        <p:nvSpPr>
          <p:cNvPr id="7" name="CuadroTexto 6">
            <a:extLst>
              <a:ext uri="{FF2B5EF4-FFF2-40B4-BE49-F238E27FC236}">
                <a16:creationId xmlns:a16="http://schemas.microsoft.com/office/drawing/2014/main" id="{B6CF24AC-D7C5-4D2E-8978-0089861E4345}"/>
              </a:ext>
            </a:extLst>
          </p:cNvPr>
          <p:cNvSpPr txBox="1"/>
          <p:nvPr/>
        </p:nvSpPr>
        <p:spPr>
          <a:xfrm>
            <a:off x="247650" y="725213"/>
            <a:ext cx="1881962" cy="369332"/>
          </a:xfrm>
          <a:prstGeom prst="rect">
            <a:avLst/>
          </a:prstGeom>
          <a:noFill/>
        </p:spPr>
        <p:txBody>
          <a:bodyPr wrap="square" rtlCol="0">
            <a:spAutoFit/>
          </a:bodyPr>
          <a:lstStyle/>
          <a:p>
            <a:r>
              <a:rPr lang="es-MX" b="1" dirty="0">
                <a:solidFill>
                  <a:schemeClr val="accent1">
                    <a:lumMod val="50000"/>
                  </a:schemeClr>
                </a:solidFill>
              </a:rPr>
              <a:t>ACTIVO</a:t>
            </a:r>
          </a:p>
        </p:txBody>
      </p:sp>
    </p:spTree>
    <p:extLst>
      <p:ext uri="{BB962C8B-B14F-4D97-AF65-F5344CB8AC3E}">
        <p14:creationId xmlns:p14="http://schemas.microsoft.com/office/powerpoint/2010/main" val="12554837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25471F0A-1A75-488C-9B5A-86957C842ED7}"/>
              </a:ext>
            </a:extLst>
          </p:cNvPr>
          <p:cNvSpPr>
            <a:spLocks noGrp="1"/>
          </p:cNvSpPr>
          <p:nvPr>
            <p:ph type="sldNum" sz="quarter" idx="4"/>
          </p:nvPr>
        </p:nvSpPr>
        <p:spPr/>
        <p:txBody>
          <a:bodyPr/>
          <a:lstStyle/>
          <a:p>
            <a:fld id="{08DCC1CA-BC64-9342-9FC6-0A703FD15379}" type="slidenum">
              <a:rPr lang="en-US" smtClean="0"/>
              <a:pPr/>
              <a:t>12</a:t>
            </a:fld>
            <a:endParaRPr lang="en-US" dirty="0"/>
          </a:p>
        </p:txBody>
      </p:sp>
      <p:sp>
        <p:nvSpPr>
          <p:cNvPr id="4" name="Título 3">
            <a:extLst>
              <a:ext uri="{FF2B5EF4-FFF2-40B4-BE49-F238E27FC236}">
                <a16:creationId xmlns:a16="http://schemas.microsoft.com/office/drawing/2014/main" id="{6C3A6D3A-BAA1-43D5-923B-554B7C6C2DCE}"/>
              </a:ext>
            </a:extLst>
          </p:cNvPr>
          <p:cNvSpPr>
            <a:spLocks noGrp="1"/>
          </p:cNvSpPr>
          <p:nvPr>
            <p:ph type="title"/>
          </p:nvPr>
        </p:nvSpPr>
        <p:spPr>
          <a:xfrm>
            <a:off x="1697366" y="41763"/>
            <a:ext cx="6742300" cy="489346"/>
          </a:xfrm>
        </p:spPr>
        <p:txBody>
          <a:bodyPr/>
          <a:lstStyle/>
          <a:p>
            <a:pPr algn="ctr"/>
            <a:r>
              <a:rPr lang="es-MX" sz="2200" dirty="0"/>
              <a:t>Estado de Situación Financiera</a:t>
            </a:r>
            <a:br>
              <a:rPr lang="es-MX" sz="2200" dirty="0"/>
            </a:br>
            <a:r>
              <a:rPr lang="es-MX" sz="2200" dirty="0"/>
              <a:t>Comparativo a mayo 2021</a:t>
            </a:r>
          </a:p>
        </p:txBody>
      </p:sp>
      <p:sp>
        <p:nvSpPr>
          <p:cNvPr id="5" name="Marcador de pie de página 4">
            <a:extLst>
              <a:ext uri="{FF2B5EF4-FFF2-40B4-BE49-F238E27FC236}">
                <a16:creationId xmlns:a16="http://schemas.microsoft.com/office/drawing/2014/main" id="{2B4A1634-DBD1-490F-B16B-F89018515DD7}"/>
              </a:ext>
            </a:extLst>
          </p:cNvPr>
          <p:cNvSpPr>
            <a:spLocks noGrp="1"/>
          </p:cNvSpPr>
          <p:nvPr>
            <p:ph type="ftr" sz="quarter" idx="3"/>
          </p:nvPr>
        </p:nvSpPr>
        <p:spPr/>
        <p:txBody>
          <a:bodyPr/>
          <a:lstStyle/>
          <a:p>
            <a:r>
              <a:rPr lang="es-MX" sz="900"/>
              <a:t>Sesión Ordinaria 06/2021 del 30 de Junio de 2021</a:t>
            </a:r>
            <a:endParaRPr lang="es-MX" sz="900" dirty="0"/>
          </a:p>
        </p:txBody>
      </p:sp>
      <p:pic>
        <p:nvPicPr>
          <p:cNvPr id="7" name="Imagen 6">
            <a:extLst>
              <a:ext uri="{FF2B5EF4-FFF2-40B4-BE49-F238E27FC236}">
                <a16:creationId xmlns:a16="http://schemas.microsoft.com/office/drawing/2014/main" id="{BA6E15A1-66FA-4B68-9DD3-6B0972B877C4}"/>
              </a:ext>
            </a:extLst>
          </p:cNvPr>
          <p:cNvPicPr>
            <a:picLocks noChangeAspect="1"/>
          </p:cNvPicPr>
          <p:nvPr/>
        </p:nvPicPr>
        <p:blipFill rotWithShape="1">
          <a:blip r:embed="rId2"/>
          <a:srcRect t="7488"/>
          <a:stretch/>
        </p:blipFill>
        <p:spPr>
          <a:xfrm>
            <a:off x="379827" y="737857"/>
            <a:ext cx="8384345" cy="5519758"/>
          </a:xfrm>
          <a:prstGeom prst="rect">
            <a:avLst/>
          </a:prstGeom>
        </p:spPr>
      </p:pic>
    </p:spTree>
    <p:extLst>
      <p:ext uri="{BB962C8B-B14F-4D97-AF65-F5344CB8AC3E}">
        <p14:creationId xmlns:p14="http://schemas.microsoft.com/office/powerpoint/2010/main" val="24208969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77952EE0-CDDF-4793-B7DF-7BF320262918}"/>
              </a:ext>
            </a:extLst>
          </p:cNvPr>
          <p:cNvSpPr>
            <a:spLocks noGrp="1"/>
          </p:cNvSpPr>
          <p:nvPr>
            <p:ph type="body" sz="quarter" idx="15"/>
          </p:nvPr>
        </p:nvSpPr>
        <p:spPr>
          <a:xfrm>
            <a:off x="167116" y="868547"/>
            <a:ext cx="8809768" cy="5102087"/>
          </a:xfrm>
        </p:spPr>
        <p:txBody>
          <a:bodyPr>
            <a:noAutofit/>
          </a:bodyPr>
          <a:lstStyle/>
          <a:p>
            <a:pPr lvl="0"/>
            <a:r>
              <a:rPr lang="es-MX" b="1" dirty="0">
                <a:solidFill>
                  <a:schemeClr val="accent1">
                    <a:lumMod val="50000"/>
                  </a:schemeClr>
                </a:solidFill>
              </a:rPr>
              <a:t>PASIVO Y PATRIMONIO</a:t>
            </a:r>
          </a:p>
          <a:p>
            <a:pPr lvl="0" algn="l" defTabSz="914400">
              <a:lnSpc>
                <a:spcPct val="100000"/>
              </a:lnSpc>
              <a:spcBef>
                <a:spcPts val="0"/>
              </a:spcBef>
            </a:pPr>
            <a:endParaRPr lang="es-MX" sz="1600" b="1" dirty="0">
              <a:latin typeface="Calibri"/>
            </a:endParaRPr>
          </a:p>
          <a:p>
            <a:pPr lvl="0" algn="l" defTabSz="914400">
              <a:lnSpc>
                <a:spcPct val="100000"/>
              </a:lnSpc>
              <a:spcBef>
                <a:spcPts val="0"/>
              </a:spcBef>
            </a:pPr>
            <a:r>
              <a:rPr lang="es-MX" sz="1600" b="1" dirty="0">
                <a:latin typeface="Calibri"/>
              </a:rPr>
              <a:t>Cuentas por pagar a Corto Plazo</a:t>
            </a:r>
            <a:endParaRPr lang="es-MX" sz="1600" dirty="0">
              <a:latin typeface="Calibri"/>
            </a:endParaRPr>
          </a:p>
          <a:p>
            <a:pPr lvl="0" defTabSz="914400">
              <a:lnSpc>
                <a:spcPct val="100000"/>
              </a:lnSpc>
              <a:spcBef>
                <a:spcPts val="0"/>
              </a:spcBef>
            </a:pPr>
            <a:r>
              <a:rPr lang="es-MX" sz="1600" dirty="0">
                <a:latin typeface="Calibri"/>
              </a:rPr>
              <a:t>Aumento por 114 millones principalmente en proveedores (con cargos de 5 millones  y abonos de 119 millones).</a:t>
            </a:r>
          </a:p>
          <a:p>
            <a:pPr lvl="0" defTabSz="914400">
              <a:lnSpc>
                <a:spcPct val="100000"/>
              </a:lnSpc>
              <a:spcBef>
                <a:spcPts val="0"/>
              </a:spcBef>
            </a:pPr>
            <a:endParaRPr lang="es-MX" sz="800" b="1" dirty="0">
              <a:latin typeface="Calibri"/>
            </a:endParaRPr>
          </a:p>
          <a:p>
            <a:pPr lvl="0" defTabSz="914400">
              <a:lnSpc>
                <a:spcPct val="100000"/>
              </a:lnSpc>
              <a:spcBef>
                <a:spcPts val="0"/>
              </a:spcBef>
            </a:pPr>
            <a:r>
              <a:rPr lang="es-MX" sz="1600" b="1" dirty="0">
                <a:latin typeface="Calibri"/>
              </a:rPr>
              <a:t>Otros Pasivos a Corto Plazo</a:t>
            </a:r>
            <a:endParaRPr lang="es-MX" sz="1600" dirty="0">
              <a:latin typeface="Calibri"/>
            </a:endParaRPr>
          </a:p>
          <a:p>
            <a:pPr lvl="0" defTabSz="914400">
              <a:lnSpc>
                <a:spcPct val="100000"/>
              </a:lnSpc>
              <a:spcBef>
                <a:spcPts val="0"/>
              </a:spcBef>
            </a:pPr>
            <a:r>
              <a:rPr lang="es-MX" sz="1600" dirty="0">
                <a:latin typeface="Calibri"/>
              </a:rPr>
              <a:t>Aumento de 21 millones por Depósitos Bancarios no identificados en su momento y movimientos derivados de Conciliaciones Bancarias, mostrando registros de cargo por 688 millones y abonos por 709 millones.</a:t>
            </a:r>
            <a:r>
              <a:rPr lang="es-MX" sz="1600" b="1" u="sng" dirty="0">
                <a:latin typeface="Calibri"/>
              </a:rPr>
              <a:t> </a:t>
            </a:r>
            <a:endParaRPr lang="es-MX" sz="1600" dirty="0">
              <a:latin typeface="Calibri"/>
            </a:endParaRPr>
          </a:p>
          <a:p>
            <a:pPr lvl="0" algn="l" defTabSz="914400">
              <a:lnSpc>
                <a:spcPct val="100000"/>
              </a:lnSpc>
              <a:spcBef>
                <a:spcPts val="0"/>
              </a:spcBef>
            </a:pPr>
            <a:endParaRPr lang="es-MX" sz="800" b="1" dirty="0">
              <a:latin typeface="Calibri"/>
            </a:endParaRPr>
          </a:p>
          <a:p>
            <a:pPr lvl="0" algn="l" defTabSz="914400">
              <a:lnSpc>
                <a:spcPct val="100000"/>
              </a:lnSpc>
              <a:spcBef>
                <a:spcPts val="0"/>
              </a:spcBef>
            </a:pPr>
            <a:r>
              <a:rPr lang="es-MX" sz="1600" b="1" dirty="0">
                <a:latin typeface="Calibri"/>
              </a:rPr>
              <a:t>Aportaciones</a:t>
            </a:r>
            <a:endParaRPr lang="es-MX" sz="1600" dirty="0">
              <a:latin typeface="Calibri"/>
            </a:endParaRPr>
          </a:p>
          <a:p>
            <a:pPr lvl="0" defTabSz="914400">
              <a:lnSpc>
                <a:spcPct val="100000"/>
              </a:lnSpc>
              <a:spcBef>
                <a:spcPts val="0"/>
              </a:spcBef>
            </a:pPr>
            <a:r>
              <a:rPr lang="es-MX" sz="1600" dirty="0">
                <a:latin typeface="Calibri"/>
              </a:rPr>
              <a:t>Incremento neto en las aportaciones de afiliados por 19 millones, y un incremento de 50 millones de la aportación Patronal en Vivienda. </a:t>
            </a:r>
          </a:p>
          <a:p>
            <a:pPr lvl="0" algn="l" defTabSz="914400">
              <a:lnSpc>
                <a:spcPct val="100000"/>
              </a:lnSpc>
              <a:spcBef>
                <a:spcPts val="0"/>
              </a:spcBef>
            </a:pPr>
            <a:endParaRPr lang="es-MX" sz="800" b="1" dirty="0">
              <a:latin typeface="Calibri"/>
            </a:endParaRPr>
          </a:p>
          <a:p>
            <a:pPr lvl="0" algn="l" defTabSz="914400">
              <a:lnSpc>
                <a:spcPct val="100000"/>
              </a:lnSpc>
              <a:spcBef>
                <a:spcPts val="0"/>
              </a:spcBef>
            </a:pPr>
            <a:r>
              <a:rPr lang="es-MX" sz="1600" b="1" dirty="0">
                <a:latin typeface="Calibri"/>
              </a:rPr>
              <a:t>Resultados del Ejercicio</a:t>
            </a:r>
            <a:endParaRPr lang="es-MX" sz="1600" dirty="0">
              <a:latin typeface="Calibri"/>
            </a:endParaRPr>
          </a:p>
          <a:p>
            <a:pPr lvl="0" defTabSz="914400">
              <a:lnSpc>
                <a:spcPct val="100000"/>
              </a:lnSpc>
              <a:spcBef>
                <a:spcPts val="0"/>
              </a:spcBef>
            </a:pPr>
            <a:r>
              <a:rPr lang="es-MX" sz="1600" dirty="0">
                <a:latin typeface="Calibri"/>
              </a:rPr>
              <a:t>Reconocimiento del efecto en ingresos y egresos del periodo, destacando el dato del Pago de la nómina de pensionados registrada en resultados del periodo por 652 millones.</a:t>
            </a:r>
          </a:p>
          <a:p>
            <a:pPr lvl="0" algn="l" defTabSz="914400">
              <a:lnSpc>
                <a:spcPct val="100000"/>
              </a:lnSpc>
              <a:spcBef>
                <a:spcPts val="0"/>
              </a:spcBef>
            </a:pPr>
            <a:endParaRPr lang="es-MX" sz="800" b="1" dirty="0">
              <a:latin typeface="Calibri"/>
            </a:endParaRPr>
          </a:p>
          <a:p>
            <a:pPr lvl="0" algn="l" defTabSz="914400">
              <a:lnSpc>
                <a:spcPct val="100000"/>
              </a:lnSpc>
              <a:spcBef>
                <a:spcPts val="0"/>
              </a:spcBef>
            </a:pPr>
            <a:r>
              <a:rPr lang="es-MX" sz="1600" b="1" dirty="0">
                <a:latin typeface="Calibri"/>
              </a:rPr>
              <a:t>Resultados de Ejercicios Anteriores</a:t>
            </a:r>
            <a:endParaRPr lang="es-MX" sz="1600" dirty="0">
              <a:latin typeface="Calibri"/>
            </a:endParaRPr>
          </a:p>
          <a:p>
            <a:pPr lvl="0" defTabSz="914400">
              <a:lnSpc>
                <a:spcPct val="100000"/>
              </a:lnSpc>
              <a:spcBef>
                <a:spcPts val="0"/>
              </a:spcBef>
            </a:pPr>
            <a:r>
              <a:rPr lang="es-MX" sz="1600" dirty="0">
                <a:latin typeface="Calibri"/>
              </a:rPr>
              <a:t>Incremento en la Cuenta por el traspaso de las aportaciones de los afiliados al obtener su pensión.</a:t>
            </a:r>
          </a:p>
          <a:p>
            <a:pPr lvl="0"/>
            <a:endParaRPr lang="es-MX" sz="1600" b="1" dirty="0">
              <a:solidFill>
                <a:schemeClr val="accent1">
                  <a:lumMod val="50000"/>
                </a:schemeClr>
              </a:solidFill>
            </a:endParaRPr>
          </a:p>
        </p:txBody>
      </p:sp>
      <p:sp>
        <p:nvSpPr>
          <p:cNvPr id="3" name="Marcador de número de diapositiva 2">
            <a:extLst>
              <a:ext uri="{FF2B5EF4-FFF2-40B4-BE49-F238E27FC236}">
                <a16:creationId xmlns:a16="http://schemas.microsoft.com/office/drawing/2014/main" id="{206140AF-0B0C-493F-9AD6-8C81B35FA2B8}"/>
              </a:ext>
            </a:extLst>
          </p:cNvPr>
          <p:cNvSpPr>
            <a:spLocks noGrp="1"/>
          </p:cNvSpPr>
          <p:nvPr>
            <p:ph type="sldNum" sz="quarter" idx="4"/>
          </p:nvPr>
        </p:nvSpPr>
        <p:spPr/>
        <p:txBody>
          <a:bodyPr/>
          <a:lstStyle/>
          <a:p>
            <a:fld id="{08DCC1CA-BC64-9342-9FC6-0A703FD15379}" type="slidenum">
              <a:rPr lang="en-US" smtClean="0"/>
              <a:pPr/>
              <a:t>13</a:t>
            </a:fld>
            <a:endParaRPr lang="en-US" dirty="0"/>
          </a:p>
        </p:txBody>
      </p:sp>
      <p:sp>
        <p:nvSpPr>
          <p:cNvPr id="4" name="Título 3">
            <a:extLst>
              <a:ext uri="{FF2B5EF4-FFF2-40B4-BE49-F238E27FC236}">
                <a16:creationId xmlns:a16="http://schemas.microsoft.com/office/drawing/2014/main" id="{0AFA6BB2-F155-4AA7-A773-E8F97EE2E38D}"/>
              </a:ext>
            </a:extLst>
          </p:cNvPr>
          <p:cNvSpPr>
            <a:spLocks noGrp="1"/>
          </p:cNvSpPr>
          <p:nvPr>
            <p:ph type="title"/>
          </p:nvPr>
        </p:nvSpPr>
        <p:spPr>
          <a:xfrm>
            <a:off x="1697366" y="22713"/>
            <a:ext cx="6742300" cy="489346"/>
          </a:xfrm>
        </p:spPr>
        <p:txBody>
          <a:bodyPr/>
          <a:lstStyle/>
          <a:p>
            <a:pPr algn="ctr"/>
            <a:r>
              <a:rPr lang="es-MX" sz="2000" dirty="0"/>
              <a:t>Comentarios a los Estados Financieros </a:t>
            </a:r>
            <a:br>
              <a:rPr lang="es-MX" sz="2000" dirty="0"/>
            </a:br>
            <a:r>
              <a:rPr lang="es-MX" sz="2000" dirty="0"/>
              <a:t>mayo 2021</a:t>
            </a:r>
          </a:p>
        </p:txBody>
      </p:sp>
      <p:sp>
        <p:nvSpPr>
          <p:cNvPr id="5" name="Marcador de pie de página 4">
            <a:extLst>
              <a:ext uri="{FF2B5EF4-FFF2-40B4-BE49-F238E27FC236}">
                <a16:creationId xmlns:a16="http://schemas.microsoft.com/office/drawing/2014/main" id="{792E7E55-D324-4AB1-A988-D7D1A1EEEBEA}"/>
              </a:ext>
            </a:extLst>
          </p:cNvPr>
          <p:cNvSpPr>
            <a:spLocks noGrp="1"/>
          </p:cNvSpPr>
          <p:nvPr>
            <p:ph type="ftr" sz="quarter" idx="3"/>
          </p:nvPr>
        </p:nvSpPr>
        <p:spPr/>
        <p:txBody>
          <a:bodyPr/>
          <a:lstStyle/>
          <a:p>
            <a:r>
              <a:rPr lang="es-MX" sz="900"/>
              <a:t>Sesión Ordinaria 06/2021 del 30 de Junio de 2021</a:t>
            </a:r>
            <a:endParaRPr lang="es-MX" sz="900" dirty="0"/>
          </a:p>
        </p:txBody>
      </p:sp>
    </p:spTree>
    <p:extLst>
      <p:ext uri="{BB962C8B-B14F-4D97-AF65-F5344CB8AC3E}">
        <p14:creationId xmlns:p14="http://schemas.microsoft.com/office/powerpoint/2010/main" val="16069836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5CB1A568-B38C-4C43-A647-08E6709B1A53}"/>
              </a:ext>
            </a:extLst>
          </p:cNvPr>
          <p:cNvSpPr>
            <a:spLocks noGrp="1"/>
          </p:cNvSpPr>
          <p:nvPr>
            <p:ph type="sldNum" sz="quarter" idx="4"/>
          </p:nvPr>
        </p:nvSpPr>
        <p:spPr/>
        <p:txBody>
          <a:bodyPr/>
          <a:lstStyle/>
          <a:p>
            <a:fld id="{08DCC1CA-BC64-9342-9FC6-0A703FD15379}" type="slidenum">
              <a:rPr lang="en-US" smtClean="0"/>
              <a:pPr/>
              <a:t>14</a:t>
            </a:fld>
            <a:endParaRPr lang="en-US" dirty="0"/>
          </a:p>
        </p:txBody>
      </p:sp>
      <p:sp>
        <p:nvSpPr>
          <p:cNvPr id="4" name="Título 3">
            <a:extLst>
              <a:ext uri="{FF2B5EF4-FFF2-40B4-BE49-F238E27FC236}">
                <a16:creationId xmlns:a16="http://schemas.microsoft.com/office/drawing/2014/main" id="{AF91522B-BE25-4A0C-B94B-F7A89D0EDA88}"/>
              </a:ext>
            </a:extLst>
          </p:cNvPr>
          <p:cNvSpPr>
            <a:spLocks noGrp="1"/>
          </p:cNvSpPr>
          <p:nvPr>
            <p:ph type="title"/>
          </p:nvPr>
        </p:nvSpPr>
        <p:spPr>
          <a:xfrm>
            <a:off x="1790131" y="45665"/>
            <a:ext cx="6742300" cy="489346"/>
          </a:xfrm>
        </p:spPr>
        <p:txBody>
          <a:bodyPr/>
          <a:lstStyle/>
          <a:p>
            <a:pPr algn="ctr"/>
            <a:r>
              <a:rPr lang="es-MX" sz="2000" dirty="0"/>
              <a:t>Estado de Actividades </a:t>
            </a:r>
            <a:br>
              <a:rPr lang="es-MX" sz="2000" dirty="0"/>
            </a:br>
            <a:r>
              <a:rPr lang="es-MX" sz="2000" dirty="0"/>
              <a:t>Comparativo a mayo 2021</a:t>
            </a:r>
          </a:p>
        </p:txBody>
      </p:sp>
      <p:sp>
        <p:nvSpPr>
          <p:cNvPr id="5" name="Marcador de pie de página 4">
            <a:extLst>
              <a:ext uri="{FF2B5EF4-FFF2-40B4-BE49-F238E27FC236}">
                <a16:creationId xmlns:a16="http://schemas.microsoft.com/office/drawing/2014/main" id="{1A4138CE-8E8D-4C99-8530-51CE27B64C48}"/>
              </a:ext>
            </a:extLst>
          </p:cNvPr>
          <p:cNvSpPr>
            <a:spLocks noGrp="1"/>
          </p:cNvSpPr>
          <p:nvPr>
            <p:ph type="ftr" sz="quarter" idx="3"/>
          </p:nvPr>
        </p:nvSpPr>
        <p:spPr/>
        <p:txBody>
          <a:bodyPr/>
          <a:lstStyle/>
          <a:p>
            <a:r>
              <a:rPr lang="es-MX" sz="900" dirty="0"/>
              <a:t>Sesión Ordinaria 06/2021 del 30 de Junio de 2021</a:t>
            </a:r>
          </a:p>
        </p:txBody>
      </p:sp>
      <p:pic>
        <p:nvPicPr>
          <p:cNvPr id="2" name="Imagen 1">
            <a:extLst>
              <a:ext uri="{FF2B5EF4-FFF2-40B4-BE49-F238E27FC236}">
                <a16:creationId xmlns:a16="http://schemas.microsoft.com/office/drawing/2014/main" id="{B0A1D568-79E4-422B-9F2E-D16A53F0E703}"/>
              </a:ext>
            </a:extLst>
          </p:cNvPr>
          <p:cNvPicPr>
            <a:picLocks noChangeAspect="1"/>
          </p:cNvPicPr>
          <p:nvPr/>
        </p:nvPicPr>
        <p:blipFill rotWithShape="1">
          <a:blip r:embed="rId2"/>
          <a:srcRect t="5602"/>
          <a:stretch/>
        </p:blipFill>
        <p:spPr>
          <a:xfrm>
            <a:off x="464058" y="674751"/>
            <a:ext cx="8215884" cy="5508498"/>
          </a:xfrm>
          <a:prstGeom prst="rect">
            <a:avLst/>
          </a:prstGeom>
        </p:spPr>
      </p:pic>
    </p:spTree>
    <p:extLst>
      <p:ext uri="{BB962C8B-B14F-4D97-AF65-F5344CB8AC3E}">
        <p14:creationId xmlns:p14="http://schemas.microsoft.com/office/powerpoint/2010/main" val="13200490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275412-BA7F-40C8-8B48-8C239E9CAAA4}"/>
              </a:ext>
            </a:extLst>
          </p:cNvPr>
          <p:cNvSpPr>
            <a:spLocks noGrp="1"/>
          </p:cNvSpPr>
          <p:nvPr>
            <p:ph type="title"/>
          </p:nvPr>
        </p:nvSpPr>
        <p:spPr>
          <a:xfrm>
            <a:off x="1714500" y="40316"/>
            <a:ext cx="6800850" cy="514350"/>
          </a:xfrm>
        </p:spPr>
        <p:txBody>
          <a:bodyPr/>
          <a:lstStyle/>
          <a:p>
            <a:pPr algn="ctr"/>
            <a:r>
              <a:rPr lang="es-MX" sz="2000" dirty="0"/>
              <a:t>Estado de Actividades </a:t>
            </a:r>
            <a:br>
              <a:rPr lang="es-MX" sz="2000" dirty="0"/>
            </a:br>
            <a:r>
              <a:rPr lang="es-MX" sz="2000" dirty="0"/>
              <a:t>Comparativo a mayo 2021</a:t>
            </a:r>
          </a:p>
        </p:txBody>
      </p:sp>
      <p:sp>
        <p:nvSpPr>
          <p:cNvPr id="4" name="Marcador de pie de página 3">
            <a:extLst>
              <a:ext uri="{FF2B5EF4-FFF2-40B4-BE49-F238E27FC236}">
                <a16:creationId xmlns:a16="http://schemas.microsoft.com/office/drawing/2014/main" id="{E45DE4E7-87A7-47E8-9B68-F42866361FD4}"/>
              </a:ext>
            </a:extLst>
          </p:cNvPr>
          <p:cNvSpPr>
            <a:spLocks noGrp="1"/>
          </p:cNvSpPr>
          <p:nvPr>
            <p:ph type="ftr" sz="quarter" idx="11"/>
          </p:nvPr>
        </p:nvSpPr>
        <p:spPr>
          <a:xfrm>
            <a:off x="2920448" y="6455878"/>
            <a:ext cx="3303104" cy="365125"/>
          </a:xfrm>
        </p:spPr>
        <p:txBody>
          <a:bodyPr/>
          <a:lstStyle/>
          <a:p>
            <a:r>
              <a:rPr lang="es-MX" sz="900"/>
              <a:t>Sesión Ordinaria 06/2021 del 30 de Junio de 2021</a:t>
            </a:r>
            <a:endParaRPr lang="es-MX" sz="900" dirty="0"/>
          </a:p>
        </p:txBody>
      </p:sp>
      <p:sp>
        <p:nvSpPr>
          <p:cNvPr id="5" name="Marcador de número de diapositiva 4">
            <a:extLst>
              <a:ext uri="{FF2B5EF4-FFF2-40B4-BE49-F238E27FC236}">
                <a16:creationId xmlns:a16="http://schemas.microsoft.com/office/drawing/2014/main" id="{E3BD9683-E004-4842-9C86-AAB715B9BDA9}"/>
              </a:ext>
            </a:extLst>
          </p:cNvPr>
          <p:cNvSpPr>
            <a:spLocks noGrp="1"/>
          </p:cNvSpPr>
          <p:nvPr>
            <p:ph type="sldNum" sz="quarter" idx="12"/>
          </p:nvPr>
        </p:nvSpPr>
        <p:spPr>
          <a:xfrm>
            <a:off x="7010400" y="6455879"/>
            <a:ext cx="2133600" cy="365125"/>
          </a:xfrm>
        </p:spPr>
        <p:txBody>
          <a:bodyPr/>
          <a:lstStyle/>
          <a:p>
            <a:fld id="{CF5E58AE-96D2-45FC-96FE-2B21174429C3}" type="slidenum">
              <a:rPr lang="es-MX" smtClean="0"/>
              <a:t>15</a:t>
            </a:fld>
            <a:endParaRPr lang="es-MX" dirty="0"/>
          </a:p>
        </p:txBody>
      </p:sp>
      <p:sp>
        <p:nvSpPr>
          <p:cNvPr id="6" name="Marcador de texto 1">
            <a:extLst>
              <a:ext uri="{FF2B5EF4-FFF2-40B4-BE49-F238E27FC236}">
                <a16:creationId xmlns:a16="http://schemas.microsoft.com/office/drawing/2014/main" id="{619477F8-011C-4E7A-A0F1-A931D4C42218}"/>
              </a:ext>
            </a:extLst>
          </p:cNvPr>
          <p:cNvSpPr>
            <a:spLocks noGrp="1"/>
          </p:cNvSpPr>
          <p:nvPr>
            <p:ph idx="1"/>
          </p:nvPr>
        </p:nvSpPr>
        <p:spPr>
          <a:xfrm>
            <a:off x="371475" y="800100"/>
            <a:ext cx="8401050" cy="4525963"/>
          </a:xfrm>
        </p:spPr>
        <p:txBody>
          <a:bodyPr>
            <a:noAutofit/>
          </a:bodyPr>
          <a:lstStyle/>
          <a:p>
            <a:pPr marL="0" lvl="0" indent="0">
              <a:buNone/>
            </a:pPr>
            <a:r>
              <a:rPr lang="es-MX" sz="1600" b="1" dirty="0">
                <a:solidFill>
                  <a:schemeClr val="accent1">
                    <a:lumMod val="50000"/>
                  </a:schemeClr>
                </a:solidFill>
              </a:rPr>
              <a:t>Estado de Actividades</a:t>
            </a:r>
          </a:p>
          <a:p>
            <a:pPr marL="0" lvl="0" indent="0">
              <a:buNone/>
            </a:pPr>
            <a:r>
              <a:rPr lang="es-MX" sz="1600" b="1" dirty="0">
                <a:latin typeface="Calibri" panose="020F0502020204030204" pitchFamily="34" charset="0"/>
              </a:rPr>
              <a:t>Ingresos</a:t>
            </a:r>
            <a:endParaRPr lang="es-MX" sz="1600" dirty="0">
              <a:latin typeface="Calibri" panose="020F0502020204030204" pitchFamily="34" charset="0"/>
            </a:endParaRPr>
          </a:p>
          <a:p>
            <a:r>
              <a:rPr lang="es-MX" sz="1600" dirty="0">
                <a:latin typeface="Calibri" panose="020F0502020204030204" pitchFamily="34" charset="0"/>
              </a:rPr>
              <a:t>Destacan en el periodo los conceptos de las Cuotas Patronales por 298 millones, y 311 millones por intereses generados por intereses de préstamos e inversiones que representan un 95% del ingreso generado. </a:t>
            </a:r>
          </a:p>
          <a:p>
            <a:endParaRPr lang="es-MX" sz="1600" b="1" dirty="0">
              <a:latin typeface="Calibri" panose="020F0502020204030204" pitchFamily="34" charset="0"/>
            </a:endParaRPr>
          </a:p>
          <a:p>
            <a:pPr marL="0" indent="0">
              <a:buNone/>
            </a:pPr>
            <a:r>
              <a:rPr lang="es-MX" sz="1600" b="1" dirty="0">
                <a:latin typeface="Calibri" panose="020F0502020204030204" pitchFamily="34" charset="0"/>
              </a:rPr>
              <a:t>Egresos</a:t>
            </a:r>
          </a:p>
          <a:p>
            <a:pPr lvl="0"/>
            <a:r>
              <a:rPr lang="es-MX" sz="1600" dirty="0">
                <a:latin typeface="Calibri" panose="020F0502020204030204" pitchFamily="34" charset="0"/>
              </a:rPr>
              <a:t>De los 878 millones registrados en el periodo el 87% de los mismos corresponden a los conceptos de nómina de pensionados por 652 millones y 104 millones de provisiones de pasivo a largo plazo.</a:t>
            </a:r>
          </a:p>
          <a:p>
            <a:pPr marL="0" lvl="0" indent="0">
              <a:buNone/>
            </a:pPr>
            <a:endParaRPr lang="es-MX" sz="1600" b="1" dirty="0">
              <a:solidFill>
                <a:schemeClr val="accent1">
                  <a:lumMod val="50000"/>
                </a:schemeClr>
              </a:solidFill>
            </a:endParaRPr>
          </a:p>
        </p:txBody>
      </p:sp>
      <p:sp>
        <p:nvSpPr>
          <p:cNvPr id="7" name="6 CuadroTexto">
            <a:extLst>
              <a:ext uri="{FF2B5EF4-FFF2-40B4-BE49-F238E27FC236}">
                <a16:creationId xmlns:a16="http://schemas.microsoft.com/office/drawing/2014/main" id="{7718EE8B-A1A0-42AB-B161-60E43E57F681}"/>
              </a:ext>
            </a:extLst>
          </p:cNvPr>
          <p:cNvSpPr txBox="1"/>
          <p:nvPr/>
        </p:nvSpPr>
        <p:spPr>
          <a:xfrm>
            <a:off x="106978" y="5989020"/>
            <a:ext cx="8770321" cy="461665"/>
          </a:xfrm>
          <a:prstGeom prst="rect">
            <a:avLst/>
          </a:prstGeom>
          <a:noFill/>
        </p:spPr>
        <p:txBody>
          <a:bodyPr wrap="square" rtlCol="0">
            <a:spAutoFit/>
          </a:bodyPr>
          <a:lstStyle/>
          <a:p>
            <a:pPr marL="285750" indent="-285750" algn="just">
              <a:buFont typeface="Wingdings" panose="05000000000000000000" pitchFamily="2" charset="2"/>
              <a:buChar char="ü"/>
            </a:pPr>
            <a:r>
              <a:rPr lang="es-MX" sz="1200" dirty="0">
                <a:solidFill>
                  <a:schemeClr val="tx1">
                    <a:lumMod val="85000"/>
                    <a:lumOff val="15000"/>
                  </a:schemeClr>
                </a:solidFill>
                <a:cs typeface="Arial" pitchFamily="34" charset="0"/>
              </a:rPr>
              <a:t>Con fundamento en el Artículo 153, Fracción XI, de la Ley del Instituto de Pensiones del Estado de Jalisco, se pone a la consideración del Consejo Directivo la </a:t>
            </a:r>
            <a:r>
              <a:rPr lang="es-MX" sz="1200" i="1" dirty="0">
                <a:solidFill>
                  <a:schemeClr val="tx1">
                    <a:lumMod val="85000"/>
                    <a:lumOff val="15000"/>
                  </a:schemeClr>
                </a:solidFill>
                <a:cs typeface="Arial" pitchFamily="34" charset="0"/>
              </a:rPr>
              <a:t>aprobación de los Estados Financieros.</a:t>
            </a:r>
          </a:p>
        </p:txBody>
      </p:sp>
    </p:spTree>
    <p:extLst>
      <p:ext uri="{BB962C8B-B14F-4D97-AF65-F5344CB8AC3E}">
        <p14:creationId xmlns:p14="http://schemas.microsoft.com/office/powerpoint/2010/main" val="1126271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8D9B745-359D-4853-9482-C0A05B14D2CE}"/>
              </a:ext>
            </a:extLst>
          </p:cNvPr>
          <p:cNvSpPr>
            <a:spLocks noGrp="1"/>
          </p:cNvSpPr>
          <p:nvPr>
            <p:ph type="ctrTitle"/>
          </p:nvPr>
        </p:nvSpPr>
        <p:spPr>
          <a:xfrm>
            <a:off x="3393341" y="7479"/>
            <a:ext cx="5742296" cy="830997"/>
          </a:xfrm>
        </p:spPr>
        <p:txBody>
          <a:bodyPr/>
          <a:lstStyle/>
          <a:p>
            <a:pPr algn="r"/>
            <a:r>
              <a:rPr lang="es-MX" sz="2800" dirty="0"/>
              <a:t>Estados Financieros</a:t>
            </a:r>
          </a:p>
        </p:txBody>
      </p:sp>
      <p:sp>
        <p:nvSpPr>
          <p:cNvPr id="3" name="Subtítulo 2">
            <a:extLst>
              <a:ext uri="{FF2B5EF4-FFF2-40B4-BE49-F238E27FC236}">
                <a16:creationId xmlns:a16="http://schemas.microsoft.com/office/drawing/2014/main" id="{C1F5A354-3961-45E4-924D-021EEAC49FBF}"/>
              </a:ext>
            </a:extLst>
          </p:cNvPr>
          <p:cNvSpPr>
            <a:spLocks noGrp="1"/>
          </p:cNvSpPr>
          <p:nvPr>
            <p:ph type="subTitle" idx="1"/>
          </p:nvPr>
        </p:nvSpPr>
        <p:spPr>
          <a:xfrm>
            <a:off x="2776653" y="3657692"/>
            <a:ext cx="1795347" cy="667388"/>
          </a:xfrm>
        </p:spPr>
        <p:txBody>
          <a:bodyPr/>
          <a:lstStyle/>
          <a:p>
            <a:r>
              <a:rPr lang="es-MX" dirty="0"/>
              <a:t>mayo 2021</a:t>
            </a:r>
          </a:p>
        </p:txBody>
      </p:sp>
      <p:sp>
        <p:nvSpPr>
          <p:cNvPr id="4" name="Marcador de pie de página 3">
            <a:extLst>
              <a:ext uri="{FF2B5EF4-FFF2-40B4-BE49-F238E27FC236}">
                <a16:creationId xmlns:a16="http://schemas.microsoft.com/office/drawing/2014/main" id="{69EFEB49-6677-42BA-991D-606373F9DC9B}"/>
              </a:ext>
            </a:extLst>
          </p:cNvPr>
          <p:cNvSpPr>
            <a:spLocks noGrp="1"/>
          </p:cNvSpPr>
          <p:nvPr>
            <p:ph type="ftr" sz="quarter" idx="11"/>
          </p:nvPr>
        </p:nvSpPr>
        <p:spPr/>
        <p:txBody>
          <a:bodyPr/>
          <a:lstStyle/>
          <a:p>
            <a:r>
              <a:rPr lang="es-MX" sz="900"/>
              <a:t>Sesión Ordinaria 06/2021 del 30 de Junio de 2021</a:t>
            </a:r>
            <a:endParaRPr lang="en-US" sz="900" dirty="0"/>
          </a:p>
        </p:txBody>
      </p:sp>
      <p:sp>
        <p:nvSpPr>
          <p:cNvPr id="5" name="Marcador de número de diapositiva 4">
            <a:extLst>
              <a:ext uri="{FF2B5EF4-FFF2-40B4-BE49-F238E27FC236}">
                <a16:creationId xmlns:a16="http://schemas.microsoft.com/office/drawing/2014/main" id="{2B9529FF-17D4-4FA0-8958-107740F8EF9A}"/>
              </a:ext>
            </a:extLst>
          </p:cNvPr>
          <p:cNvSpPr>
            <a:spLocks noGrp="1"/>
          </p:cNvSpPr>
          <p:nvPr>
            <p:ph type="sldNum" sz="quarter" idx="12"/>
          </p:nvPr>
        </p:nvSpPr>
        <p:spPr/>
        <p:txBody>
          <a:bodyPr/>
          <a:lstStyle/>
          <a:p>
            <a:fld id="{08DCC1CA-BC64-9342-9FC6-0A703FD15379}" type="slidenum">
              <a:rPr lang="en-US" smtClean="0"/>
              <a:t>16</a:t>
            </a:fld>
            <a:endParaRPr lang="en-US" dirty="0"/>
          </a:p>
        </p:txBody>
      </p:sp>
      <p:sp>
        <p:nvSpPr>
          <p:cNvPr id="6" name="Rectángulo 5">
            <a:extLst>
              <a:ext uri="{FF2B5EF4-FFF2-40B4-BE49-F238E27FC236}">
                <a16:creationId xmlns:a16="http://schemas.microsoft.com/office/drawing/2014/main" id="{31F422FD-EF6B-4944-8BCD-C1E5A46C5BFA}"/>
              </a:ext>
            </a:extLst>
          </p:cNvPr>
          <p:cNvSpPr/>
          <p:nvPr/>
        </p:nvSpPr>
        <p:spPr>
          <a:xfrm>
            <a:off x="544204" y="5591670"/>
            <a:ext cx="8272130" cy="830997"/>
          </a:xfrm>
          <a:prstGeom prst="rect">
            <a:avLst/>
          </a:prstGeom>
        </p:spPr>
        <p:txBody>
          <a:bodyPr wrap="square">
            <a:spAutoFit/>
          </a:bodyPr>
          <a:lstStyle/>
          <a:p>
            <a:pPr marL="285750" indent="-285750" algn="just">
              <a:buFont typeface="Wingdings" panose="05000000000000000000" pitchFamily="2" charset="2"/>
              <a:buChar char="q"/>
            </a:pPr>
            <a:r>
              <a:rPr lang="es-MX" sz="1200" dirty="0"/>
              <a:t>En seguimiento al </a:t>
            </a:r>
            <a:r>
              <a:rPr lang="es-MX" sz="1200" i="1" dirty="0"/>
              <a:t>punto cuatro </a:t>
            </a:r>
            <a:r>
              <a:rPr lang="es-MX" sz="1200" dirty="0"/>
              <a:t>del orden del día, </a:t>
            </a:r>
            <a:r>
              <a:rPr lang="es-MX" sz="1200" i="1" dirty="0"/>
              <a:t>inciso a) </a:t>
            </a:r>
            <a:r>
              <a:rPr lang="es-MX" sz="1200" dirty="0"/>
              <a:t>relativo al </a:t>
            </a:r>
            <a:r>
              <a:rPr lang="es-MX" sz="1200" i="1" dirty="0"/>
              <a:t>Reporte de la Cartera de Inversiones</a:t>
            </a:r>
            <a:r>
              <a:rPr lang="es-MX" sz="1200" dirty="0"/>
              <a:t>, el Directo General del Instituto de Pensiones del Estado de Jalisco, Héctor Pizano Ramos, con fundamento en lo establecido en el artículo 154 fracción XVIII de la Ley del Instituto de Pensiones del Estado de Jalisco, presenta el </a:t>
            </a:r>
            <a:r>
              <a:rPr lang="es-MX" sz="1200" i="1" dirty="0"/>
              <a:t>Reporte de la Cartera de Inversiones al mes de mayo de 2021</a:t>
            </a:r>
            <a:r>
              <a:rPr lang="es-MX" sz="1200" dirty="0"/>
              <a:t>, conforme al siguiente resumen:</a:t>
            </a:r>
          </a:p>
        </p:txBody>
      </p:sp>
      <p:sp>
        <p:nvSpPr>
          <p:cNvPr id="8" name="CuadroTexto 7">
            <a:extLst>
              <a:ext uri="{FF2B5EF4-FFF2-40B4-BE49-F238E27FC236}">
                <a16:creationId xmlns:a16="http://schemas.microsoft.com/office/drawing/2014/main" id="{F751DED2-B3B3-4C4B-87DB-E035AA750840}"/>
              </a:ext>
            </a:extLst>
          </p:cNvPr>
          <p:cNvSpPr txBox="1"/>
          <p:nvPr/>
        </p:nvSpPr>
        <p:spPr>
          <a:xfrm>
            <a:off x="303871" y="2580474"/>
            <a:ext cx="4268129" cy="1077218"/>
          </a:xfrm>
          <a:prstGeom prst="rect">
            <a:avLst/>
          </a:prstGeom>
          <a:noFill/>
        </p:spPr>
        <p:txBody>
          <a:bodyPr wrap="square">
            <a:spAutoFit/>
          </a:bodyPr>
          <a:lstStyle/>
          <a:p>
            <a:pPr algn="r"/>
            <a:r>
              <a:rPr lang="es-MX" sz="3200" dirty="0">
                <a:solidFill>
                  <a:schemeClr val="tx1">
                    <a:lumMod val="65000"/>
                    <a:lumOff val="35000"/>
                  </a:schemeClr>
                </a:solidFill>
              </a:rPr>
              <a:t>a)Reporte de la Cartera de Inversiones</a:t>
            </a:r>
          </a:p>
        </p:txBody>
      </p:sp>
    </p:spTree>
    <p:extLst>
      <p:ext uri="{BB962C8B-B14F-4D97-AF65-F5344CB8AC3E}">
        <p14:creationId xmlns:p14="http://schemas.microsoft.com/office/powerpoint/2010/main" val="27853885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6A0C8810-EA4F-474B-80BF-DAE49C764AE3}"/>
              </a:ext>
            </a:extLst>
          </p:cNvPr>
          <p:cNvSpPr>
            <a:spLocks noGrp="1"/>
          </p:cNvSpPr>
          <p:nvPr>
            <p:ph type="sldNum" sz="quarter" idx="4"/>
          </p:nvPr>
        </p:nvSpPr>
        <p:spPr/>
        <p:txBody>
          <a:bodyPr/>
          <a:lstStyle/>
          <a:p>
            <a:fld id="{08DCC1CA-BC64-9342-9FC6-0A703FD15379}" type="slidenum">
              <a:rPr lang="en-US" smtClean="0"/>
              <a:pPr/>
              <a:t>17</a:t>
            </a:fld>
            <a:endParaRPr lang="en-US" dirty="0"/>
          </a:p>
        </p:txBody>
      </p:sp>
      <p:sp>
        <p:nvSpPr>
          <p:cNvPr id="4" name="Título 3">
            <a:extLst>
              <a:ext uri="{FF2B5EF4-FFF2-40B4-BE49-F238E27FC236}">
                <a16:creationId xmlns:a16="http://schemas.microsoft.com/office/drawing/2014/main" id="{7BD77C49-45DD-40BD-99BE-B3862CA76FD7}"/>
              </a:ext>
            </a:extLst>
          </p:cNvPr>
          <p:cNvSpPr>
            <a:spLocks noGrp="1"/>
          </p:cNvSpPr>
          <p:nvPr>
            <p:ph type="title"/>
          </p:nvPr>
        </p:nvSpPr>
        <p:spPr/>
        <p:txBody>
          <a:bodyPr/>
          <a:lstStyle/>
          <a:p>
            <a:pPr algn="ctr"/>
            <a:r>
              <a:rPr lang="es-MX" dirty="0"/>
              <a:t>Cartera Total de Inversiones IPEJAL</a:t>
            </a:r>
          </a:p>
        </p:txBody>
      </p:sp>
      <p:sp>
        <p:nvSpPr>
          <p:cNvPr id="5" name="Marcador de pie de página 4">
            <a:extLst>
              <a:ext uri="{FF2B5EF4-FFF2-40B4-BE49-F238E27FC236}">
                <a16:creationId xmlns:a16="http://schemas.microsoft.com/office/drawing/2014/main" id="{53D76639-6E8E-41BA-BBF6-A7D3DAE4C7E6}"/>
              </a:ext>
            </a:extLst>
          </p:cNvPr>
          <p:cNvSpPr>
            <a:spLocks noGrp="1"/>
          </p:cNvSpPr>
          <p:nvPr>
            <p:ph type="ftr" sz="quarter" idx="3"/>
          </p:nvPr>
        </p:nvSpPr>
        <p:spPr/>
        <p:txBody>
          <a:bodyPr/>
          <a:lstStyle/>
          <a:p>
            <a:r>
              <a:rPr lang="es-MX" sz="900"/>
              <a:t>Sesión Ordinaria 06/2021 del 30 de Junio de 2021</a:t>
            </a:r>
            <a:endParaRPr lang="es-MX" sz="900" dirty="0"/>
          </a:p>
        </p:txBody>
      </p:sp>
      <p:sp>
        <p:nvSpPr>
          <p:cNvPr id="15" name="CuadroTexto 14">
            <a:extLst>
              <a:ext uri="{FF2B5EF4-FFF2-40B4-BE49-F238E27FC236}">
                <a16:creationId xmlns:a16="http://schemas.microsoft.com/office/drawing/2014/main" id="{96701822-2A27-4016-88A8-6640713578D0}"/>
              </a:ext>
            </a:extLst>
          </p:cNvPr>
          <p:cNvSpPr txBox="1"/>
          <p:nvPr/>
        </p:nvSpPr>
        <p:spPr>
          <a:xfrm>
            <a:off x="1190" y="5698639"/>
            <a:ext cx="3031207" cy="415498"/>
          </a:xfrm>
          <a:prstGeom prst="rect">
            <a:avLst/>
          </a:prstGeom>
          <a:noFill/>
        </p:spPr>
        <p:txBody>
          <a:bodyPr wrap="square" rtlCol="0">
            <a:spAutoFit/>
          </a:bodyPr>
          <a:lstStyle/>
          <a:p>
            <a:r>
              <a:rPr lang="es-MX" sz="1000" b="1" dirty="0"/>
              <a:t>*Se modifico el formato en base a las nuevas políticas de IPEJAL aprobadas el 1 de junio de 2020</a:t>
            </a:r>
          </a:p>
        </p:txBody>
      </p:sp>
      <p:pic>
        <p:nvPicPr>
          <p:cNvPr id="12" name="Imagen 11">
            <a:extLst>
              <a:ext uri="{FF2B5EF4-FFF2-40B4-BE49-F238E27FC236}">
                <a16:creationId xmlns:a16="http://schemas.microsoft.com/office/drawing/2014/main" id="{245C0A38-569D-4727-8E14-36553B46492D}"/>
              </a:ext>
            </a:extLst>
          </p:cNvPr>
          <p:cNvPicPr>
            <a:picLocks noChangeAspect="1"/>
          </p:cNvPicPr>
          <p:nvPr/>
        </p:nvPicPr>
        <p:blipFill>
          <a:blip r:embed="rId2"/>
          <a:stretch>
            <a:fillRect/>
          </a:stretch>
        </p:blipFill>
        <p:spPr>
          <a:xfrm>
            <a:off x="79555" y="781848"/>
            <a:ext cx="3552116" cy="4907643"/>
          </a:xfrm>
          <a:prstGeom prst="rect">
            <a:avLst/>
          </a:prstGeom>
        </p:spPr>
      </p:pic>
      <p:pic>
        <p:nvPicPr>
          <p:cNvPr id="13" name="Imagen 12">
            <a:extLst>
              <a:ext uri="{FF2B5EF4-FFF2-40B4-BE49-F238E27FC236}">
                <a16:creationId xmlns:a16="http://schemas.microsoft.com/office/drawing/2014/main" id="{08BA51DB-251D-4876-8F0F-F6423CE16892}"/>
              </a:ext>
            </a:extLst>
          </p:cNvPr>
          <p:cNvPicPr>
            <a:picLocks noChangeAspect="1"/>
          </p:cNvPicPr>
          <p:nvPr/>
        </p:nvPicPr>
        <p:blipFill>
          <a:blip r:embed="rId3"/>
          <a:stretch>
            <a:fillRect/>
          </a:stretch>
        </p:blipFill>
        <p:spPr>
          <a:xfrm>
            <a:off x="5426151" y="805934"/>
            <a:ext cx="3178297" cy="4907643"/>
          </a:xfrm>
          <a:prstGeom prst="rect">
            <a:avLst/>
          </a:prstGeom>
        </p:spPr>
      </p:pic>
      <p:pic>
        <p:nvPicPr>
          <p:cNvPr id="14" name="Imagen 13">
            <a:extLst>
              <a:ext uri="{FF2B5EF4-FFF2-40B4-BE49-F238E27FC236}">
                <a16:creationId xmlns:a16="http://schemas.microsoft.com/office/drawing/2014/main" id="{1C4EADA8-6A1F-44A1-A93A-7CB7755DE04E}"/>
              </a:ext>
            </a:extLst>
          </p:cNvPr>
          <p:cNvPicPr>
            <a:picLocks noChangeAspect="1"/>
          </p:cNvPicPr>
          <p:nvPr/>
        </p:nvPicPr>
        <p:blipFill rotWithShape="1">
          <a:blip r:embed="rId4"/>
          <a:srcRect l="61403"/>
          <a:stretch/>
        </p:blipFill>
        <p:spPr>
          <a:xfrm>
            <a:off x="3617608" y="784216"/>
            <a:ext cx="1361488" cy="4905275"/>
          </a:xfrm>
          <a:prstGeom prst="rect">
            <a:avLst/>
          </a:prstGeom>
        </p:spPr>
      </p:pic>
    </p:spTree>
    <p:extLst>
      <p:ext uri="{BB962C8B-B14F-4D97-AF65-F5344CB8AC3E}">
        <p14:creationId xmlns:p14="http://schemas.microsoft.com/office/powerpoint/2010/main" val="42005293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EDE0F0E-D51C-44E0-8DB0-2930524940FC}"/>
              </a:ext>
            </a:extLst>
          </p:cNvPr>
          <p:cNvSpPr>
            <a:spLocks noGrp="1"/>
          </p:cNvSpPr>
          <p:nvPr>
            <p:ph type="title"/>
          </p:nvPr>
        </p:nvSpPr>
        <p:spPr>
          <a:xfrm>
            <a:off x="1696329" y="444224"/>
            <a:ext cx="6934200" cy="360362"/>
          </a:xfrm>
        </p:spPr>
        <p:txBody>
          <a:bodyPr/>
          <a:lstStyle/>
          <a:p>
            <a:r>
              <a:rPr lang="es-MX" sz="2400" b="1" dirty="0"/>
              <a:t>Instrumentos Fuera de Política</a:t>
            </a:r>
            <a:br>
              <a:rPr lang="es-MX" sz="2400" b="1" dirty="0"/>
            </a:br>
            <a:endParaRPr lang="es-MX" dirty="0"/>
          </a:p>
        </p:txBody>
      </p:sp>
      <p:sp>
        <p:nvSpPr>
          <p:cNvPr id="4" name="Marcador de pie de página 3">
            <a:extLst>
              <a:ext uri="{FF2B5EF4-FFF2-40B4-BE49-F238E27FC236}">
                <a16:creationId xmlns:a16="http://schemas.microsoft.com/office/drawing/2014/main" id="{611AEBBC-9624-4D47-AA08-C7E3D0EB30DE}"/>
              </a:ext>
            </a:extLst>
          </p:cNvPr>
          <p:cNvSpPr>
            <a:spLocks noGrp="1"/>
          </p:cNvSpPr>
          <p:nvPr>
            <p:ph type="ftr" sz="quarter" idx="11"/>
          </p:nvPr>
        </p:nvSpPr>
        <p:spPr>
          <a:xfrm>
            <a:off x="2851381" y="6417360"/>
            <a:ext cx="3429000" cy="365125"/>
          </a:xfrm>
        </p:spPr>
        <p:txBody>
          <a:bodyPr/>
          <a:lstStyle/>
          <a:p>
            <a:r>
              <a:rPr lang="es-MX" sz="900" dirty="0"/>
              <a:t>Sesión Ordinaria 06/2021 del 30 de Junio de 2021</a:t>
            </a:r>
          </a:p>
        </p:txBody>
      </p:sp>
      <p:sp>
        <p:nvSpPr>
          <p:cNvPr id="5" name="Marcador de número de diapositiva 4">
            <a:extLst>
              <a:ext uri="{FF2B5EF4-FFF2-40B4-BE49-F238E27FC236}">
                <a16:creationId xmlns:a16="http://schemas.microsoft.com/office/drawing/2014/main" id="{ADC9EA7A-6C9B-4C6A-9C55-041B9C17D91B}"/>
              </a:ext>
            </a:extLst>
          </p:cNvPr>
          <p:cNvSpPr>
            <a:spLocks noGrp="1"/>
          </p:cNvSpPr>
          <p:nvPr>
            <p:ph type="sldNum" sz="quarter" idx="12"/>
          </p:nvPr>
        </p:nvSpPr>
        <p:spPr>
          <a:xfrm>
            <a:off x="7010400" y="6417360"/>
            <a:ext cx="2133600" cy="365125"/>
          </a:xfrm>
        </p:spPr>
        <p:txBody>
          <a:bodyPr/>
          <a:lstStyle/>
          <a:p>
            <a:fld id="{CF5E58AE-96D2-45FC-96FE-2B21174429C3}" type="slidenum">
              <a:rPr lang="es-MX" smtClean="0"/>
              <a:t>18</a:t>
            </a:fld>
            <a:endParaRPr lang="es-MX" dirty="0"/>
          </a:p>
        </p:txBody>
      </p:sp>
      <p:sp>
        <p:nvSpPr>
          <p:cNvPr id="6" name="CuadroTexto 5">
            <a:extLst>
              <a:ext uri="{FF2B5EF4-FFF2-40B4-BE49-F238E27FC236}">
                <a16:creationId xmlns:a16="http://schemas.microsoft.com/office/drawing/2014/main" id="{3585FAA1-15F1-4110-9437-DFF708C5A307}"/>
              </a:ext>
            </a:extLst>
          </p:cNvPr>
          <p:cNvSpPr txBox="1"/>
          <p:nvPr/>
        </p:nvSpPr>
        <p:spPr>
          <a:xfrm>
            <a:off x="4014024" y="1092882"/>
            <a:ext cx="4803615" cy="2062103"/>
          </a:xfrm>
          <a:prstGeom prst="rect">
            <a:avLst/>
          </a:prstGeom>
          <a:noFill/>
        </p:spPr>
        <p:txBody>
          <a:bodyPr wrap="square" rtlCol="0">
            <a:spAutoFit/>
          </a:bodyPr>
          <a:lstStyle/>
          <a:p>
            <a:pPr algn="just"/>
            <a:r>
              <a:rPr lang="es-MX" sz="1600" dirty="0"/>
              <a:t>Del total de la cartera de inversiones, el Sector Privado (PIMF 7.3.1 incluye instrumentos paraestatales, estatales, municipales y corporativos) representa el 26.79%, 6.79% arriba de lo establecido por la Política, siendo las emisiones de Corporativo Privados en donde existe un 12.08% (del total de la cartera) de papeles que se encuentra por debajo de la calificación requerida (PIMF 7.5).</a:t>
            </a:r>
          </a:p>
        </p:txBody>
      </p:sp>
      <p:pic>
        <p:nvPicPr>
          <p:cNvPr id="7" name="Imagen 6">
            <a:extLst>
              <a:ext uri="{FF2B5EF4-FFF2-40B4-BE49-F238E27FC236}">
                <a16:creationId xmlns:a16="http://schemas.microsoft.com/office/drawing/2014/main" id="{E5FD96B6-5397-489E-87FD-AB54737DAFB8}"/>
              </a:ext>
            </a:extLst>
          </p:cNvPr>
          <p:cNvPicPr>
            <a:picLocks noChangeAspect="1"/>
          </p:cNvPicPr>
          <p:nvPr/>
        </p:nvPicPr>
        <p:blipFill>
          <a:blip r:embed="rId2"/>
          <a:stretch>
            <a:fillRect/>
          </a:stretch>
        </p:blipFill>
        <p:spPr>
          <a:xfrm>
            <a:off x="2314972" y="3550281"/>
            <a:ext cx="4514056" cy="2679526"/>
          </a:xfrm>
          <a:prstGeom prst="rect">
            <a:avLst/>
          </a:prstGeom>
        </p:spPr>
      </p:pic>
      <p:sp>
        <p:nvSpPr>
          <p:cNvPr id="8" name="Globo: línea 7">
            <a:extLst>
              <a:ext uri="{FF2B5EF4-FFF2-40B4-BE49-F238E27FC236}">
                <a16:creationId xmlns:a16="http://schemas.microsoft.com/office/drawing/2014/main" id="{EE411B7F-5515-4005-86EF-FFBC8961046F}"/>
              </a:ext>
            </a:extLst>
          </p:cNvPr>
          <p:cNvSpPr/>
          <p:nvPr/>
        </p:nvSpPr>
        <p:spPr>
          <a:xfrm>
            <a:off x="7329100" y="3829182"/>
            <a:ext cx="1488539" cy="718990"/>
          </a:xfrm>
          <a:prstGeom prst="borderCallout1">
            <a:avLst/>
          </a:prstGeom>
        </p:spPr>
        <p:style>
          <a:lnRef idx="2">
            <a:schemeClr val="dk1"/>
          </a:lnRef>
          <a:fillRef idx="1">
            <a:schemeClr val="lt1"/>
          </a:fillRef>
          <a:effectRef idx="0">
            <a:schemeClr val="dk1"/>
          </a:effectRef>
          <a:fontRef idx="minor">
            <a:schemeClr val="dk1"/>
          </a:fontRef>
        </p:style>
        <p:txBody>
          <a:bodyPr rtlCol="0" anchor="ctr"/>
          <a:lstStyle/>
          <a:p>
            <a:pPr algn="ctr"/>
            <a:r>
              <a:rPr lang="es-MX" sz="1000" dirty="0"/>
              <a:t>Se presenta al no estar evaluado por una de las Calificadores autorizadas en la Política</a:t>
            </a:r>
          </a:p>
        </p:txBody>
      </p:sp>
      <p:pic>
        <p:nvPicPr>
          <p:cNvPr id="9" name="Imagen 8">
            <a:extLst>
              <a:ext uri="{FF2B5EF4-FFF2-40B4-BE49-F238E27FC236}">
                <a16:creationId xmlns:a16="http://schemas.microsoft.com/office/drawing/2014/main" id="{0BCB94CD-F63A-46B3-AB9C-2C9E0CD373E0}"/>
              </a:ext>
            </a:extLst>
          </p:cNvPr>
          <p:cNvPicPr>
            <a:picLocks noChangeAspect="1"/>
          </p:cNvPicPr>
          <p:nvPr/>
        </p:nvPicPr>
        <p:blipFill>
          <a:blip r:embed="rId3"/>
          <a:stretch>
            <a:fillRect/>
          </a:stretch>
        </p:blipFill>
        <p:spPr>
          <a:xfrm>
            <a:off x="252148" y="1124213"/>
            <a:ext cx="2678187" cy="2049691"/>
          </a:xfrm>
          <a:prstGeom prst="rect">
            <a:avLst/>
          </a:prstGeom>
        </p:spPr>
      </p:pic>
      <p:cxnSp>
        <p:nvCxnSpPr>
          <p:cNvPr id="10" name="Conector: angular 9">
            <a:extLst>
              <a:ext uri="{FF2B5EF4-FFF2-40B4-BE49-F238E27FC236}">
                <a16:creationId xmlns:a16="http://schemas.microsoft.com/office/drawing/2014/main" id="{E9BB045F-1C0C-45CA-8451-4C44C2F90874}"/>
              </a:ext>
            </a:extLst>
          </p:cNvPr>
          <p:cNvCxnSpPr>
            <a:cxnSpLocks/>
          </p:cNvCxnSpPr>
          <p:nvPr/>
        </p:nvCxnSpPr>
        <p:spPr>
          <a:xfrm rot="16200000" flipH="1">
            <a:off x="2016281" y="1952270"/>
            <a:ext cx="1670201" cy="1167275"/>
          </a:xfrm>
          <a:prstGeom prst="bentConnector3">
            <a:avLst>
              <a:gd name="adj1" fmla="val 1525"/>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2546015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E4C2E-E3DC-48D2-B4FC-1CD59338ECB0}"/>
              </a:ext>
            </a:extLst>
          </p:cNvPr>
          <p:cNvSpPr>
            <a:spLocks noGrp="1"/>
          </p:cNvSpPr>
          <p:nvPr>
            <p:ph type="title"/>
          </p:nvPr>
        </p:nvSpPr>
        <p:spPr>
          <a:xfrm>
            <a:off x="1697697" y="387095"/>
            <a:ext cx="6946900" cy="457199"/>
          </a:xfrm>
        </p:spPr>
        <p:txBody>
          <a:bodyPr/>
          <a:lstStyle/>
          <a:p>
            <a:r>
              <a:rPr lang="es-MX" sz="2400" b="1" dirty="0"/>
              <a:t>Instrumentos Fuera de Política</a:t>
            </a:r>
            <a:br>
              <a:rPr lang="es-MX" sz="2400" b="1" dirty="0"/>
            </a:br>
            <a:endParaRPr lang="es-MX" dirty="0"/>
          </a:p>
        </p:txBody>
      </p:sp>
      <p:sp>
        <p:nvSpPr>
          <p:cNvPr id="4" name="Marcador de pie de página 3">
            <a:extLst>
              <a:ext uri="{FF2B5EF4-FFF2-40B4-BE49-F238E27FC236}">
                <a16:creationId xmlns:a16="http://schemas.microsoft.com/office/drawing/2014/main" id="{F6398C0A-BDF8-443E-95A8-6E27E25E558D}"/>
              </a:ext>
            </a:extLst>
          </p:cNvPr>
          <p:cNvSpPr>
            <a:spLocks noGrp="1"/>
          </p:cNvSpPr>
          <p:nvPr>
            <p:ph type="ftr" sz="quarter" idx="11"/>
          </p:nvPr>
        </p:nvSpPr>
        <p:spPr>
          <a:xfrm>
            <a:off x="2857500" y="6367063"/>
            <a:ext cx="3429000" cy="365125"/>
          </a:xfrm>
        </p:spPr>
        <p:txBody>
          <a:bodyPr/>
          <a:lstStyle/>
          <a:p>
            <a:r>
              <a:rPr lang="es-MX" sz="900"/>
              <a:t>Sesión Ordinaria 06/2021 del 30 de Junio de 2021</a:t>
            </a:r>
            <a:endParaRPr lang="es-MX" sz="900" dirty="0"/>
          </a:p>
        </p:txBody>
      </p:sp>
      <p:sp>
        <p:nvSpPr>
          <p:cNvPr id="5" name="Marcador de número de diapositiva 4">
            <a:extLst>
              <a:ext uri="{FF2B5EF4-FFF2-40B4-BE49-F238E27FC236}">
                <a16:creationId xmlns:a16="http://schemas.microsoft.com/office/drawing/2014/main" id="{1D0A2E22-1060-4CC1-8475-A8D41F2E2F9B}"/>
              </a:ext>
            </a:extLst>
          </p:cNvPr>
          <p:cNvSpPr>
            <a:spLocks noGrp="1"/>
          </p:cNvSpPr>
          <p:nvPr>
            <p:ph type="sldNum" sz="quarter" idx="12"/>
          </p:nvPr>
        </p:nvSpPr>
        <p:spPr>
          <a:xfrm>
            <a:off x="7010400" y="6414867"/>
            <a:ext cx="2133600" cy="365125"/>
          </a:xfrm>
        </p:spPr>
        <p:txBody>
          <a:bodyPr/>
          <a:lstStyle/>
          <a:p>
            <a:fld id="{CF5E58AE-96D2-45FC-96FE-2B21174429C3}" type="slidenum">
              <a:rPr lang="es-MX" smtClean="0"/>
              <a:t>19</a:t>
            </a:fld>
            <a:endParaRPr lang="es-MX" dirty="0"/>
          </a:p>
        </p:txBody>
      </p:sp>
      <p:sp>
        <p:nvSpPr>
          <p:cNvPr id="6" name="Marcador de contenido 2">
            <a:extLst>
              <a:ext uri="{FF2B5EF4-FFF2-40B4-BE49-F238E27FC236}">
                <a16:creationId xmlns:a16="http://schemas.microsoft.com/office/drawing/2014/main" id="{9412C42E-1635-470B-87B5-D1143C0ADC89}"/>
              </a:ext>
            </a:extLst>
          </p:cNvPr>
          <p:cNvSpPr txBox="1">
            <a:spLocks/>
          </p:cNvSpPr>
          <p:nvPr/>
        </p:nvSpPr>
        <p:spPr>
          <a:xfrm>
            <a:off x="179512" y="731837"/>
            <a:ext cx="8784976" cy="5112568"/>
          </a:xfrm>
          <a:prstGeom prst="rect">
            <a:avLst/>
          </a:prstGeom>
        </p:spPr>
        <p:txBody>
          <a:bodyPr vert="horz" lIns="91440" tIns="45720" rIns="91440" bIns="45720" rtlCol="0">
            <a:noAutofit/>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s-MX" sz="1400" dirty="0"/>
          </a:p>
          <a:p>
            <a:pPr marL="0" indent="0">
              <a:buFont typeface="Arial" panose="020B0604020202020204" pitchFamily="34" charset="0"/>
              <a:buNone/>
            </a:pPr>
            <a:r>
              <a:rPr lang="es-MX" sz="1400" dirty="0"/>
              <a:t>Adicionalmente, los siguientes instrumentos incumplen con la PIMF 7.3.1 y 7.3.2, respecto al límite por emisión que no deberá ser mayor al 20%:</a:t>
            </a:r>
          </a:p>
          <a:p>
            <a:pPr marL="0" indent="0">
              <a:buFont typeface="Arial" panose="020B0604020202020204" pitchFamily="34" charset="0"/>
              <a:buNone/>
            </a:pPr>
            <a:endParaRPr lang="es-MX" sz="1400" dirty="0"/>
          </a:p>
          <a:p>
            <a:pPr marL="0" indent="0">
              <a:buFont typeface="Arial" panose="020B0604020202020204" pitchFamily="34" charset="0"/>
              <a:buNone/>
            </a:pPr>
            <a:endParaRPr lang="es-MX" sz="1400" dirty="0"/>
          </a:p>
          <a:p>
            <a:pPr marL="0" indent="0">
              <a:buFont typeface="Arial" panose="020B0604020202020204" pitchFamily="34" charset="0"/>
              <a:buNone/>
            </a:pPr>
            <a:endParaRPr lang="es-MX" sz="1400" dirty="0"/>
          </a:p>
          <a:p>
            <a:pPr marL="0" indent="0">
              <a:buFont typeface="Arial" panose="020B0604020202020204" pitchFamily="34" charset="0"/>
              <a:buNone/>
            </a:pPr>
            <a:endParaRPr lang="es-MX" sz="1400" dirty="0"/>
          </a:p>
          <a:p>
            <a:pPr marL="0" indent="0">
              <a:buFont typeface="Arial" panose="020B0604020202020204" pitchFamily="34" charset="0"/>
              <a:buNone/>
            </a:pPr>
            <a:r>
              <a:rPr lang="es-MX" sz="1400" dirty="0"/>
              <a:t>Por otra parte, se cuenta con los siguientes instrumentos que superan el 2% del total del portafolio, contraviniendo la PIMF 7.3.1:</a:t>
            </a:r>
          </a:p>
          <a:p>
            <a:pPr marL="0" indent="0">
              <a:buFont typeface="Arial" panose="020B0604020202020204" pitchFamily="34" charset="0"/>
              <a:buNone/>
            </a:pPr>
            <a:endParaRPr lang="es-MX" sz="1400" dirty="0"/>
          </a:p>
          <a:p>
            <a:pPr marL="0" indent="0">
              <a:buFont typeface="Arial" panose="020B0604020202020204" pitchFamily="34" charset="0"/>
              <a:buNone/>
            </a:pPr>
            <a:endParaRPr lang="es-MX" sz="1400" dirty="0"/>
          </a:p>
          <a:p>
            <a:pPr marL="0" indent="0">
              <a:buFont typeface="Arial" panose="020B0604020202020204" pitchFamily="34" charset="0"/>
              <a:buNone/>
            </a:pPr>
            <a:endParaRPr lang="es-MX" sz="1400" dirty="0"/>
          </a:p>
          <a:p>
            <a:pPr marL="0" indent="0">
              <a:buFont typeface="Arial" panose="020B0604020202020204" pitchFamily="34" charset="0"/>
              <a:buNone/>
            </a:pPr>
            <a:endParaRPr lang="es-MX" sz="1400" dirty="0"/>
          </a:p>
          <a:p>
            <a:pPr marL="0" indent="0">
              <a:buFont typeface="Arial" panose="020B0604020202020204" pitchFamily="34" charset="0"/>
              <a:buNone/>
            </a:pPr>
            <a:r>
              <a:rPr lang="es-MX" sz="1400" dirty="0"/>
              <a:t>Se informa que todos los activos enlistados fueron adquiridos previo a la autorización y entrada en vigor de las Políticas de Inversión en Mercados Financieros en mayo de 2020, sin que a la fecha se haya logrado que el total del portafolio de inversión se alinee a los límites mínimos y máximos establecidos en la PIMF 7.3.</a:t>
            </a:r>
          </a:p>
        </p:txBody>
      </p:sp>
      <p:pic>
        <p:nvPicPr>
          <p:cNvPr id="7" name="Imagen 6">
            <a:extLst>
              <a:ext uri="{FF2B5EF4-FFF2-40B4-BE49-F238E27FC236}">
                <a16:creationId xmlns:a16="http://schemas.microsoft.com/office/drawing/2014/main" id="{35555275-41AF-46AA-B2DB-015D1898FBE5}"/>
              </a:ext>
            </a:extLst>
          </p:cNvPr>
          <p:cNvPicPr>
            <a:picLocks noChangeAspect="1"/>
          </p:cNvPicPr>
          <p:nvPr/>
        </p:nvPicPr>
        <p:blipFill>
          <a:blip r:embed="rId2"/>
          <a:stretch>
            <a:fillRect/>
          </a:stretch>
        </p:blipFill>
        <p:spPr>
          <a:xfrm>
            <a:off x="2771800" y="1769401"/>
            <a:ext cx="3027908" cy="1014941"/>
          </a:xfrm>
          <a:prstGeom prst="rect">
            <a:avLst/>
          </a:prstGeom>
        </p:spPr>
      </p:pic>
      <p:pic>
        <p:nvPicPr>
          <p:cNvPr id="8" name="Imagen 7">
            <a:extLst>
              <a:ext uri="{FF2B5EF4-FFF2-40B4-BE49-F238E27FC236}">
                <a16:creationId xmlns:a16="http://schemas.microsoft.com/office/drawing/2014/main" id="{D7320BAB-87C7-4615-B3FD-B327DE89E6B2}"/>
              </a:ext>
            </a:extLst>
          </p:cNvPr>
          <p:cNvPicPr>
            <a:picLocks noChangeAspect="1"/>
          </p:cNvPicPr>
          <p:nvPr/>
        </p:nvPicPr>
        <p:blipFill>
          <a:blip r:embed="rId3"/>
          <a:stretch>
            <a:fillRect/>
          </a:stretch>
        </p:blipFill>
        <p:spPr>
          <a:xfrm>
            <a:off x="1477442" y="3429000"/>
            <a:ext cx="5616624" cy="1004963"/>
          </a:xfrm>
          <a:prstGeom prst="rect">
            <a:avLst/>
          </a:prstGeom>
        </p:spPr>
      </p:pic>
    </p:spTree>
    <p:extLst>
      <p:ext uri="{BB962C8B-B14F-4D97-AF65-F5344CB8AC3E}">
        <p14:creationId xmlns:p14="http://schemas.microsoft.com/office/powerpoint/2010/main" val="10895838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42B5CC02-7732-448F-9A4E-158931359640}"/>
              </a:ext>
            </a:extLst>
          </p:cNvPr>
          <p:cNvSpPr>
            <a:spLocks noGrp="1"/>
          </p:cNvSpPr>
          <p:nvPr>
            <p:ph type="body" sz="quarter" idx="15"/>
          </p:nvPr>
        </p:nvSpPr>
        <p:spPr>
          <a:xfrm>
            <a:off x="196949" y="812384"/>
            <a:ext cx="8614754" cy="5757227"/>
          </a:xfrm>
        </p:spPr>
        <p:txBody>
          <a:bodyPr>
            <a:normAutofit/>
          </a:bodyPr>
          <a:lstStyle/>
          <a:p>
            <a:pPr marL="457135" indent="-457135" eaLnBrk="0" hangingPunct="0">
              <a:lnSpc>
                <a:spcPct val="120000"/>
              </a:lnSpc>
              <a:spcBef>
                <a:spcPts val="0"/>
              </a:spcBef>
              <a:buFontTx/>
              <a:buAutoNum type="arabicPeriod"/>
              <a:defRPr/>
            </a:pPr>
            <a:r>
              <a:rPr lang="es-MX" sz="1600" dirty="0">
                <a:solidFill>
                  <a:schemeClr val="tx1">
                    <a:lumMod val="85000"/>
                    <a:lumOff val="15000"/>
                  </a:schemeClr>
                </a:solidFill>
                <a:latin typeface="Abadi" panose="020B0604020202020204" pitchFamily="34" charset="0"/>
              </a:rPr>
              <a:t>Lista de Asistencia y Declaración de Quórum </a:t>
            </a:r>
          </a:p>
          <a:p>
            <a:pPr marL="457135" indent="-457135" eaLnBrk="0" hangingPunct="0">
              <a:lnSpc>
                <a:spcPct val="120000"/>
              </a:lnSpc>
              <a:spcBef>
                <a:spcPts val="0"/>
              </a:spcBef>
              <a:buFontTx/>
              <a:buAutoNum type="arabicPeriod"/>
              <a:defRPr/>
            </a:pPr>
            <a:r>
              <a:rPr lang="es-MX" sz="1600" dirty="0">
                <a:solidFill>
                  <a:schemeClr val="tx1">
                    <a:lumMod val="85000"/>
                    <a:lumOff val="15000"/>
                  </a:schemeClr>
                </a:solidFill>
                <a:latin typeface="Abadi" panose="020B0604020202020204" pitchFamily="34" charset="0"/>
              </a:rPr>
              <a:t>Aprobación de Orden del Día</a:t>
            </a:r>
          </a:p>
          <a:p>
            <a:pPr marL="457135" lvl="0" indent="-457135" eaLnBrk="0" hangingPunct="0">
              <a:lnSpc>
                <a:spcPct val="120000"/>
              </a:lnSpc>
              <a:spcBef>
                <a:spcPts val="0"/>
              </a:spcBef>
              <a:buFontTx/>
              <a:buAutoNum type="arabicPeriod"/>
              <a:defRPr/>
            </a:pPr>
            <a:r>
              <a:rPr lang="es-ES" sz="1600" dirty="0">
                <a:solidFill>
                  <a:schemeClr val="tx1">
                    <a:lumMod val="85000"/>
                    <a:lumOff val="15000"/>
                  </a:schemeClr>
                </a:solidFill>
                <a:latin typeface="Abadi" panose="020B0604020202020204" pitchFamily="34" charset="0"/>
                <a:hlinkClick r:id="rId2" action="ppaction://hlinksldjump">
                  <a:extLst>
                    <a:ext uri="{A12FA001-AC4F-418D-AE19-62706E023703}">
                      <ahyp:hlinkClr xmlns:ahyp="http://schemas.microsoft.com/office/drawing/2018/hyperlinkcolor" val="tx"/>
                    </a:ext>
                  </a:extLst>
                </a:hlinkClick>
              </a:rPr>
              <a:t>Cuadro de Pensionados Efectos Julio 2021</a:t>
            </a:r>
            <a:endParaRPr lang="es-ES" sz="1600" dirty="0">
              <a:solidFill>
                <a:schemeClr val="tx1">
                  <a:lumMod val="85000"/>
                  <a:lumOff val="15000"/>
                </a:schemeClr>
              </a:solidFill>
              <a:latin typeface="Abadi" panose="020B0604020202020204" pitchFamily="34" charset="0"/>
            </a:endParaRPr>
          </a:p>
          <a:p>
            <a:pPr marL="457135" indent="-457135" eaLnBrk="0" hangingPunct="0">
              <a:lnSpc>
                <a:spcPct val="120000"/>
              </a:lnSpc>
              <a:spcBef>
                <a:spcPts val="0"/>
              </a:spcBef>
              <a:buFontTx/>
              <a:buAutoNum type="arabicPeriod"/>
              <a:defRPr/>
            </a:pPr>
            <a:r>
              <a:rPr lang="es-ES" sz="1600" dirty="0">
                <a:solidFill>
                  <a:schemeClr val="tx1">
                    <a:lumMod val="85000"/>
                    <a:lumOff val="15000"/>
                  </a:schemeClr>
                </a:solidFill>
                <a:latin typeface="Abadi" panose="020B0604020202020204" pitchFamily="34" charset="0"/>
                <a:hlinkClick r:id="rId3" action="ppaction://hlinksldjump">
                  <a:extLst>
                    <a:ext uri="{A12FA001-AC4F-418D-AE19-62706E023703}">
                      <ahyp:hlinkClr xmlns:ahyp="http://schemas.microsoft.com/office/drawing/2018/hyperlinkcolor" val="tx"/>
                    </a:ext>
                  </a:extLst>
                </a:hlinkClick>
              </a:rPr>
              <a:t>Estados Financieros a mayo de 2021</a:t>
            </a:r>
            <a:endParaRPr lang="es-ES" sz="1600" dirty="0">
              <a:solidFill>
                <a:schemeClr val="tx1">
                  <a:lumMod val="85000"/>
                  <a:lumOff val="15000"/>
                </a:schemeClr>
              </a:solidFill>
              <a:latin typeface="Abadi" panose="020B0604020202020204" pitchFamily="34" charset="0"/>
            </a:endParaRPr>
          </a:p>
          <a:p>
            <a:pPr marL="1142918" lvl="1" indent="-457135" eaLnBrk="0" hangingPunct="0">
              <a:lnSpc>
                <a:spcPct val="120000"/>
              </a:lnSpc>
              <a:spcBef>
                <a:spcPts val="0"/>
              </a:spcBef>
              <a:buFont typeface="+mj-lt"/>
              <a:buAutoNum type="alphaLcParenR"/>
              <a:defRPr/>
            </a:pPr>
            <a:r>
              <a:rPr lang="es-ES" sz="1600" dirty="0">
                <a:solidFill>
                  <a:schemeClr val="tx1">
                    <a:lumMod val="85000"/>
                    <a:lumOff val="15000"/>
                  </a:schemeClr>
                </a:solidFill>
                <a:latin typeface="Abadi" panose="020B0604020202020204" pitchFamily="34" charset="0"/>
                <a:hlinkClick r:id="rId4" action="ppaction://hlinksldjump">
                  <a:extLst>
                    <a:ext uri="{A12FA001-AC4F-418D-AE19-62706E023703}">
                      <ahyp:hlinkClr xmlns:ahyp="http://schemas.microsoft.com/office/drawing/2018/hyperlinkcolor" val="tx"/>
                    </a:ext>
                  </a:extLst>
                </a:hlinkClick>
              </a:rPr>
              <a:t>Reporte de la Cartera de Inversiones a mayo de 2021</a:t>
            </a:r>
            <a:endParaRPr lang="es-ES" sz="1600" dirty="0">
              <a:solidFill>
                <a:schemeClr val="tx1">
                  <a:lumMod val="85000"/>
                  <a:lumOff val="15000"/>
                </a:schemeClr>
              </a:solidFill>
              <a:latin typeface="Abadi" panose="020B0604020202020204" pitchFamily="34" charset="0"/>
            </a:endParaRPr>
          </a:p>
          <a:p>
            <a:pPr marL="1142918" lvl="1" indent="-457135" eaLnBrk="0" hangingPunct="0">
              <a:lnSpc>
                <a:spcPct val="120000"/>
              </a:lnSpc>
              <a:spcBef>
                <a:spcPts val="0"/>
              </a:spcBef>
              <a:buFont typeface="+mj-lt"/>
              <a:buAutoNum type="alphaLcParenR"/>
              <a:defRPr/>
            </a:pPr>
            <a:r>
              <a:rPr lang="es-ES" sz="1600" dirty="0">
                <a:solidFill>
                  <a:schemeClr val="tx1">
                    <a:lumMod val="85000"/>
                    <a:lumOff val="15000"/>
                  </a:schemeClr>
                </a:solidFill>
                <a:latin typeface="Abadi" panose="020B0604020202020204" pitchFamily="34" charset="0"/>
                <a:hlinkClick r:id="rId5" action="ppaction://hlinksldjump">
                  <a:extLst>
                    <a:ext uri="{A12FA001-AC4F-418D-AE19-62706E023703}">
                      <ahyp:hlinkClr xmlns:ahyp="http://schemas.microsoft.com/office/drawing/2018/hyperlinkcolor" val="tx"/>
                    </a:ext>
                  </a:extLst>
                </a:hlinkClick>
              </a:rPr>
              <a:t>Reporte de Adeudos de Entidades Públicas Patronales</a:t>
            </a:r>
            <a:endParaRPr lang="es-ES" sz="1600" dirty="0">
              <a:solidFill>
                <a:schemeClr val="tx1">
                  <a:lumMod val="85000"/>
                  <a:lumOff val="15000"/>
                </a:schemeClr>
              </a:solidFill>
              <a:latin typeface="Abadi" panose="020B0604020202020204" pitchFamily="34" charset="0"/>
            </a:endParaRPr>
          </a:p>
          <a:p>
            <a:pPr marL="1142918" lvl="1" indent="-457135" eaLnBrk="0" hangingPunct="0">
              <a:lnSpc>
                <a:spcPct val="120000"/>
              </a:lnSpc>
              <a:spcBef>
                <a:spcPts val="0"/>
              </a:spcBef>
              <a:buFont typeface="+mj-lt"/>
              <a:buAutoNum type="alphaLcParenR"/>
              <a:defRPr/>
            </a:pPr>
            <a:r>
              <a:rPr lang="es-ES" sz="1600" strike="sngStrike" dirty="0">
                <a:solidFill>
                  <a:schemeClr val="bg1">
                    <a:lumMod val="75000"/>
                  </a:schemeClr>
                </a:solidFill>
                <a:latin typeface="Abadi" panose="020B0604020202020204" pitchFamily="34" charset="0"/>
                <a:hlinkClick r:id="rId6" action="ppaction://hlinksldjump">
                  <a:extLst>
                    <a:ext uri="{A12FA001-AC4F-418D-AE19-62706E023703}">
                      <ahyp:hlinkClr xmlns:ahyp="http://schemas.microsoft.com/office/drawing/2018/hyperlinkcolor" val="tx"/>
                    </a:ext>
                  </a:extLst>
                </a:hlinkClick>
              </a:rPr>
              <a:t>Adecuaciones Presupuestales</a:t>
            </a:r>
            <a:endParaRPr lang="es-ES" sz="1600" strike="sngStrike" dirty="0">
              <a:solidFill>
                <a:schemeClr val="bg1">
                  <a:lumMod val="75000"/>
                </a:schemeClr>
              </a:solidFill>
              <a:latin typeface="Abadi" panose="020B0604020202020204" pitchFamily="34" charset="0"/>
            </a:endParaRPr>
          </a:p>
          <a:p>
            <a:pPr marL="457135" indent="-457135" eaLnBrk="0" hangingPunct="0">
              <a:lnSpc>
                <a:spcPct val="120000"/>
              </a:lnSpc>
              <a:spcBef>
                <a:spcPts val="0"/>
              </a:spcBef>
              <a:buFontTx/>
              <a:buAutoNum type="arabicPeriod"/>
              <a:defRPr/>
            </a:pPr>
            <a:r>
              <a:rPr lang="es-MX" sz="1600" dirty="0">
                <a:solidFill>
                  <a:schemeClr val="tx1">
                    <a:lumMod val="85000"/>
                    <a:lumOff val="15000"/>
                  </a:schemeClr>
                </a:solidFill>
                <a:latin typeface="Abadi" panose="020B0604020202020204" pitchFamily="34" charset="0"/>
                <a:hlinkClick r:id="rId6" action="ppaction://hlinksldjump">
                  <a:extLst>
                    <a:ext uri="{A12FA001-AC4F-418D-AE19-62706E023703}">
                      <ahyp:hlinkClr xmlns:ahyp="http://schemas.microsoft.com/office/drawing/2018/hyperlinkcolor" val="tx"/>
                    </a:ext>
                  </a:extLst>
                </a:hlinkClick>
              </a:rPr>
              <a:t>Análisis, discusión y en su caso aprobación de las Políticas de Descuento sobre los Intereses Moratorios en los Préstamos Otorgados por el Instituto.</a:t>
            </a:r>
            <a:endParaRPr lang="es-MX" sz="1600" dirty="0">
              <a:solidFill>
                <a:schemeClr val="tx1">
                  <a:lumMod val="85000"/>
                  <a:lumOff val="15000"/>
                </a:schemeClr>
              </a:solidFill>
              <a:latin typeface="Abadi" panose="020B0604020202020204" pitchFamily="34" charset="0"/>
            </a:endParaRPr>
          </a:p>
          <a:p>
            <a:pPr marL="457135" indent="-457135" eaLnBrk="0" hangingPunct="0">
              <a:lnSpc>
                <a:spcPct val="120000"/>
              </a:lnSpc>
              <a:spcBef>
                <a:spcPts val="0"/>
              </a:spcBef>
              <a:buFontTx/>
              <a:buAutoNum type="arabicPeriod"/>
              <a:defRPr/>
            </a:pPr>
            <a:r>
              <a:rPr lang="es-MX" sz="1600" strike="sngStrike" dirty="0">
                <a:solidFill>
                  <a:schemeClr val="bg1">
                    <a:lumMod val="75000"/>
                  </a:schemeClr>
                </a:solidFill>
                <a:latin typeface="Abadi" panose="020B0604020202020204" pitchFamily="34" charset="0"/>
                <a:hlinkClick r:id="rId7" action="ppaction://hlinksldjump">
                  <a:extLst>
                    <a:ext uri="{A12FA001-AC4F-418D-AE19-62706E023703}">
                      <ahyp:hlinkClr xmlns:ahyp="http://schemas.microsoft.com/office/drawing/2018/hyperlinkcolor" val="tx"/>
                    </a:ext>
                  </a:extLst>
                </a:hlinkClick>
              </a:rPr>
              <a:t>Análisis, discusión y en su caso aprobación de las Políticas, Bases y Lineamientos del Comité de Obra para la Construcción UNIMEF Los Olivos – Zapopan. </a:t>
            </a:r>
            <a:endParaRPr lang="es-MX" sz="1600" strike="sngStrike" dirty="0">
              <a:solidFill>
                <a:schemeClr val="bg1">
                  <a:lumMod val="75000"/>
                </a:schemeClr>
              </a:solidFill>
              <a:latin typeface="Abadi" panose="020B0604020202020204" pitchFamily="34" charset="0"/>
            </a:endParaRPr>
          </a:p>
          <a:p>
            <a:pPr marL="457135" indent="-457135" eaLnBrk="0" hangingPunct="0">
              <a:lnSpc>
                <a:spcPct val="120000"/>
              </a:lnSpc>
              <a:spcBef>
                <a:spcPts val="0"/>
              </a:spcBef>
              <a:buFont typeface="+mj-lt"/>
              <a:buAutoNum type="arabicPeriod" startAt="6"/>
              <a:defRPr/>
            </a:pPr>
            <a:r>
              <a:rPr lang="es-MX" sz="1600" dirty="0">
                <a:solidFill>
                  <a:schemeClr val="tx1">
                    <a:lumMod val="85000"/>
                    <a:lumOff val="15000"/>
                  </a:schemeClr>
                </a:solidFill>
                <a:latin typeface="Abadi" panose="020B0604020202020204" pitchFamily="34" charset="0"/>
                <a:hlinkClick r:id="rId7" action="ppaction://hlinksldjump">
                  <a:extLst>
                    <a:ext uri="{A12FA001-AC4F-418D-AE19-62706E023703}">
                      <ahyp:hlinkClr xmlns:ahyp="http://schemas.microsoft.com/office/drawing/2018/hyperlinkcolor" val="tx"/>
                    </a:ext>
                  </a:extLst>
                </a:hlinkClick>
              </a:rPr>
              <a:t>Seguimiento Acuerdos del Consejo</a:t>
            </a:r>
            <a:endParaRPr lang="es-MX" sz="1600" dirty="0">
              <a:solidFill>
                <a:schemeClr val="tx1">
                  <a:lumMod val="85000"/>
                  <a:lumOff val="15000"/>
                </a:schemeClr>
              </a:solidFill>
              <a:latin typeface="Abadi" panose="020B0604020202020204" pitchFamily="34" charset="0"/>
            </a:endParaRPr>
          </a:p>
          <a:p>
            <a:pPr marL="800089" lvl="1" indent="-342900" eaLnBrk="0" hangingPunct="0">
              <a:lnSpc>
                <a:spcPct val="120000"/>
              </a:lnSpc>
              <a:spcBef>
                <a:spcPts val="0"/>
              </a:spcBef>
              <a:buFont typeface="+mj-lt"/>
              <a:buAutoNum type="alphaLcParenR"/>
              <a:defRPr/>
            </a:pPr>
            <a:r>
              <a:rPr lang="es-MX" sz="1600" dirty="0">
                <a:solidFill>
                  <a:schemeClr val="tx1">
                    <a:lumMod val="85000"/>
                    <a:lumOff val="15000"/>
                  </a:schemeClr>
                </a:solidFill>
                <a:latin typeface="Abadi" panose="020B0604020202020204" pitchFamily="34" charset="0"/>
                <a:hlinkClick r:id="rId8" action="ppaction://hlinksldjump">
                  <a:extLst>
                    <a:ext uri="{A12FA001-AC4F-418D-AE19-62706E023703}">
                      <ahyp:hlinkClr xmlns:ahyp="http://schemas.microsoft.com/office/drawing/2018/hyperlinkcolor" val="tx"/>
                    </a:ext>
                  </a:extLst>
                </a:hlinkClick>
              </a:rPr>
              <a:t>Informe sobre la situación de la Dirección General de Servicios Médicos </a:t>
            </a:r>
            <a:endParaRPr lang="es-MX" sz="1600" dirty="0">
              <a:solidFill>
                <a:schemeClr val="tx1">
                  <a:lumMod val="85000"/>
                  <a:lumOff val="15000"/>
                </a:schemeClr>
              </a:solidFill>
              <a:latin typeface="Abadi" panose="020B0604020202020204" pitchFamily="34" charset="0"/>
            </a:endParaRPr>
          </a:p>
          <a:p>
            <a:pPr marL="800089" lvl="1" indent="-342900" eaLnBrk="0" hangingPunct="0">
              <a:lnSpc>
                <a:spcPct val="120000"/>
              </a:lnSpc>
              <a:spcBef>
                <a:spcPts val="0"/>
              </a:spcBef>
              <a:buFont typeface="+mj-lt"/>
              <a:buAutoNum type="alphaLcParenR"/>
              <a:defRPr/>
            </a:pPr>
            <a:r>
              <a:rPr lang="es-MX" sz="1600" dirty="0">
                <a:solidFill>
                  <a:schemeClr val="tx1">
                    <a:lumMod val="85000"/>
                    <a:lumOff val="15000"/>
                  </a:schemeClr>
                </a:solidFill>
                <a:latin typeface="Abadi" panose="020B0604020202020204" pitchFamily="34" charset="0"/>
                <a:hlinkClick r:id="rId9" action="ppaction://hlinksldjump">
                  <a:extLst>
                    <a:ext uri="{A12FA001-AC4F-418D-AE19-62706E023703}">
                      <ahyp:hlinkClr xmlns:ahyp="http://schemas.microsoft.com/office/drawing/2018/hyperlinkcolor" val="tx"/>
                    </a:ext>
                  </a:extLst>
                </a:hlinkClick>
              </a:rPr>
              <a:t>Informe y actualización sobre el proyecto de los Nuevos Préstamos</a:t>
            </a:r>
            <a:endParaRPr lang="es-MX" sz="1600" dirty="0">
              <a:solidFill>
                <a:schemeClr val="tx1">
                  <a:lumMod val="85000"/>
                  <a:lumOff val="15000"/>
                </a:schemeClr>
              </a:solidFill>
              <a:latin typeface="Abadi" panose="020B0604020202020204" pitchFamily="34" charset="0"/>
            </a:endParaRPr>
          </a:p>
          <a:p>
            <a:pPr marL="800089" lvl="1" indent="-342900" eaLnBrk="0" hangingPunct="0">
              <a:lnSpc>
                <a:spcPct val="120000"/>
              </a:lnSpc>
              <a:spcBef>
                <a:spcPts val="0"/>
              </a:spcBef>
              <a:buFont typeface="+mj-lt"/>
              <a:buAutoNum type="alphaLcParenR"/>
              <a:defRPr/>
            </a:pPr>
            <a:r>
              <a:rPr lang="es-MX" sz="1600" strike="sngStrike" dirty="0">
                <a:solidFill>
                  <a:schemeClr val="bg1">
                    <a:lumMod val="75000"/>
                  </a:schemeClr>
                </a:solidFill>
                <a:latin typeface="Abadi" panose="020B0604020202020204" pitchFamily="34" charset="0"/>
                <a:hlinkClick r:id="rId10" action="ppaction://hlinksldjump">
                  <a:extLst>
                    <a:ext uri="{A12FA001-AC4F-418D-AE19-62706E023703}">
                      <ahyp:hlinkClr xmlns:ahyp="http://schemas.microsoft.com/office/drawing/2018/hyperlinkcolor" val="tx"/>
                    </a:ext>
                  </a:extLst>
                </a:hlinkClick>
              </a:rPr>
              <a:t>Informe y actualización sobre seguimiento a Adeudos Entidades Públicas.</a:t>
            </a:r>
            <a:endParaRPr lang="es-MX" sz="1600" strike="sngStrike" dirty="0">
              <a:solidFill>
                <a:schemeClr val="bg1">
                  <a:lumMod val="75000"/>
                </a:schemeClr>
              </a:solidFill>
              <a:latin typeface="Abadi" panose="020B0604020202020204" pitchFamily="34" charset="0"/>
            </a:endParaRPr>
          </a:p>
          <a:p>
            <a:pPr marL="114306" indent="-342900" eaLnBrk="0" hangingPunct="0">
              <a:lnSpc>
                <a:spcPct val="120000"/>
              </a:lnSpc>
              <a:spcBef>
                <a:spcPts val="0"/>
              </a:spcBef>
              <a:buFont typeface="+mj-lt"/>
              <a:buAutoNum type="arabicPeriod" startAt="6"/>
              <a:defRPr/>
            </a:pPr>
            <a:r>
              <a:rPr lang="es-MX" sz="1600" strike="sngStrike" dirty="0">
                <a:solidFill>
                  <a:schemeClr val="bg1">
                    <a:lumMod val="75000"/>
                  </a:schemeClr>
                </a:solidFill>
                <a:latin typeface="Abadi" panose="020B0604020202020204" pitchFamily="34" charset="0"/>
                <a:hlinkClick r:id="rId11" action="ppaction://hlinksldjump">
                  <a:extLst>
                    <a:ext uri="{A12FA001-AC4F-418D-AE19-62706E023703}">
                      <ahyp:hlinkClr xmlns:ahyp="http://schemas.microsoft.com/office/drawing/2018/hyperlinkcolor" val="tx"/>
                    </a:ext>
                  </a:extLst>
                </a:hlinkClick>
              </a:rPr>
              <a:t>Análisis, discusión y en su caso aprobación de la creación del fideicomiso, sobre el terreno identificado como “Rinconada de los Fresnos”. </a:t>
            </a:r>
            <a:endParaRPr lang="es-MX" sz="1600" strike="sngStrike" dirty="0">
              <a:solidFill>
                <a:schemeClr val="bg1">
                  <a:lumMod val="75000"/>
                </a:schemeClr>
              </a:solidFill>
              <a:latin typeface="Abadi" panose="020B0604020202020204" pitchFamily="34" charset="0"/>
            </a:endParaRPr>
          </a:p>
          <a:p>
            <a:pPr marL="114306" indent="-342900" eaLnBrk="0" hangingPunct="0">
              <a:lnSpc>
                <a:spcPct val="120000"/>
              </a:lnSpc>
              <a:spcBef>
                <a:spcPts val="0"/>
              </a:spcBef>
              <a:buFont typeface="+mj-lt"/>
              <a:buAutoNum type="arabicPeriod" startAt="7"/>
              <a:defRPr/>
            </a:pPr>
            <a:r>
              <a:rPr lang="es-MX" sz="1600" dirty="0">
                <a:solidFill>
                  <a:schemeClr val="tx1">
                    <a:lumMod val="85000"/>
                    <a:lumOff val="15000"/>
                  </a:schemeClr>
                </a:solidFill>
                <a:latin typeface="Abadi" panose="020B0604020202020204" pitchFamily="34" charset="0"/>
                <a:hlinkClick r:id="rId12" action="ppaction://hlinksldjump">
                  <a:extLst>
                    <a:ext uri="{A12FA001-AC4F-418D-AE19-62706E023703}">
                      <ahyp:hlinkClr xmlns:ahyp="http://schemas.microsoft.com/office/drawing/2018/hyperlinkcolor" val="tx"/>
                    </a:ext>
                  </a:extLst>
                </a:hlinkClick>
              </a:rPr>
              <a:t>Asuntos Varios</a:t>
            </a:r>
            <a:endParaRPr lang="es-MX" sz="1600" dirty="0">
              <a:solidFill>
                <a:schemeClr val="tx1">
                  <a:lumMod val="85000"/>
                  <a:lumOff val="15000"/>
                </a:schemeClr>
              </a:solidFill>
              <a:latin typeface="Abadi" panose="020B0604020202020204" pitchFamily="34" charset="0"/>
            </a:endParaRPr>
          </a:p>
          <a:p>
            <a:pPr marL="857239" lvl="1" indent="-400050" eaLnBrk="0" hangingPunct="0">
              <a:lnSpc>
                <a:spcPct val="120000"/>
              </a:lnSpc>
              <a:spcBef>
                <a:spcPts val="0"/>
              </a:spcBef>
              <a:buFont typeface="+mj-lt"/>
              <a:buAutoNum type="romanUcPeriod"/>
              <a:defRPr/>
            </a:pPr>
            <a:r>
              <a:rPr lang="es-MX" sz="1600" dirty="0">
                <a:solidFill>
                  <a:schemeClr val="tx1">
                    <a:lumMod val="85000"/>
                    <a:lumOff val="15000"/>
                  </a:schemeClr>
                </a:solidFill>
                <a:latin typeface="Abadi" panose="020B0604020202020204" pitchFamily="34" charset="0"/>
                <a:hlinkClick r:id="rId11" action="ppaction://hlinksldjump">
                  <a:extLst>
                    <a:ext uri="{A12FA001-AC4F-418D-AE19-62706E023703}">
                      <ahyp:hlinkClr xmlns:ahyp="http://schemas.microsoft.com/office/drawing/2018/hyperlinkcolor" val="tx"/>
                    </a:ext>
                  </a:extLst>
                </a:hlinkClick>
              </a:rPr>
              <a:t>Proyecto de Reglamento Interno</a:t>
            </a:r>
            <a:endParaRPr lang="es-MX" sz="1600" dirty="0">
              <a:solidFill>
                <a:schemeClr val="tx1">
                  <a:lumMod val="85000"/>
                  <a:lumOff val="15000"/>
                </a:schemeClr>
              </a:solidFill>
              <a:latin typeface="Abadi" panose="020B0604020202020204" pitchFamily="34" charset="0"/>
            </a:endParaRPr>
          </a:p>
        </p:txBody>
      </p:sp>
      <p:sp>
        <p:nvSpPr>
          <p:cNvPr id="3" name="Marcador de número de diapositiva 2">
            <a:extLst>
              <a:ext uri="{FF2B5EF4-FFF2-40B4-BE49-F238E27FC236}">
                <a16:creationId xmlns:a16="http://schemas.microsoft.com/office/drawing/2014/main" id="{9DEA35E2-A2AA-4DB0-84D5-AB221FC554CF}"/>
              </a:ext>
            </a:extLst>
          </p:cNvPr>
          <p:cNvSpPr>
            <a:spLocks noGrp="1"/>
          </p:cNvSpPr>
          <p:nvPr>
            <p:ph type="sldNum" sz="quarter" idx="4"/>
          </p:nvPr>
        </p:nvSpPr>
        <p:spPr>
          <a:xfrm>
            <a:off x="7010400" y="6440889"/>
            <a:ext cx="2133600" cy="365125"/>
          </a:xfrm>
        </p:spPr>
        <p:txBody>
          <a:bodyPr/>
          <a:lstStyle/>
          <a:p>
            <a:fld id="{08DCC1CA-BC64-9342-9FC6-0A703FD15379}" type="slidenum">
              <a:rPr lang="en-US" smtClean="0"/>
              <a:pPr/>
              <a:t>2</a:t>
            </a:fld>
            <a:endParaRPr lang="en-US" dirty="0"/>
          </a:p>
        </p:txBody>
      </p:sp>
      <p:sp>
        <p:nvSpPr>
          <p:cNvPr id="4" name="Título 3">
            <a:extLst>
              <a:ext uri="{FF2B5EF4-FFF2-40B4-BE49-F238E27FC236}">
                <a16:creationId xmlns:a16="http://schemas.microsoft.com/office/drawing/2014/main" id="{74E83625-C8F1-40E8-8B04-38ADC7B2DEC7}"/>
              </a:ext>
            </a:extLst>
          </p:cNvPr>
          <p:cNvSpPr>
            <a:spLocks noGrp="1"/>
          </p:cNvSpPr>
          <p:nvPr>
            <p:ph type="title"/>
          </p:nvPr>
        </p:nvSpPr>
        <p:spPr/>
        <p:txBody>
          <a:bodyPr/>
          <a:lstStyle/>
          <a:p>
            <a:r>
              <a:rPr lang="es-MX" dirty="0"/>
              <a:t>ORDEN DEL DÍA 06/2021</a:t>
            </a:r>
          </a:p>
        </p:txBody>
      </p:sp>
      <p:sp>
        <p:nvSpPr>
          <p:cNvPr id="5" name="Marcador de pie de página 4">
            <a:extLst>
              <a:ext uri="{FF2B5EF4-FFF2-40B4-BE49-F238E27FC236}">
                <a16:creationId xmlns:a16="http://schemas.microsoft.com/office/drawing/2014/main" id="{5EBA282A-73AA-4511-B3F0-0CC38116D046}"/>
              </a:ext>
            </a:extLst>
          </p:cNvPr>
          <p:cNvSpPr>
            <a:spLocks noGrp="1"/>
          </p:cNvSpPr>
          <p:nvPr>
            <p:ph type="ftr" sz="quarter" idx="3"/>
          </p:nvPr>
        </p:nvSpPr>
        <p:spPr>
          <a:xfrm>
            <a:off x="2838307" y="6468339"/>
            <a:ext cx="3467384" cy="365125"/>
          </a:xfrm>
        </p:spPr>
        <p:txBody>
          <a:bodyPr/>
          <a:lstStyle/>
          <a:p>
            <a:r>
              <a:rPr lang="es-MX" sz="900" dirty="0"/>
              <a:t>Sesión Ordinaria 06/2021 del 30 de Junio de 2021</a:t>
            </a:r>
          </a:p>
        </p:txBody>
      </p:sp>
    </p:spTree>
    <p:extLst>
      <p:ext uri="{BB962C8B-B14F-4D97-AF65-F5344CB8AC3E}">
        <p14:creationId xmlns:p14="http://schemas.microsoft.com/office/powerpoint/2010/main" val="41635761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8B4D8619-24CB-472B-A867-38DE7A4E6EFE}"/>
              </a:ext>
            </a:extLst>
          </p:cNvPr>
          <p:cNvSpPr>
            <a:spLocks noGrp="1"/>
          </p:cNvSpPr>
          <p:nvPr>
            <p:ph type="sldNum" sz="quarter" idx="4"/>
          </p:nvPr>
        </p:nvSpPr>
        <p:spPr/>
        <p:txBody>
          <a:bodyPr/>
          <a:lstStyle/>
          <a:p>
            <a:fld id="{08DCC1CA-BC64-9342-9FC6-0A703FD15379}" type="slidenum">
              <a:rPr lang="en-US" smtClean="0"/>
              <a:pPr/>
              <a:t>20</a:t>
            </a:fld>
            <a:endParaRPr lang="en-US" dirty="0"/>
          </a:p>
        </p:txBody>
      </p:sp>
      <p:sp>
        <p:nvSpPr>
          <p:cNvPr id="4" name="Título 3">
            <a:extLst>
              <a:ext uri="{FF2B5EF4-FFF2-40B4-BE49-F238E27FC236}">
                <a16:creationId xmlns:a16="http://schemas.microsoft.com/office/drawing/2014/main" id="{F5A5FA20-609F-4355-B3F9-95CA2537A879}"/>
              </a:ext>
            </a:extLst>
          </p:cNvPr>
          <p:cNvSpPr>
            <a:spLocks noGrp="1"/>
          </p:cNvSpPr>
          <p:nvPr>
            <p:ph type="title"/>
          </p:nvPr>
        </p:nvSpPr>
        <p:spPr>
          <a:xfrm>
            <a:off x="1697366" y="41763"/>
            <a:ext cx="6742300" cy="489346"/>
          </a:xfrm>
        </p:spPr>
        <p:txBody>
          <a:bodyPr/>
          <a:lstStyle/>
          <a:p>
            <a:pPr algn="ctr"/>
            <a:r>
              <a:rPr lang="es-MX" sz="2300" dirty="0"/>
              <a:t>Reporte de la Cartera de Inversiones </a:t>
            </a:r>
            <a:br>
              <a:rPr lang="es-MX" sz="2300" dirty="0"/>
            </a:br>
            <a:r>
              <a:rPr lang="es-MX" sz="2300" dirty="0"/>
              <a:t>mayo 2021</a:t>
            </a:r>
          </a:p>
        </p:txBody>
      </p:sp>
      <p:sp>
        <p:nvSpPr>
          <p:cNvPr id="5" name="Marcador de pie de página 4">
            <a:extLst>
              <a:ext uri="{FF2B5EF4-FFF2-40B4-BE49-F238E27FC236}">
                <a16:creationId xmlns:a16="http://schemas.microsoft.com/office/drawing/2014/main" id="{395C5985-D9EF-4703-88FD-36BBC5004EB7}"/>
              </a:ext>
            </a:extLst>
          </p:cNvPr>
          <p:cNvSpPr>
            <a:spLocks noGrp="1"/>
          </p:cNvSpPr>
          <p:nvPr>
            <p:ph type="ftr" sz="quarter" idx="3"/>
          </p:nvPr>
        </p:nvSpPr>
        <p:spPr/>
        <p:txBody>
          <a:bodyPr/>
          <a:lstStyle/>
          <a:p>
            <a:r>
              <a:rPr lang="es-MX" sz="900"/>
              <a:t>Sesión Ordinaria 06/2021 del 30 de Junio de 2021</a:t>
            </a:r>
            <a:endParaRPr lang="es-MX" sz="900" dirty="0"/>
          </a:p>
        </p:txBody>
      </p:sp>
      <p:sp>
        <p:nvSpPr>
          <p:cNvPr id="6" name="5 Rectángulo">
            <a:extLst>
              <a:ext uri="{FF2B5EF4-FFF2-40B4-BE49-F238E27FC236}">
                <a16:creationId xmlns:a16="http://schemas.microsoft.com/office/drawing/2014/main" id="{997F5B79-4106-421C-8D4C-72B73D0D8A9D}"/>
              </a:ext>
            </a:extLst>
          </p:cNvPr>
          <p:cNvSpPr/>
          <p:nvPr/>
        </p:nvSpPr>
        <p:spPr>
          <a:xfrm>
            <a:off x="0" y="1039484"/>
            <a:ext cx="8635441" cy="338554"/>
          </a:xfrm>
          <a:prstGeom prst="rect">
            <a:avLst/>
          </a:prstGeom>
        </p:spPr>
        <p:txBody>
          <a:bodyPr wrap="none">
            <a:spAutoFit/>
          </a:bodyPr>
          <a:lstStyle/>
          <a:p>
            <a:r>
              <a:rPr lang="es-MX" sz="1600" b="1" dirty="0"/>
              <a:t>COMPARATIVO  RENDIMIENTO CON  PRINCIPALES INDICADORES DE MERCADO</a:t>
            </a:r>
          </a:p>
        </p:txBody>
      </p:sp>
      <p:sp>
        <p:nvSpPr>
          <p:cNvPr id="7" name="Rectángulo 6">
            <a:extLst>
              <a:ext uri="{FF2B5EF4-FFF2-40B4-BE49-F238E27FC236}">
                <a16:creationId xmlns:a16="http://schemas.microsoft.com/office/drawing/2014/main" id="{34921F2C-3D61-437A-8C65-6AB6F3F22494}"/>
              </a:ext>
            </a:extLst>
          </p:cNvPr>
          <p:cNvSpPr/>
          <p:nvPr/>
        </p:nvSpPr>
        <p:spPr>
          <a:xfrm>
            <a:off x="184130" y="5952024"/>
            <a:ext cx="7094845" cy="338554"/>
          </a:xfrm>
          <a:prstGeom prst="rect">
            <a:avLst/>
          </a:prstGeom>
        </p:spPr>
        <p:txBody>
          <a:bodyPr wrap="square">
            <a:spAutoFit/>
          </a:bodyPr>
          <a:lstStyle/>
          <a:p>
            <a:r>
              <a:rPr lang="es-MX" sz="800" dirty="0"/>
              <a:t>1 Se utilizará el rendimiento de los últimos 12 meses para ser comparable con reportes de AFORES.</a:t>
            </a:r>
          </a:p>
          <a:p>
            <a:r>
              <a:rPr lang="es-MX" sz="800" dirty="0"/>
              <a:t>2 Rendimientos preliminares recalculados, falta auditar datos para confirmar rendimientos históricos.</a:t>
            </a:r>
          </a:p>
        </p:txBody>
      </p:sp>
      <p:pic>
        <p:nvPicPr>
          <p:cNvPr id="8" name="Imagen 7">
            <a:extLst>
              <a:ext uri="{FF2B5EF4-FFF2-40B4-BE49-F238E27FC236}">
                <a16:creationId xmlns:a16="http://schemas.microsoft.com/office/drawing/2014/main" id="{BB0F05BF-44BF-4D3D-862C-5956AFB1D488}"/>
              </a:ext>
            </a:extLst>
          </p:cNvPr>
          <p:cNvPicPr>
            <a:picLocks noChangeAspect="1"/>
          </p:cNvPicPr>
          <p:nvPr/>
        </p:nvPicPr>
        <p:blipFill>
          <a:blip r:embed="rId2"/>
          <a:stretch>
            <a:fillRect/>
          </a:stretch>
        </p:blipFill>
        <p:spPr>
          <a:xfrm>
            <a:off x="800559" y="1443488"/>
            <a:ext cx="3103133" cy="1481456"/>
          </a:xfrm>
          <a:prstGeom prst="rect">
            <a:avLst/>
          </a:prstGeom>
        </p:spPr>
      </p:pic>
      <p:pic>
        <p:nvPicPr>
          <p:cNvPr id="9" name="Imagen 8">
            <a:extLst>
              <a:ext uri="{FF2B5EF4-FFF2-40B4-BE49-F238E27FC236}">
                <a16:creationId xmlns:a16="http://schemas.microsoft.com/office/drawing/2014/main" id="{861F8162-596F-4820-BED1-CEADFD11307C}"/>
              </a:ext>
            </a:extLst>
          </p:cNvPr>
          <p:cNvPicPr>
            <a:picLocks noChangeAspect="1"/>
          </p:cNvPicPr>
          <p:nvPr/>
        </p:nvPicPr>
        <p:blipFill>
          <a:blip r:embed="rId3"/>
          <a:stretch>
            <a:fillRect/>
          </a:stretch>
        </p:blipFill>
        <p:spPr>
          <a:xfrm>
            <a:off x="612842" y="3140818"/>
            <a:ext cx="7956376" cy="2485438"/>
          </a:xfrm>
          <a:prstGeom prst="rect">
            <a:avLst/>
          </a:prstGeom>
        </p:spPr>
      </p:pic>
      <p:pic>
        <p:nvPicPr>
          <p:cNvPr id="11" name="Imagen 10">
            <a:extLst>
              <a:ext uri="{FF2B5EF4-FFF2-40B4-BE49-F238E27FC236}">
                <a16:creationId xmlns:a16="http://schemas.microsoft.com/office/drawing/2014/main" id="{EA585788-CCC3-4395-A26F-2037E7343546}"/>
              </a:ext>
            </a:extLst>
          </p:cNvPr>
          <p:cNvPicPr>
            <a:picLocks noChangeAspect="1"/>
          </p:cNvPicPr>
          <p:nvPr/>
        </p:nvPicPr>
        <p:blipFill>
          <a:blip r:embed="rId4"/>
          <a:stretch>
            <a:fillRect/>
          </a:stretch>
        </p:blipFill>
        <p:spPr>
          <a:xfrm>
            <a:off x="5285291" y="1443488"/>
            <a:ext cx="3103133" cy="1481456"/>
          </a:xfrm>
          <a:prstGeom prst="rect">
            <a:avLst/>
          </a:prstGeom>
        </p:spPr>
      </p:pic>
    </p:spTree>
    <p:extLst>
      <p:ext uri="{BB962C8B-B14F-4D97-AF65-F5344CB8AC3E}">
        <p14:creationId xmlns:p14="http://schemas.microsoft.com/office/powerpoint/2010/main" val="23105417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3AF17491-1045-4181-BEFE-156475FEAB08}"/>
              </a:ext>
            </a:extLst>
          </p:cNvPr>
          <p:cNvSpPr>
            <a:spLocks noGrp="1"/>
          </p:cNvSpPr>
          <p:nvPr>
            <p:ph type="sldNum" sz="quarter" idx="4"/>
          </p:nvPr>
        </p:nvSpPr>
        <p:spPr/>
        <p:txBody>
          <a:bodyPr/>
          <a:lstStyle/>
          <a:p>
            <a:fld id="{08DCC1CA-BC64-9342-9FC6-0A703FD15379}" type="slidenum">
              <a:rPr lang="en-US" smtClean="0"/>
              <a:pPr/>
              <a:t>21</a:t>
            </a:fld>
            <a:endParaRPr lang="en-US" dirty="0"/>
          </a:p>
        </p:txBody>
      </p:sp>
      <p:sp>
        <p:nvSpPr>
          <p:cNvPr id="4" name="Título 3">
            <a:extLst>
              <a:ext uri="{FF2B5EF4-FFF2-40B4-BE49-F238E27FC236}">
                <a16:creationId xmlns:a16="http://schemas.microsoft.com/office/drawing/2014/main" id="{AC9E3AA2-19E4-4D1F-AA8D-E425A018AAEF}"/>
              </a:ext>
            </a:extLst>
          </p:cNvPr>
          <p:cNvSpPr>
            <a:spLocks noGrp="1"/>
          </p:cNvSpPr>
          <p:nvPr>
            <p:ph type="title"/>
          </p:nvPr>
        </p:nvSpPr>
        <p:spPr>
          <a:xfrm>
            <a:off x="1697366" y="42159"/>
            <a:ext cx="6742300" cy="489346"/>
          </a:xfrm>
        </p:spPr>
        <p:txBody>
          <a:bodyPr/>
          <a:lstStyle/>
          <a:p>
            <a:pPr algn="ctr"/>
            <a:r>
              <a:rPr lang="es-MX" sz="2300" dirty="0"/>
              <a:t>Reporte de la Cartera de Inversiones </a:t>
            </a:r>
            <a:br>
              <a:rPr lang="es-MX" sz="2300" dirty="0"/>
            </a:br>
            <a:r>
              <a:rPr lang="es-MX" sz="2300" dirty="0"/>
              <a:t>mayo 2021</a:t>
            </a:r>
          </a:p>
        </p:txBody>
      </p:sp>
      <p:sp>
        <p:nvSpPr>
          <p:cNvPr id="5" name="Marcador de pie de página 4">
            <a:extLst>
              <a:ext uri="{FF2B5EF4-FFF2-40B4-BE49-F238E27FC236}">
                <a16:creationId xmlns:a16="http://schemas.microsoft.com/office/drawing/2014/main" id="{A6C51DA2-4431-46E5-8D20-5DD4D97C7BB1}"/>
              </a:ext>
            </a:extLst>
          </p:cNvPr>
          <p:cNvSpPr>
            <a:spLocks noGrp="1"/>
          </p:cNvSpPr>
          <p:nvPr>
            <p:ph type="ftr" sz="quarter" idx="3"/>
          </p:nvPr>
        </p:nvSpPr>
        <p:spPr/>
        <p:txBody>
          <a:bodyPr/>
          <a:lstStyle/>
          <a:p>
            <a:r>
              <a:rPr lang="es-MX" sz="900"/>
              <a:t>Sesión Ordinaria 06/2021 del 30 de Junio de 2021</a:t>
            </a:r>
            <a:endParaRPr lang="es-MX" sz="900" dirty="0"/>
          </a:p>
        </p:txBody>
      </p:sp>
      <p:sp>
        <p:nvSpPr>
          <p:cNvPr id="9" name="5 Rectángulo">
            <a:extLst>
              <a:ext uri="{FF2B5EF4-FFF2-40B4-BE49-F238E27FC236}">
                <a16:creationId xmlns:a16="http://schemas.microsoft.com/office/drawing/2014/main" id="{33CD526D-4A6E-40D1-AEC4-A1E6AD4AE0F5}"/>
              </a:ext>
            </a:extLst>
          </p:cNvPr>
          <p:cNvSpPr/>
          <p:nvPr/>
        </p:nvSpPr>
        <p:spPr>
          <a:xfrm>
            <a:off x="0" y="611396"/>
            <a:ext cx="2347502" cy="369332"/>
          </a:xfrm>
          <a:prstGeom prst="rect">
            <a:avLst/>
          </a:prstGeom>
        </p:spPr>
        <p:txBody>
          <a:bodyPr wrap="none">
            <a:spAutoFit/>
          </a:bodyPr>
          <a:lstStyle/>
          <a:p>
            <a:r>
              <a:rPr lang="es-MX" b="1" dirty="0">
                <a:solidFill>
                  <a:schemeClr val="accent1">
                    <a:lumMod val="50000"/>
                  </a:schemeClr>
                </a:solidFill>
              </a:rPr>
              <a:t>DIVERSIFICACIÓN</a:t>
            </a:r>
          </a:p>
        </p:txBody>
      </p:sp>
      <p:sp>
        <p:nvSpPr>
          <p:cNvPr id="35" name="CuadroTexto 34">
            <a:extLst>
              <a:ext uri="{FF2B5EF4-FFF2-40B4-BE49-F238E27FC236}">
                <a16:creationId xmlns:a16="http://schemas.microsoft.com/office/drawing/2014/main" id="{2F7BF60E-CD3D-4E5F-A58D-1171C9C6615B}"/>
              </a:ext>
            </a:extLst>
          </p:cNvPr>
          <p:cNvSpPr txBox="1"/>
          <p:nvPr/>
        </p:nvSpPr>
        <p:spPr>
          <a:xfrm>
            <a:off x="3445531" y="4811655"/>
            <a:ext cx="615889" cy="307777"/>
          </a:xfrm>
          <a:prstGeom prst="rect">
            <a:avLst/>
          </a:prstGeom>
          <a:noFill/>
        </p:spPr>
        <p:txBody>
          <a:bodyPr wrap="square" rtlCol="0">
            <a:spAutoFit/>
          </a:bodyPr>
          <a:lstStyle/>
          <a:p>
            <a:pPr algn="ctr"/>
            <a:r>
              <a:rPr lang="en-US" sz="1400" dirty="0">
                <a:solidFill>
                  <a:schemeClr val="bg1"/>
                </a:solidFill>
              </a:rPr>
              <a:t>2020</a:t>
            </a:r>
            <a:endParaRPr lang="es-MX" sz="1400" dirty="0">
              <a:solidFill>
                <a:schemeClr val="bg1"/>
              </a:solidFill>
            </a:endParaRPr>
          </a:p>
        </p:txBody>
      </p:sp>
      <p:pic>
        <p:nvPicPr>
          <p:cNvPr id="16" name="Imagen 15">
            <a:extLst>
              <a:ext uri="{FF2B5EF4-FFF2-40B4-BE49-F238E27FC236}">
                <a16:creationId xmlns:a16="http://schemas.microsoft.com/office/drawing/2014/main" id="{2B6AE7FD-DD98-4930-8B7F-425F44626E69}"/>
              </a:ext>
            </a:extLst>
          </p:cNvPr>
          <p:cNvPicPr>
            <a:picLocks noChangeAspect="1"/>
          </p:cNvPicPr>
          <p:nvPr/>
        </p:nvPicPr>
        <p:blipFill rotWithShape="1">
          <a:blip r:embed="rId2"/>
          <a:srcRect l="4311" t="12347" r="12772" b="12347"/>
          <a:stretch/>
        </p:blipFill>
        <p:spPr>
          <a:xfrm>
            <a:off x="5268589" y="1123315"/>
            <a:ext cx="3528392" cy="2736304"/>
          </a:xfrm>
          <a:prstGeom prst="rect">
            <a:avLst/>
          </a:prstGeom>
        </p:spPr>
      </p:pic>
      <p:pic>
        <p:nvPicPr>
          <p:cNvPr id="17" name="Imagen 16">
            <a:extLst>
              <a:ext uri="{FF2B5EF4-FFF2-40B4-BE49-F238E27FC236}">
                <a16:creationId xmlns:a16="http://schemas.microsoft.com/office/drawing/2014/main" id="{D85A17B0-AB42-4736-A2BB-7C2585B31CCC}"/>
              </a:ext>
            </a:extLst>
          </p:cNvPr>
          <p:cNvPicPr>
            <a:picLocks noChangeAspect="1"/>
          </p:cNvPicPr>
          <p:nvPr/>
        </p:nvPicPr>
        <p:blipFill rotWithShape="1">
          <a:blip r:embed="rId3"/>
          <a:srcRect l="6674" t="30145" r="8640" b="10798"/>
          <a:stretch/>
        </p:blipFill>
        <p:spPr>
          <a:xfrm>
            <a:off x="2402616" y="3473576"/>
            <a:ext cx="4104456" cy="2592288"/>
          </a:xfrm>
          <a:prstGeom prst="rect">
            <a:avLst/>
          </a:prstGeom>
        </p:spPr>
      </p:pic>
      <p:pic>
        <p:nvPicPr>
          <p:cNvPr id="18" name="Imagen 17">
            <a:extLst>
              <a:ext uri="{FF2B5EF4-FFF2-40B4-BE49-F238E27FC236}">
                <a16:creationId xmlns:a16="http://schemas.microsoft.com/office/drawing/2014/main" id="{CCC87F4E-5F9C-4FB8-BE19-FCC3969D66B3}"/>
              </a:ext>
            </a:extLst>
          </p:cNvPr>
          <p:cNvPicPr>
            <a:picLocks noChangeAspect="1"/>
          </p:cNvPicPr>
          <p:nvPr/>
        </p:nvPicPr>
        <p:blipFill rotWithShape="1">
          <a:blip r:embed="rId4"/>
          <a:srcRect l="10311" t="13385" r="19966" b="6407"/>
          <a:stretch/>
        </p:blipFill>
        <p:spPr>
          <a:xfrm>
            <a:off x="209564" y="1045028"/>
            <a:ext cx="3888432" cy="2736304"/>
          </a:xfrm>
          <a:prstGeom prst="rect">
            <a:avLst/>
          </a:prstGeom>
        </p:spPr>
      </p:pic>
      <p:sp>
        <p:nvSpPr>
          <p:cNvPr id="19" name="CuadroTexto 18">
            <a:extLst>
              <a:ext uri="{FF2B5EF4-FFF2-40B4-BE49-F238E27FC236}">
                <a16:creationId xmlns:a16="http://schemas.microsoft.com/office/drawing/2014/main" id="{5A581CD5-A72B-4EB9-A085-8F984C27E6D9}"/>
              </a:ext>
            </a:extLst>
          </p:cNvPr>
          <p:cNvSpPr txBox="1"/>
          <p:nvPr/>
        </p:nvSpPr>
        <p:spPr>
          <a:xfrm>
            <a:off x="1345959" y="2270472"/>
            <a:ext cx="615889" cy="307777"/>
          </a:xfrm>
          <a:prstGeom prst="rect">
            <a:avLst/>
          </a:prstGeom>
          <a:noFill/>
        </p:spPr>
        <p:txBody>
          <a:bodyPr wrap="square" rtlCol="0">
            <a:spAutoFit/>
          </a:bodyPr>
          <a:lstStyle/>
          <a:p>
            <a:pPr algn="ctr"/>
            <a:r>
              <a:rPr lang="en-US" sz="1400" dirty="0">
                <a:solidFill>
                  <a:schemeClr val="bg1">
                    <a:lumMod val="50000"/>
                  </a:schemeClr>
                </a:solidFill>
              </a:rPr>
              <a:t>2020</a:t>
            </a:r>
            <a:endParaRPr lang="es-MX" sz="1400" dirty="0">
              <a:solidFill>
                <a:schemeClr val="bg1">
                  <a:lumMod val="50000"/>
                </a:schemeClr>
              </a:solidFill>
            </a:endParaRPr>
          </a:p>
        </p:txBody>
      </p:sp>
      <p:sp>
        <p:nvSpPr>
          <p:cNvPr id="20" name="Flecha curvada hacia la izquierda 19">
            <a:extLst>
              <a:ext uri="{FF2B5EF4-FFF2-40B4-BE49-F238E27FC236}">
                <a16:creationId xmlns:a16="http://schemas.microsoft.com/office/drawing/2014/main" id="{793C38D0-7581-470B-92FE-E9DC4A90839D}"/>
              </a:ext>
            </a:extLst>
          </p:cNvPr>
          <p:cNvSpPr/>
          <p:nvPr/>
        </p:nvSpPr>
        <p:spPr>
          <a:xfrm rot="8328675">
            <a:off x="937826" y="3715916"/>
            <a:ext cx="767873" cy="2154167"/>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solidFill>
                <a:schemeClr val="tx1"/>
              </a:solidFill>
            </a:endParaRPr>
          </a:p>
        </p:txBody>
      </p:sp>
      <p:sp>
        <p:nvSpPr>
          <p:cNvPr id="21" name="CuadroTexto 20">
            <a:extLst>
              <a:ext uri="{FF2B5EF4-FFF2-40B4-BE49-F238E27FC236}">
                <a16:creationId xmlns:a16="http://schemas.microsoft.com/office/drawing/2014/main" id="{1960E409-A9A6-4417-AC59-274311178844}"/>
              </a:ext>
            </a:extLst>
          </p:cNvPr>
          <p:cNvSpPr txBox="1"/>
          <p:nvPr/>
        </p:nvSpPr>
        <p:spPr>
          <a:xfrm>
            <a:off x="-396552" y="5584884"/>
            <a:ext cx="3528392" cy="584775"/>
          </a:xfrm>
          <a:prstGeom prst="rect">
            <a:avLst/>
          </a:prstGeom>
          <a:noFill/>
        </p:spPr>
        <p:txBody>
          <a:bodyPr wrap="square" rtlCol="0">
            <a:spAutoFit/>
          </a:bodyPr>
          <a:lstStyle>
            <a:defPPr>
              <a:defRPr lang="es-MX"/>
            </a:defPPr>
            <a:lvl1pPr algn="ctr">
              <a:defRPr sz="1200"/>
            </a:lvl1pPr>
          </a:lstStyle>
          <a:p>
            <a:r>
              <a:rPr lang="es-MX" sz="1600" b="1" dirty="0"/>
              <a:t>Duración MACAULAY </a:t>
            </a:r>
          </a:p>
          <a:p>
            <a:r>
              <a:rPr lang="es-MX" sz="1600" b="1" dirty="0"/>
              <a:t>1623.49 días (4.44 años)</a:t>
            </a:r>
          </a:p>
        </p:txBody>
      </p:sp>
      <p:sp>
        <p:nvSpPr>
          <p:cNvPr id="22" name="CuadroTexto 21">
            <a:extLst>
              <a:ext uri="{FF2B5EF4-FFF2-40B4-BE49-F238E27FC236}">
                <a16:creationId xmlns:a16="http://schemas.microsoft.com/office/drawing/2014/main" id="{89961DB6-6AFA-46F7-A782-BD9F17B55439}"/>
              </a:ext>
            </a:extLst>
          </p:cNvPr>
          <p:cNvSpPr txBox="1"/>
          <p:nvPr/>
        </p:nvSpPr>
        <p:spPr>
          <a:xfrm>
            <a:off x="6333588" y="2337581"/>
            <a:ext cx="615889" cy="307777"/>
          </a:xfrm>
          <a:prstGeom prst="rect">
            <a:avLst/>
          </a:prstGeom>
          <a:noFill/>
        </p:spPr>
        <p:txBody>
          <a:bodyPr wrap="square" rtlCol="0">
            <a:spAutoFit/>
          </a:bodyPr>
          <a:lstStyle/>
          <a:p>
            <a:pPr algn="ctr"/>
            <a:r>
              <a:rPr lang="en-US" sz="1400" dirty="0">
                <a:solidFill>
                  <a:schemeClr val="bg1">
                    <a:lumMod val="50000"/>
                  </a:schemeClr>
                </a:solidFill>
              </a:rPr>
              <a:t>2020</a:t>
            </a:r>
            <a:endParaRPr lang="es-MX" sz="1400" dirty="0">
              <a:solidFill>
                <a:schemeClr val="bg1">
                  <a:lumMod val="50000"/>
                </a:schemeClr>
              </a:solidFill>
            </a:endParaRPr>
          </a:p>
        </p:txBody>
      </p:sp>
      <p:pic>
        <p:nvPicPr>
          <p:cNvPr id="23" name="Imagen 22">
            <a:extLst>
              <a:ext uri="{FF2B5EF4-FFF2-40B4-BE49-F238E27FC236}">
                <a16:creationId xmlns:a16="http://schemas.microsoft.com/office/drawing/2014/main" id="{DA39F0DE-12D9-4CC0-AEB3-ED9C7D435147}"/>
              </a:ext>
            </a:extLst>
          </p:cNvPr>
          <p:cNvPicPr>
            <a:picLocks noChangeAspect="1"/>
          </p:cNvPicPr>
          <p:nvPr/>
        </p:nvPicPr>
        <p:blipFill rotWithShape="1">
          <a:blip r:embed="rId5"/>
          <a:srcRect l="13423" t="25965" r="37808" b="19098"/>
          <a:stretch/>
        </p:blipFill>
        <p:spPr>
          <a:xfrm>
            <a:off x="3012446" y="3992115"/>
            <a:ext cx="1482057" cy="1482057"/>
          </a:xfrm>
          <a:prstGeom prst="rect">
            <a:avLst/>
          </a:prstGeom>
        </p:spPr>
      </p:pic>
      <p:sp>
        <p:nvSpPr>
          <p:cNvPr id="24" name="CuadroTexto 23">
            <a:extLst>
              <a:ext uri="{FF2B5EF4-FFF2-40B4-BE49-F238E27FC236}">
                <a16:creationId xmlns:a16="http://schemas.microsoft.com/office/drawing/2014/main" id="{5D23C991-9565-4999-9DFB-5470E6204079}"/>
              </a:ext>
            </a:extLst>
          </p:cNvPr>
          <p:cNvSpPr txBox="1"/>
          <p:nvPr/>
        </p:nvSpPr>
        <p:spPr>
          <a:xfrm>
            <a:off x="3445531" y="4811655"/>
            <a:ext cx="615889" cy="307777"/>
          </a:xfrm>
          <a:prstGeom prst="rect">
            <a:avLst/>
          </a:prstGeom>
          <a:noFill/>
        </p:spPr>
        <p:txBody>
          <a:bodyPr wrap="square" rtlCol="0">
            <a:spAutoFit/>
          </a:bodyPr>
          <a:lstStyle/>
          <a:p>
            <a:pPr algn="ctr"/>
            <a:r>
              <a:rPr lang="en-US" sz="1400" dirty="0">
                <a:solidFill>
                  <a:schemeClr val="bg1"/>
                </a:solidFill>
              </a:rPr>
              <a:t>2020</a:t>
            </a:r>
            <a:endParaRPr lang="es-MX" sz="1400" dirty="0">
              <a:solidFill>
                <a:schemeClr val="bg1"/>
              </a:solidFill>
            </a:endParaRPr>
          </a:p>
        </p:txBody>
      </p:sp>
      <p:pic>
        <p:nvPicPr>
          <p:cNvPr id="25" name="Imagen 24">
            <a:extLst>
              <a:ext uri="{FF2B5EF4-FFF2-40B4-BE49-F238E27FC236}">
                <a16:creationId xmlns:a16="http://schemas.microsoft.com/office/drawing/2014/main" id="{6610DE0F-945D-4C6E-ADEF-7D496E7FB2B9}"/>
              </a:ext>
            </a:extLst>
          </p:cNvPr>
          <p:cNvPicPr>
            <a:picLocks noChangeAspect="1"/>
          </p:cNvPicPr>
          <p:nvPr/>
        </p:nvPicPr>
        <p:blipFill rotWithShape="1">
          <a:blip r:embed="rId6"/>
          <a:srcRect l="7696" t="24237" r="28002"/>
          <a:stretch/>
        </p:blipFill>
        <p:spPr>
          <a:xfrm>
            <a:off x="5794991" y="1634873"/>
            <a:ext cx="1683352" cy="1693543"/>
          </a:xfrm>
          <a:prstGeom prst="rect">
            <a:avLst/>
          </a:prstGeom>
        </p:spPr>
      </p:pic>
    </p:spTree>
    <p:extLst>
      <p:ext uri="{BB962C8B-B14F-4D97-AF65-F5344CB8AC3E}">
        <p14:creationId xmlns:p14="http://schemas.microsoft.com/office/powerpoint/2010/main" val="38247571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68D6364E-8FA9-4B2C-8288-BF64DD01DC0D}"/>
              </a:ext>
            </a:extLst>
          </p:cNvPr>
          <p:cNvSpPr>
            <a:spLocks noGrp="1"/>
          </p:cNvSpPr>
          <p:nvPr>
            <p:ph type="sldNum" sz="quarter" idx="4"/>
          </p:nvPr>
        </p:nvSpPr>
        <p:spPr/>
        <p:txBody>
          <a:bodyPr/>
          <a:lstStyle/>
          <a:p>
            <a:fld id="{08DCC1CA-BC64-9342-9FC6-0A703FD15379}" type="slidenum">
              <a:rPr lang="en-US" smtClean="0"/>
              <a:pPr/>
              <a:t>22</a:t>
            </a:fld>
            <a:endParaRPr lang="en-US" dirty="0"/>
          </a:p>
        </p:txBody>
      </p:sp>
      <p:sp>
        <p:nvSpPr>
          <p:cNvPr id="4" name="Título 3">
            <a:extLst>
              <a:ext uri="{FF2B5EF4-FFF2-40B4-BE49-F238E27FC236}">
                <a16:creationId xmlns:a16="http://schemas.microsoft.com/office/drawing/2014/main" id="{433857E0-4178-4215-B64C-563F1133D24C}"/>
              </a:ext>
            </a:extLst>
          </p:cNvPr>
          <p:cNvSpPr>
            <a:spLocks noGrp="1"/>
          </p:cNvSpPr>
          <p:nvPr>
            <p:ph type="title"/>
          </p:nvPr>
        </p:nvSpPr>
        <p:spPr/>
        <p:txBody>
          <a:bodyPr/>
          <a:lstStyle/>
          <a:p>
            <a:pPr algn="ctr"/>
            <a:r>
              <a:rPr lang="es-MX" sz="2300" dirty="0"/>
              <a:t>Reporte de la Cartera de Inversiones </a:t>
            </a:r>
            <a:br>
              <a:rPr lang="es-MX" sz="2300" dirty="0"/>
            </a:br>
            <a:r>
              <a:rPr lang="es-MX" sz="2300" dirty="0"/>
              <a:t>mayo 2021</a:t>
            </a:r>
          </a:p>
        </p:txBody>
      </p:sp>
      <p:sp>
        <p:nvSpPr>
          <p:cNvPr id="5" name="Marcador de pie de página 4">
            <a:extLst>
              <a:ext uri="{FF2B5EF4-FFF2-40B4-BE49-F238E27FC236}">
                <a16:creationId xmlns:a16="http://schemas.microsoft.com/office/drawing/2014/main" id="{15E3DDC6-F6F0-4B97-8DF3-21D5ABE442D9}"/>
              </a:ext>
            </a:extLst>
          </p:cNvPr>
          <p:cNvSpPr>
            <a:spLocks noGrp="1"/>
          </p:cNvSpPr>
          <p:nvPr>
            <p:ph type="ftr" sz="quarter" idx="3"/>
          </p:nvPr>
        </p:nvSpPr>
        <p:spPr/>
        <p:txBody>
          <a:bodyPr/>
          <a:lstStyle/>
          <a:p>
            <a:r>
              <a:rPr lang="es-MX" sz="900"/>
              <a:t>Sesión Ordinaria 06/2021 del 30 de Junio de 2021</a:t>
            </a:r>
            <a:endParaRPr lang="es-MX" sz="900" dirty="0"/>
          </a:p>
        </p:txBody>
      </p:sp>
      <p:sp>
        <p:nvSpPr>
          <p:cNvPr id="8" name="5 Rectángulo">
            <a:extLst>
              <a:ext uri="{FF2B5EF4-FFF2-40B4-BE49-F238E27FC236}">
                <a16:creationId xmlns:a16="http://schemas.microsoft.com/office/drawing/2014/main" id="{24B3E8DB-3DDD-4EB8-84CD-70B38DE5DC82}"/>
              </a:ext>
            </a:extLst>
          </p:cNvPr>
          <p:cNvSpPr/>
          <p:nvPr/>
        </p:nvSpPr>
        <p:spPr>
          <a:xfrm>
            <a:off x="29394" y="663769"/>
            <a:ext cx="2347502" cy="369332"/>
          </a:xfrm>
          <a:prstGeom prst="rect">
            <a:avLst/>
          </a:prstGeom>
        </p:spPr>
        <p:txBody>
          <a:bodyPr wrap="none">
            <a:spAutoFit/>
          </a:bodyPr>
          <a:lstStyle/>
          <a:p>
            <a:r>
              <a:rPr lang="es-MX" b="1" dirty="0">
                <a:solidFill>
                  <a:schemeClr val="accent1">
                    <a:lumMod val="50000"/>
                  </a:schemeClr>
                </a:solidFill>
              </a:rPr>
              <a:t>DIVERSIFICACIÓN</a:t>
            </a:r>
          </a:p>
        </p:txBody>
      </p:sp>
      <p:sp>
        <p:nvSpPr>
          <p:cNvPr id="21" name="CuadroTexto 20">
            <a:extLst>
              <a:ext uri="{FF2B5EF4-FFF2-40B4-BE49-F238E27FC236}">
                <a16:creationId xmlns:a16="http://schemas.microsoft.com/office/drawing/2014/main" id="{61BB007A-407B-4F81-B285-928F6FC03E7D}"/>
              </a:ext>
            </a:extLst>
          </p:cNvPr>
          <p:cNvSpPr txBox="1"/>
          <p:nvPr/>
        </p:nvSpPr>
        <p:spPr>
          <a:xfrm>
            <a:off x="3490165" y="5900317"/>
            <a:ext cx="1728192" cy="307777"/>
          </a:xfrm>
          <a:prstGeom prst="rect">
            <a:avLst/>
          </a:prstGeom>
          <a:noFill/>
        </p:spPr>
        <p:txBody>
          <a:bodyPr wrap="square" rtlCol="0">
            <a:spAutoFit/>
          </a:bodyPr>
          <a:lstStyle/>
          <a:p>
            <a:r>
              <a:rPr lang="es-MX" sz="1400" dirty="0"/>
              <a:t>*No incluye CKD's.</a:t>
            </a:r>
          </a:p>
        </p:txBody>
      </p:sp>
      <p:pic>
        <p:nvPicPr>
          <p:cNvPr id="13" name="Imagen 12">
            <a:extLst>
              <a:ext uri="{FF2B5EF4-FFF2-40B4-BE49-F238E27FC236}">
                <a16:creationId xmlns:a16="http://schemas.microsoft.com/office/drawing/2014/main" id="{55FDC8A1-8DD7-4299-B236-E1D2F029C64A}"/>
              </a:ext>
            </a:extLst>
          </p:cNvPr>
          <p:cNvPicPr>
            <a:picLocks noChangeAspect="1"/>
          </p:cNvPicPr>
          <p:nvPr/>
        </p:nvPicPr>
        <p:blipFill rotWithShape="1">
          <a:blip r:embed="rId2"/>
          <a:srcRect l="7393" t="1310" r="5027" b="2880"/>
          <a:stretch/>
        </p:blipFill>
        <p:spPr>
          <a:xfrm>
            <a:off x="4184068" y="1738979"/>
            <a:ext cx="4763855" cy="3926961"/>
          </a:xfrm>
          <a:prstGeom prst="rect">
            <a:avLst/>
          </a:prstGeom>
        </p:spPr>
      </p:pic>
      <p:pic>
        <p:nvPicPr>
          <p:cNvPr id="14" name="Imagen 13">
            <a:extLst>
              <a:ext uri="{FF2B5EF4-FFF2-40B4-BE49-F238E27FC236}">
                <a16:creationId xmlns:a16="http://schemas.microsoft.com/office/drawing/2014/main" id="{2AEC562B-EEA7-4360-9EDD-97F8919AEF46}"/>
              </a:ext>
            </a:extLst>
          </p:cNvPr>
          <p:cNvPicPr>
            <a:picLocks noChangeAspect="1"/>
          </p:cNvPicPr>
          <p:nvPr/>
        </p:nvPicPr>
        <p:blipFill rotWithShape="1">
          <a:blip r:embed="rId3"/>
          <a:srcRect l="12356" r="3278" b="4764"/>
          <a:stretch/>
        </p:blipFill>
        <p:spPr>
          <a:xfrm>
            <a:off x="12732" y="1556792"/>
            <a:ext cx="4104456" cy="4255862"/>
          </a:xfrm>
          <a:prstGeom prst="rect">
            <a:avLst/>
          </a:prstGeom>
        </p:spPr>
      </p:pic>
      <p:sp>
        <p:nvSpPr>
          <p:cNvPr id="15" name="CuadroTexto 14">
            <a:extLst>
              <a:ext uri="{FF2B5EF4-FFF2-40B4-BE49-F238E27FC236}">
                <a16:creationId xmlns:a16="http://schemas.microsoft.com/office/drawing/2014/main" id="{13C60C8A-DC55-47BA-8547-EEFC8AAD24B8}"/>
              </a:ext>
            </a:extLst>
          </p:cNvPr>
          <p:cNvSpPr txBox="1"/>
          <p:nvPr/>
        </p:nvSpPr>
        <p:spPr>
          <a:xfrm>
            <a:off x="1962029" y="3783780"/>
            <a:ext cx="571603" cy="314496"/>
          </a:xfrm>
          <a:prstGeom prst="rect">
            <a:avLst/>
          </a:prstGeom>
          <a:noFill/>
        </p:spPr>
        <p:txBody>
          <a:bodyPr wrap="square" rtlCol="0">
            <a:spAutoFit/>
          </a:bodyPr>
          <a:lstStyle/>
          <a:p>
            <a:pPr algn="ctr"/>
            <a:r>
              <a:rPr lang="en-US" sz="1400" dirty="0">
                <a:solidFill>
                  <a:schemeClr val="bg1">
                    <a:lumMod val="50000"/>
                  </a:schemeClr>
                </a:solidFill>
              </a:rPr>
              <a:t>2020</a:t>
            </a:r>
            <a:endParaRPr lang="es-MX" sz="1400" dirty="0">
              <a:solidFill>
                <a:schemeClr val="bg1">
                  <a:lumMod val="50000"/>
                </a:schemeClr>
              </a:solidFill>
            </a:endParaRPr>
          </a:p>
        </p:txBody>
      </p:sp>
      <p:sp>
        <p:nvSpPr>
          <p:cNvPr id="16" name="CuadroTexto 15">
            <a:extLst>
              <a:ext uri="{FF2B5EF4-FFF2-40B4-BE49-F238E27FC236}">
                <a16:creationId xmlns:a16="http://schemas.microsoft.com/office/drawing/2014/main" id="{5B8DCC3F-84D1-45C2-9616-7274DB705DB1}"/>
              </a:ext>
            </a:extLst>
          </p:cNvPr>
          <p:cNvSpPr txBox="1"/>
          <p:nvPr/>
        </p:nvSpPr>
        <p:spPr>
          <a:xfrm>
            <a:off x="6948264" y="3629891"/>
            <a:ext cx="615889" cy="307777"/>
          </a:xfrm>
          <a:prstGeom prst="rect">
            <a:avLst/>
          </a:prstGeom>
          <a:noFill/>
        </p:spPr>
        <p:txBody>
          <a:bodyPr wrap="square" rtlCol="0">
            <a:spAutoFit/>
          </a:bodyPr>
          <a:lstStyle/>
          <a:p>
            <a:pPr algn="ctr"/>
            <a:r>
              <a:rPr lang="en-US" sz="1400" dirty="0">
                <a:solidFill>
                  <a:schemeClr val="bg1">
                    <a:lumMod val="50000"/>
                  </a:schemeClr>
                </a:solidFill>
              </a:rPr>
              <a:t>2020</a:t>
            </a:r>
            <a:endParaRPr lang="es-MX" sz="1400" dirty="0">
              <a:solidFill>
                <a:schemeClr val="bg1">
                  <a:lumMod val="50000"/>
                </a:schemeClr>
              </a:solidFill>
            </a:endParaRPr>
          </a:p>
        </p:txBody>
      </p:sp>
      <p:pic>
        <p:nvPicPr>
          <p:cNvPr id="17" name="Imagen 16">
            <a:extLst>
              <a:ext uri="{FF2B5EF4-FFF2-40B4-BE49-F238E27FC236}">
                <a16:creationId xmlns:a16="http://schemas.microsoft.com/office/drawing/2014/main" id="{45C8A879-003E-4DEB-B471-20DF3BDED856}"/>
              </a:ext>
            </a:extLst>
          </p:cNvPr>
          <p:cNvPicPr>
            <a:picLocks noChangeAspect="1"/>
          </p:cNvPicPr>
          <p:nvPr/>
        </p:nvPicPr>
        <p:blipFill rotWithShape="1">
          <a:blip r:embed="rId4"/>
          <a:srcRect l="32721" t="14743" r="9272"/>
          <a:stretch/>
        </p:blipFill>
        <p:spPr>
          <a:xfrm>
            <a:off x="1181653" y="2847852"/>
            <a:ext cx="2124751" cy="2186352"/>
          </a:xfrm>
          <a:prstGeom prst="rect">
            <a:avLst/>
          </a:prstGeom>
        </p:spPr>
      </p:pic>
      <p:pic>
        <p:nvPicPr>
          <p:cNvPr id="23" name="Imagen 22">
            <a:extLst>
              <a:ext uri="{FF2B5EF4-FFF2-40B4-BE49-F238E27FC236}">
                <a16:creationId xmlns:a16="http://schemas.microsoft.com/office/drawing/2014/main" id="{3647499B-85B6-48C8-925B-7E5F0AF750F8}"/>
              </a:ext>
            </a:extLst>
          </p:cNvPr>
          <p:cNvPicPr>
            <a:picLocks noChangeAspect="1"/>
          </p:cNvPicPr>
          <p:nvPr/>
        </p:nvPicPr>
        <p:blipFill rotWithShape="1">
          <a:blip r:embed="rId5"/>
          <a:srcRect l="33432" t="10954" r="5026" b="6074"/>
          <a:stretch/>
        </p:blipFill>
        <p:spPr>
          <a:xfrm>
            <a:off x="6196773" y="2744718"/>
            <a:ext cx="2118869" cy="2078121"/>
          </a:xfrm>
          <a:prstGeom prst="rect">
            <a:avLst/>
          </a:prstGeom>
        </p:spPr>
      </p:pic>
    </p:spTree>
    <p:extLst>
      <p:ext uri="{BB962C8B-B14F-4D97-AF65-F5344CB8AC3E}">
        <p14:creationId xmlns:p14="http://schemas.microsoft.com/office/powerpoint/2010/main" val="15693782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A601127D-4581-4E6F-845A-B29D742EB2BE}"/>
              </a:ext>
            </a:extLst>
          </p:cNvPr>
          <p:cNvSpPr>
            <a:spLocks noGrp="1"/>
          </p:cNvSpPr>
          <p:nvPr>
            <p:ph type="sldNum" sz="quarter" idx="4"/>
          </p:nvPr>
        </p:nvSpPr>
        <p:spPr/>
        <p:txBody>
          <a:bodyPr/>
          <a:lstStyle/>
          <a:p>
            <a:fld id="{08DCC1CA-BC64-9342-9FC6-0A703FD15379}" type="slidenum">
              <a:rPr lang="en-US" smtClean="0"/>
              <a:pPr/>
              <a:t>23</a:t>
            </a:fld>
            <a:endParaRPr lang="en-US" dirty="0"/>
          </a:p>
        </p:txBody>
      </p:sp>
      <p:sp>
        <p:nvSpPr>
          <p:cNvPr id="4" name="Título 3">
            <a:extLst>
              <a:ext uri="{FF2B5EF4-FFF2-40B4-BE49-F238E27FC236}">
                <a16:creationId xmlns:a16="http://schemas.microsoft.com/office/drawing/2014/main" id="{81972105-618C-4262-9C99-FDC23B261DDC}"/>
              </a:ext>
            </a:extLst>
          </p:cNvPr>
          <p:cNvSpPr>
            <a:spLocks noGrp="1"/>
          </p:cNvSpPr>
          <p:nvPr>
            <p:ph type="title"/>
          </p:nvPr>
        </p:nvSpPr>
        <p:spPr>
          <a:xfrm>
            <a:off x="1697366" y="55015"/>
            <a:ext cx="6742300" cy="489346"/>
          </a:xfrm>
        </p:spPr>
        <p:txBody>
          <a:bodyPr/>
          <a:lstStyle/>
          <a:p>
            <a:pPr algn="ctr"/>
            <a:r>
              <a:rPr lang="es-MX" sz="2300" dirty="0"/>
              <a:t>Reporte de la Cartera de Inversiones </a:t>
            </a:r>
            <a:br>
              <a:rPr lang="es-MX" sz="2300" dirty="0"/>
            </a:br>
            <a:r>
              <a:rPr lang="es-MX" sz="2300" dirty="0"/>
              <a:t>mayo 2021</a:t>
            </a:r>
          </a:p>
        </p:txBody>
      </p:sp>
      <p:sp>
        <p:nvSpPr>
          <p:cNvPr id="5" name="Marcador de pie de página 4">
            <a:extLst>
              <a:ext uri="{FF2B5EF4-FFF2-40B4-BE49-F238E27FC236}">
                <a16:creationId xmlns:a16="http://schemas.microsoft.com/office/drawing/2014/main" id="{5003C635-1DC1-49DC-81DE-DB1A86F49067}"/>
              </a:ext>
            </a:extLst>
          </p:cNvPr>
          <p:cNvSpPr>
            <a:spLocks noGrp="1"/>
          </p:cNvSpPr>
          <p:nvPr>
            <p:ph type="ftr" sz="quarter" idx="3"/>
          </p:nvPr>
        </p:nvSpPr>
        <p:spPr>
          <a:xfrm>
            <a:off x="2886075" y="6434624"/>
            <a:ext cx="3371850" cy="365125"/>
          </a:xfrm>
        </p:spPr>
        <p:txBody>
          <a:bodyPr/>
          <a:lstStyle/>
          <a:p>
            <a:r>
              <a:rPr lang="es-MX" sz="900" dirty="0"/>
              <a:t>Sesión Ordinaria 06/2021 del 30 de Junio de 2021</a:t>
            </a:r>
          </a:p>
        </p:txBody>
      </p:sp>
      <p:sp>
        <p:nvSpPr>
          <p:cNvPr id="8" name="5 Rectángulo">
            <a:extLst>
              <a:ext uri="{FF2B5EF4-FFF2-40B4-BE49-F238E27FC236}">
                <a16:creationId xmlns:a16="http://schemas.microsoft.com/office/drawing/2014/main" id="{BA0AF37F-B289-4798-9CB7-BF0956C5FBC6}"/>
              </a:ext>
            </a:extLst>
          </p:cNvPr>
          <p:cNvSpPr/>
          <p:nvPr/>
        </p:nvSpPr>
        <p:spPr>
          <a:xfrm>
            <a:off x="0" y="611396"/>
            <a:ext cx="2347502" cy="369332"/>
          </a:xfrm>
          <a:prstGeom prst="rect">
            <a:avLst/>
          </a:prstGeom>
        </p:spPr>
        <p:txBody>
          <a:bodyPr wrap="none">
            <a:spAutoFit/>
          </a:bodyPr>
          <a:lstStyle/>
          <a:p>
            <a:r>
              <a:rPr lang="es-MX" b="1" dirty="0">
                <a:solidFill>
                  <a:schemeClr val="accent1">
                    <a:lumMod val="50000"/>
                  </a:schemeClr>
                </a:solidFill>
              </a:rPr>
              <a:t>DIVERSIFICACIÓN</a:t>
            </a:r>
          </a:p>
        </p:txBody>
      </p:sp>
      <p:sp>
        <p:nvSpPr>
          <p:cNvPr id="9" name="CuadroTexto 8">
            <a:extLst>
              <a:ext uri="{FF2B5EF4-FFF2-40B4-BE49-F238E27FC236}">
                <a16:creationId xmlns:a16="http://schemas.microsoft.com/office/drawing/2014/main" id="{36F23B78-44C7-4B90-942C-B2151B8C67BF}"/>
              </a:ext>
            </a:extLst>
          </p:cNvPr>
          <p:cNvSpPr txBox="1"/>
          <p:nvPr/>
        </p:nvSpPr>
        <p:spPr>
          <a:xfrm>
            <a:off x="5985437" y="658473"/>
            <a:ext cx="1394875" cy="369332"/>
          </a:xfrm>
          <a:prstGeom prst="rect">
            <a:avLst/>
          </a:prstGeom>
          <a:noFill/>
        </p:spPr>
        <p:txBody>
          <a:bodyPr wrap="square" rtlCol="0">
            <a:spAutoFit/>
          </a:bodyPr>
          <a:lstStyle/>
          <a:p>
            <a:r>
              <a:rPr lang="es-MX" dirty="0"/>
              <a:t>Por Moneda</a:t>
            </a:r>
          </a:p>
        </p:txBody>
      </p:sp>
      <p:sp>
        <p:nvSpPr>
          <p:cNvPr id="28" name="CuadroTexto 27">
            <a:extLst>
              <a:ext uri="{FF2B5EF4-FFF2-40B4-BE49-F238E27FC236}">
                <a16:creationId xmlns:a16="http://schemas.microsoft.com/office/drawing/2014/main" id="{7EBB3324-F4E6-45C5-9AE2-F789B3242134}"/>
              </a:ext>
            </a:extLst>
          </p:cNvPr>
          <p:cNvSpPr txBox="1"/>
          <p:nvPr/>
        </p:nvSpPr>
        <p:spPr>
          <a:xfrm>
            <a:off x="251520" y="5894964"/>
            <a:ext cx="3456384" cy="307777"/>
          </a:xfrm>
          <a:prstGeom prst="rect">
            <a:avLst/>
          </a:prstGeom>
          <a:noFill/>
        </p:spPr>
        <p:txBody>
          <a:bodyPr wrap="square" rtlCol="0">
            <a:spAutoFit/>
          </a:bodyPr>
          <a:lstStyle/>
          <a:p>
            <a:r>
              <a:rPr lang="es-MX" sz="1400" dirty="0"/>
              <a:t>*Por plazo solo incluye instrumentos en MXN</a:t>
            </a:r>
          </a:p>
        </p:txBody>
      </p:sp>
      <p:pic>
        <p:nvPicPr>
          <p:cNvPr id="18" name="Imagen 17">
            <a:extLst>
              <a:ext uri="{FF2B5EF4-FFF2-40B4-BE49-F238E27FC236}">
                <a16:creationId xmlns:a16="http://schemas.microsoft.com/office/drawing/2014/main" id="{CCC79C7E-3841-44DA-A592-D1901002253D}"/>
              </a:ext>
            </a:extLst>
          </p:cNvPr>
          <p:cNvPicPr>
            <a:picLocks noChangeAspect="1"/>
          </p:cNvPicPr>
          <p:nvPr/>
        </p:nvPicPr>
        <p:blipFill>
          <a:blip r:embed="rId2"/>
          <a:stretch>
            <a:fillRect/>
          </a:stretch>
        </p:blipFill>
        <p:spPr>
          <a:xfrm>
            <a:off x="3411138" y="1358380"/>
            <a:ext cx="2703798" cy="982403"/>
          </a:xfrm>
          <a:prstGeom prst="rect">
            <a:avLst/>
          </a:prstGeom>
        </p:spPr>
      </p:pic>
      <p:pic>
        <p:nvPicPr>
          <p:cNvPr id="19" name="Imagen 18">
            <a:extLst>
              <a:ext uri="{FF2B5EF4-FFF2-40B4-BE49-F238E27FC236}">
                <a16:creationId xmlns:a16="http://schemas.microsoft.com/office/drawing/2014/main" id="{66DAB83C-E62B-4481-B13F-01579E359F57}"/>
              </a:ext>
            </a:extLst>
          </p:cNvPr>
          <p:cNvPicPr>
            <a:picLocks noChangeAspect="1"/>
          </p:cNvPicPr>
          <p:nvPr/>
        </p:nvPicPr>
        <p:blipFill rotWithShape="1">
          <a:blip r:embed="rId3"/>
          <a:srcRect l="5258" t="8971" r="13518" b="4279"/>
          <a:stretch/>
        </p:blipFill>
        <p:spPr>
          <a:xfrm>
            <a:off x="4984136" y="2682204"/>
            <a:ext cx="3901595" cy="3170046"/>
          </a:xfrm>
          <a:prstGeom prst="rect">
            <a:avLst/>
          </a:prstGeom>
        </p:spPr>
      </p:pic>
      <p:pic>
        <p:nvPicPr>
          <p:cNvPr id="20" name="Imagen 19">
            <a:extLst>
              <a:ext uri="{FF2B5EF4-FFF2-40B4-BE49-F238E27FC236}">
                <a16:creationId xmlns:a16="http://schemas.microsoft.com/office/drawing/2014/main" id="{7AEE0C3C-E5CC-4060-85E2-C93DCE9D16DE}"/>
              </a:ext>
            </a:extLst>
          </p:cNvPr>
          <p:cNvPicPr>
            <a:picLocks noChangeAspect="1"/>
          </p:cNvPicPr>
          <p:nvPr/>
        </p:nvPicPr>
        <p:blipFill rotWithShape="1">
          <a:blip r:embed="rId4"/>
          <a:srcRect l="6004" t="31333" r="29694" b="4180"/>
          <a:stretch/>
        </p:blipFill>
        <p:spPr>
          <a:xfrm>
            <a:off x="5695448" y="3370047"/>
            <a:ext cx="1728192" cy="1728192"/>
          </a:xfrm>
          <a:prstGeom prst="rect">
            <a:avLst/>
          </a:prstGeom>
        </p:spPr>
      </p:pic>
      <p:pic>
        <p:nvPicPr>
          <p:cNvPr id="21" name="Imagen 20">
            <a:extLst>
              <a:ext uri="{FF2B5EF4-FFF2-40B4-BE49-F238E27FC236}">
                <a16:creationId xmlns:a16="http://schemas.microsoft.com/office/drawing/2014/main" id="{E7BB4A5A-A09F-42BD-8E03-91CC065AAB77}"/>
              </a:ext>
            </a:extLst>
          </p:cNvPr>
          <p:cNvPicPr>
            <a:picLocks noChangeAspect="1"/>
          </p:cNvPicPr>
          <p:nvPr/>
        </p:nvPicPr>
        <p:blipFill rotWithShape="1">
          <a:blip r:embed="rId5"/>
          <a:srcRect l="6822" t="8777" r="6131" b="6984"/>
          <a:stretch/>
        </p:blipFill>
        <p:spPr>
          <a:xfrm>
            <a:off x="251520" y="2348879"/>
            <a:ext cx="4176464" cy="3384377"/>
          </a:xfrm>
          <a:prstGeom prst="rect">
            <a:avLst/>
          </a:prstGeom>
        </p:spPr>
      </p:pic>
      <p:sp>
        <p:nvSpPr>
          <p:cNvPr id="22" name="CuadroTexto 21">
            <a:extLst>
              <a:ext uri="{FF2B5EF4-FFF2-40B4-BE49-F238E27FC236}">
                <a16:creationId xmlns:a16="http://schemas.microsoft.com/office/drawing/2014/main" id="{688F2D2F-A7FE-4B76-A456-C0639A304149}"/>
              </a:ext>
            </a:extLst>
          </p:cNvPr>
          <p:cNvSpPr txBox="1"/>
          <p:nvPr/>
        </p:nvSpPr>
        <p:spPr>
          <a:xfrm>
            <a:off x="4517898" y="1010014"/>
            <a:ext cx="674796" cy="369332"/>
          </a:xfrm>
          <a:prstGeom prst="rect">
            <a:avLst/>
          </a:prstGeom>
          <a:noFill/>
        </p:spPr>
        <p:txBody>
          <a:bodyPr wrap="square" rtlCol="0">
            <a:spAutoFit/>
          </a:bodyPr>
          <a:lstStyle/>
          <a:p>
            <a:r>
              <a:rPr lang="es-MX" dirty="0"/>
              <a:t>2021</a:t>
            </a:r>
          </a:p>
        </p:txBody>
      </p:sp>
      <p:sp>
        <p:nvSpPr>
          <p:cNvPr id="27" name="CuadroTexto 26">
            <a:extLst>
              <a:ext uri="{FF2B5EF4-FFF2-40B4-BE49-F238E27FC236}">
                <a16:creationId xmlns:a16="http://schemas.microsoft.com/office/drawing/2014/main" id="{079F8B6F-6081-4700-B041-35D8A2677666}"/>
              </a:ext>
            </a:extLst>
          </p:cNvPr>
          <p:cNvSpPr txBox="1"/>
          <p:nvPr/>
        </p:nvSpPr>
        <p:spPr>
          <a:xfrm>
            <a:off x="7226175" y="1026407"/>
            <a:ext cx="674796" cy="369332"/>
          </a:xfrm>
          <a:prstGeom prst="rect">
            <a:avLst/>
          </a:prstGeom>
          <a:noFill/>
        </p:spPr>
        <p:txBody>
          <a:bodyPr wrap="square" rtlCol="0">
            <a:spAutoFit/>
          </a:bodyPr>
          <a:lstStyle/>
          <a:p>
            <a:r>
              <a:rPr lang="es-MX" dirty="0"/>
              <a:t>2020</a:t>
            </a:r>
          </a:p>
        </p:txBody>
      </p:sp>
      <p:sp>
        <p:nvSpPr>
          <p:cNvPr id="35" name="CuadroTexto 34">
            <a:extLst>
              <a:ext uri="{FF2B5EF4-FFF2-40B4-BE49-F238E27FC236}">
                <a16:creationId xmlns:a16="http://schemas.microsoft.com/office/drawing/2014/main" id="{1E0E00AE-E2E9-470F-90FE-0BBA3CDA4838}"/>
              </a:ext>
            </a:extLst>
          </p:cNvPr>
          <p:cNvSpPr txBox="1"/>
          <p:nvPr/>
        </p:nvSpPr>
        <p:spPr>
          <a:xfrm>
            <a:off x="6233313" y="4098919"/>
            <a:ext cx="615889" cy="307777"/>
          </a:xfrm>
          <a:prstGeom prst="rect">
            <a:avLst/>
          </a:prstGeom>
          <a:noFill/>
        </p:spPr>
        <p:txBody>
          <a:bodyPr wrap="square" rtlCol="0">
            <a:spAutoFit/>
          </a:bodyPr>
          <a:lstStyle/>
          <a:p>
            <a:pPr algn="ctr"/>
            <a:r>
              <a:rPr lang="en-US" sz="1400" dirty="0">
                <a:solidFill>
                  <a:schemeClr val="bg1">
                    <a:lumMod val="50000"/>
                  </a:schemeClr>
                </a:solidFill>
              </a:rPr>
              <a:t>2020</a:t>
            </a:r>
            <a:endParaRPr lang="es-MX" sz="1400" dirty="0">
              <a:solidFill>
                <a:schemeClr val="bg1">
                  <a:lumMod val="50000"/>
                </a:schemeClr>
              </a:solidFill>
            </a:endParaRPr>
          </a:p>
        </p:txBody>
      </p:sp>
      <p:sp>
        <p:nvSpPr>
          <p:cNvPr id="36" name="CuadroTexto 35">
            <a:extLst>
              <a:ext uri="{FF2B5EF4-FFF2-40B4-BE49-F238E27FC236}">
                <a16:creationId xmlns:a16="http://schemas.microsoft.com/office/drawing/2014/main" id="{EAB2BEEE-96DE-478C-85A5-0E790220ED99}"/>
              </a:ext>
            </a:extLst>
          </p:cNvPr>
          <p:cNvSpPr txBox="1"/>
          <p:nvPr/>
        </p:nvSpPr>
        <p:spPr>
          <a:xfrm>
            <a:off x="1395941" y="4065621"/>
            <a:ext cx="615889" cy="307777"/>
          </a:xfrm>
          <a:prstGeom prst="rect">
            <a:avLst/>
          </a:prstGeom>
          <a:noFill/>
        </p:spPr>
        <p:txBody>
          <a:bodyPr wrap="square" rtlCol="0">
            <a:spAutoFit/>
          </a:bodyPr>
          <a:lstStyle/>
          <a:p>
            <a:pPr algn="ctr"/>
            <a:r>
              <a:rPr lang="en-US" sz="1400" dirty="0">
                <a:solidFill>
                  <a:schemeClr val="bg1">
                    <a:lumMod val="50000"/>
                  </a:schemeClr>
                </a:solidFill>
              </a:rPr>
              <a:t>2020</a:t>
            </a:r>
            <a:endParaRPr lang="es-MX" sz="1400" dirty="0">
              <a:solidFill>
                <a:schemeClr val="bg1">
                  <a:lumMod val="50000"/>
                </a:schemeClr>
              </a:solidFill>
            </a:endParaRPr>
          </a:p>
        </p:txBody>
      </p:sp>
      <p:pic>
        <p:nvPicPr>
          <p:cNvPr id="37" name="Imagen 36">
            <a:extLst>
              <a:ext uri="{FF2B5EF4-FFF2-40B4-BE49-F238E27FC236}">
                <a16:creationId xmlns:a16="http://schemas.microsoft.com/office/drawing/2014/main" id="{56B697BD-8DAE-41F4-8045-6C3F7FECEAA2}"/>
              </a:ext>
            </a:extLst>
          </p:cNvPr>
          <p:cNvPicPr>
            <a:picLocks noChangeAspect="1"/>
          </p:cNvPicPr>
          <p:nvPr/>
        </p:nvPicPr>
        <p:blipFill rotWithShape="1">
          <a:blip r:embed="rId6"/>
          <a:srcRect l="11061" t="17739" r="34426" b="6985"/>
          <a:stretch/>
        </p:blipFill>
        <p:spPr>
          <a:xfrm>
            <a:off x="830645" y="3341120"/>
            <a:ext cx="1728192" cy="1728192"/>
          </a:xfrm>
          <a:prstGeom prst="rect">
            <a:avLst/>
          </a:prstGeom>
        </p:spPr>
      </p:pic>
      <p:pic>
        <p:nvPicPr>
          <p:cNvPr id="38" name="Imagen 37">
            <a:extLst>
              <a:ext uri="{FF2B5EF4-FFF2-40B4-BE49-F238E27FC236}">
                <a16:creationId xmlns:a16="http://schemas.microsoft.com/office/drawing/2014/main" id="{41479BFE-1540-450A-B0F4-CB3B85D53923}"/>
              </a:ext>
            </a:extLst>
          </p:cNvPr>
          <p:cNvPicPr>
            <a:picLocks noChangeAspect="1"/>
          </p:cNvPicPr>
          <p:nvPr/>
        </p:nvPicPr>
        <p:blipFill>
          <a:blip r:embed="rId7"/>
          <a:stretch>
            <a:fillRect/>
          </a:stretch>
        </p:blipFill>
        <p:spPr>
          <a:xfrm>
            <a:off x="6218443" y="1367844"/>
            <a:ext cx="2690261" cy="972939"/>
          </a:xfrm>
          <a:prstGeom prst="rect">
            <a:avLst/>
          </a:prstGeom>
        </p:spPr>
      </p:pic>
    </p:spTree>
    <p:extLst>
      <p:ext uri="{BB962C8B-B14F-4D97-AF65-F5344CB8AC3E}">
        <p14:creationId xmlns:p14="http://schemas.microsoft.com/office/powerpoint/2010/main" val="18906633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82D4C975-7ABE-4DFC-BC50-592AC55DBA8F}"/>
              </a:ext>
            </a:extLst>
          </p:cNvPr>
          <p:cNvSpPr>
            <a:spLocks noGrp="1"/>
          </p:cNvSpPr>
          <p:nvPr>
            <p:ph type="sldNum" sz="quarter" idx="4"/>
          </p:nvPr>
        </p:nvSpPr>
        <p:spPr/>
        <p:txBody>
          <a:bodyPr/>
          <a:lstStyle/>
          <a:p>
            <a:fld id="{08DCC1CA-BC64-9342-9FC6-0A703FD15379}" type="slidenum">
              <a:rPr lang="en-US" smtClean="0"/>
              <a:pPr/>
              <a:t>24</a:t>
            </a:fld>
            <a:endParaRPr lang="en-US" dirty="0"/>
          </a:p>
        </p:txBody>
      </p:sp>
      <p:sp>
        <p:nvSpPr>
          <p:cNvPr id="4" name="Título 3">
            <a:extLst>
              <a:ext uri="{FF2B5EF4-FFF2-40B4-BE49-F238E27FC236}">
                <a16:creationId xmlns:a16="http://schemas.microsoft.com/office/drawing/2014/main" id="{FDD7259A-99E1-469D-91F1-880423A3826B}"/>
              </a:ext>
            </a:extLst>
          </p:cNvPr>
          <p:cNvSpPr>
            <a:spLocks noGrp="1"/>
          </p:cNvSpPr>
          <p:nvPr>
            <p:ph type="title"/>
          </p:nvPr>
        </p:nvSpPr>
        <p:spPr>
          <a:xfrm>
            <a:off x="1697366" y="41763"/>
            <a:ext cx="6742300" cy="489346"/>
          </a:xfrm>
        </p:spPr>
        <p:txBody>
          <a:bodyPr/>
          <a:lstStyle/>
          <a:p>
            <a:pPr algn="ctr"/>
            <a:r>
              <a:rPr lang="es-MX" sz="2300" dirty="0"/>
              <a:t>Reporte de la Cartera de Inversiones </a:t>
            </a:r>
            <a:br>
              <a:rPr lang="es-MX" sz="2300" dirty="0"/>
            </a:br>
            <a:r>
              <a:rPr lang="es-MX" sz="2300" dirty="0"/>
              <a:t>mayo 2021</a:t>
            </a:r>
          </a:p>
        </p:txBody>
      </p:sp>
      <p:sp>
        <p:nvSpPr>
          <p:cNvPr id="5" name="Marcador de pie de página 4">
            <a:extLst>
              <a:ext uri="{FF2B5EF4-FFF2-40B4-BE49-F238E27FC236}">
                <a16:creationId xmlns:a16="http://schemas.microsoft.com/office/drawing/2014/main" id="{2CD3FE16-6BA5-44CF-80EE-0590AB7D0A49}"/>
              </a:ext>
            </a:extLst>
          </p:cNvPr>
          <p:cNvSpPr>
            <a:spLocks noGrp="1"/>
          </p:cNvSpPr>
          <p:nvPr>
            <p:ph type="ftr" sz="quarter" idx="3"/>
          </p:nvPr>
        </p:nvSpPr>
        <p:spPr>
          <a:xfrm>
            <a:off x="2886075" y="6451112"/>
            <a:ext cx="3371850" cy="365125"/>
          </a:xfrm>
        </p:spPr>
        <p:txBody>
          <a:bodyPr/>
          <a:lstStyle/>
          <a:p>
            <a:r>
              <a:rPr lang="es-MX" sz="900"/>
              <a:t>Sesión Ordinaria 06/2021 del 30 de Junio de 2021</a:t>
            </a:r>
            <a:endParaRPr lang="es-MX" sz="900" dirty="0"/>
          </a:p>
        </p:txBody>
      </p:sp>
      <p:sp>
        <p:nvSpPr>
          <p:cNvPr id="6" name="5 Rectángulo">
            <a:extLst>
              <a:ext uri="{FF2B5EF4-FFF2-40B4-BE49-F238E27FC236}">
                <a16:creationId xmlns:a16="http://schemas.microsoft.com/office/drawing/2014/main" id="{C423844E-C7CB-4883-A8E4-E598524A6055}"/>
              </a:ext>
            </a:extLst>
          </p:cNvPr>
          <p:cNvSpPr/>
          <p:nvPr/>
        </p:nvSpPr>
        <p:spPr>
          <a:xfrm>
            <a:off x="104910" y="715433"/>
            <a:ext cx="3184911" cy="369332"/>
          </a:xfrm>
          <a:prstGeom prst="rect">
            <a:avLst/>
          </a:prstGeom>
        </p:spPr>
        <p:txBody>
          <a:bodyPr wrap="none">
            <a:spAutoFit/>
          </a:bodyPr>
          <a:lstStyle/>
          <a:p>
            <a:r>
              <a:rPr lang="es-MX" b="1" dirty="0"/>
              <a:t>   INSTRUMENTOS NACIONALES</a:t>
            </a:r>
          </a:p>
        </p:txBody>
      </p:sp>
      <p:sp>
        <p:nvSpPr>
          <p:cNvPr id="7" name="5 Rectángulo">
            <a:extLst>
              <a:ext uri="{FF2B5EF4-FFF2-40B4-BE49-F238E27FC236}">
                <a16:creationId xmlns:a16="http://schemas.microsoft.com/office/drawing/2014/main" id="{5DB7CE8E-EB68-40B7-9033-A2E5D14D950F}"/>
              </a:ext>
            </a:extLst>
          </p:cNvPr>
          <p:cNvSpPr/>
          <p:nvPr/>
        </p:nvSpPr>
        <p:spPr>
          <a:xfrm>
            <a:off x="4467042" y="711729"/>
            <a:ext cx="3753976" cy="369332"/>
          </a:xfrm>
          <a:prstGeom prst="rect">
            <a:avLst/>
          </a:prstGeom>
        </p:spPr>
        <p:txBody>
          <a:bodyPr wrap="none">
            <a:spAutoFit/>
          </a:bodyPr>
          <a:lstStyle/>
          <a:p>
            <a:r>
              <a:rPr lang="es-MX" b="1" dirty="0"/>
              <a:t>   INSTRUMENTOS INTERNACIONALES</a:t>
            </a:r>
          </a:p>
        </p:txBody>
      </p:sp>
      <p:pic>
        <p:nvPicPr>
          <p:cNvPr id="11" name="Imagen 10">
            <a:extLst>
              <a:ext uri="{FF2B5EF4-FFF2-40B4-BE49-F238E27FC236}">
                <a16:creationId xmlns:a16="http://schemas.microsoft.com/office/drawing/2014/main" id="{581E6DDC-39D7-4F64-8256-8D0A8990DDEA}"/>
              </a:ext>
            </a:extLst>
          </p:cNvPr>
          <p:cNvPicPr>
            <a:picLocks noChangeAspect="1"/>
          </p:cNvPicPr>
          <p:nvPr/>
        </p:nvPicPr>
        <p:blipFill>
          <a:blip r:embed="rId2"/>
          <a:stretch>
            <a:fillRect/>
          </a:stretch>
        </p:blipFill>
        <p:spPr>
          <a:xfrm>
            <a:off x="1893755" y="4677688"/>
            <a:ext cx="5161274" cy="1624500"/>
          </a:xfrm>
          <a:prstGeom prst="rect">
            <a:avLst/>
          </a:prstGeom>
        </p:spPr>
      </p:pic>
      <p:pic>
        <p:nvPicPr>
          <p:cNvPr id="12" name="Imagen 11">
            <a:extLst>
              <a:ext uri="{FF2B5EF4-FFF2-40B4-BE49-F238E27FC236}">
                <a16:creationId xmlns:a16="http://schemas.microsoft.com/office/drawing/2014/main" id="{DA94DE65-46D8-40C1-998C-72E1A53AE8BE}"/>
              </a:ext>
            </a:extLst>
          </p:cNvPr>
          <p:cNvPicPr>
            <a:picLocks noChangeAspect="1"/>
          </p:cNvPicPr>
          <p:nvPr/>
        </p:nvPicPr>
        <p:blipFill>
          <a:blip r:embed="rId3"/>
          <a:stretch>
            <a:fillRect/>
          </a:stretch>
        </p:blipFill>
        <p:spPr>
          <a:xfrm>
            <a:off x="4774538" y="1269089"/>
            <a:ext cx="4144275" cy="3223618"/>
          </a:xfrm>
          <a:prstGeom prst="rect">
            <a:avLst/>
          </a:prstGeom>
        </p:spPr>
      </p:pic>
      <p:pic>
        <p:nvPicPr>
          <p:cNvPr id="13" name="Imagen 12">
            <a:extLst>
              <a:ext uri="{FF2B5EF4-FFF2-40B4-BE49-F238E27FC236}">
                <a16:creationId xmlns:a16="http://schemas.microsoft.com/office/drawing/2014/main" id="{04C1E591-365F-42FE-B5A9-4FCC883171E4}"/>
              </a:ext>
            </a:extLst>
          </p:cNvPr>
          <p:cNvPicPr>
            <a:picLocks noChangeAspect="1"/>
          </p:cNvPicPr>
          <p:nvPr/>
        </p:nvPicPr>
        <p:blipFill>
          <a:blip r:embed="rId4"/>
          <a:stretch>
            <a:fillRect/>
          </a:stretch>
        </p:blipFill>
        <p:spPr>
          <a:xfrm>
            <a:off x="439576" y="1131299"/>
            <a:ext cx="3671939" cy="3361408"/>
          </a:xfrm>
          <a:prstGeom prst="rect">
            <a:avLst/>
          </a:prstGeom>
        </p:spPr>
      </p:pic>
    </p:spTree>
    <p:extLst>
      <p:ext uri="{BB962C8B-B14F-4D97-AF65-F5344CB8AC3E}">
        <p14:creationId xmlns:p14="http://schemas.microsoft.com/office/powerpoint/2010/main" val="8036790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5F16403D-E66A-49E7-BB88-F4E1565F8323}"/>
              </a:ext>
            </a:extLst>
          </p:cNvPr>
          <p:cNvSpPr>
            <a:spLocks noGrp="1"/>
          </p:cNvSpPr>
          <p:nvPr>
            <p:ph type="ftr" sz="quarter" idx="11"/>
          </p:nvPr>
        </p:nvSpPr>
        <p:spPr>
          <a:xfrm>
            <a:off x="2860813" y="6433166"/>
            <a:ext cx="3422374" cy="365125"/>
          </a:xfrm>
        </p:spPr>
        <p:txBody>
          <a:bodyPr/>
          <a:lstStyle/>
          <a:p>
            <a:r>
              <a:rPr lang="es-MX" sz="900"/>
              <a:t>Sesión Ordinaria 06/2021 del 30 de Junio de 2021</a:t>
            </a:r>
            <a:endParaRPr lang="es-MX" sz="900" dirty="0"/>
          </a:p>
        </p:txBody>
      </p:sp>
      <p:sp>
        <p:nvSpPr>
          <p:cNvPr id="5" name="Marcador de número de diapositiva 4">
            <a:extLst>
              <a:ext uri="{FF2B5EF4-FFF2-40B4-BE49-F238E27FC236}">
                <a16:creationId xmlns:a16="http://schemas.microsoft.com/office/drawing/2014/main" id="{A795CF4C-D18E-45A4-8717-144447ABCD1C}"/>
              </a:ext>
            </a:extLst>
          </p:cNvPr>
          <p:cNvSpPr>
            <a:spLocks noGrp="1"/>
          </p:cNvSpPr>
          <p:nvPr>
            <p:ph type="sldNum" sz="quarter" idx="12"/>
          </p:nvPr>
        </p:nvSpPr>
        <p:spPr>
          <a:xfrm>
            <a:off x="7010400" y="6444421"/>
            <a:ext cx="2133600" cy="365125"/>
          </a:xfrm>
        </p:spPr>
        <p:txBody>
          <a:bodyPr/>
          <a:lstStyle/>
          <a:p>
            <a:fld id="{CF5E58AE-96D2-45FC-96FE-2B21174429C3}" type="slidenum">
              <a:rPr lang="es-MX" smtClean="0"/>
              <a:t>25</a:t>
            </a:fld>
            <a:endParaRPr lang="es-MX" dirty="0"/>
          </a:p>
        </p:txBody>
      </p:sp>
      <p:sp>
        <p:nvSpPr>
          <p:cNvPr id="6" name="Título 3">
            <a:extLst>
              <a:ext uri="{FF2B5EF4-FFF2-40B4-BE49-F238E27FC236}">
                <a16:creationId xmlns:a16="http://schemas.microsoft.com/office/drawing/2014/main" id="{7CC0D589-3DD2-4F74-8EC7-34BB239F6FDA}"/>
              </a:ext>
            </a:extLst>
          </p:cNvPr>
          <p:cNvSpPr>
            <a:spLocks noGrp="1"/>
          </p:cNvSpPr>
          <p:nvPr>
            <p:ph type="title"/>
          </p:nvPr>
        </p:nvSpPr>
        <p:spPr>
          <a:xfrm>
            <a:off x="1697366" y="41763"/>
            <a:ext cx="6742300" cy="489346"/>
          </a:xfrm>
        </p:spPr>
        <p:txBody>
          <a:bodyPr/>
          <a:lstStyle/>
          <a:p>
            <a:pPr algn="ctr"/>
            <a:r>
              <a:rPr lang="es-MX" sz="2300" dirty="0"/>
              <a:t>Reporte de la Cartera de Inversiones </a:t>
            </a:r>
            <a:br>
              <a:rPr lang="es-MX" sz="2300" dirty="0"/>
            </a:br>
            <a:r>
              <a:rPr lang="es-MX" sz="2300" dirty="0"/>
              <a:t>mayo 2021</a:t>
            </a:r>
          </a:p>
        </p:txBody>
      </p:sp>
      <p:pic>
        <p:nvPicPr>
          <p:cNvPr id="7" name="Imagen 6">
            <a:extLst>
              <a:ext uri="{FF2B5EF4-FFF2-40B4-BE49-F238E27FC236}">
                <a16:creationId xmlns:a16="http://schemas.microsoft.com/office/drawing/2014/main" id="{B85D819E-EFE2-435A-A47E-85C2480D61A6}"/>
              </a:ext>
            </a:extLst>
          </p:cNvPr>
          <p:cNvPicPr>
            <a:picLocks noChangeAspect="1"/>
          </p:cNvPicPr>
          <p:nvPr/>
        </p:nvPicPr>
        <p:blipFill>
          <a:blip r:embed="rId2"/>
          <a:stretch>
            <a:fillRect/>
          </a:stretch>
        </p:blipFill>
        <p:spPr>
          <a:xfrm>
            <a:off x="0" y="836712"/>
            <a:ext cx="9144000" cy="5040279"/>
          </a:xfrm>
          <a:prstGeom prst="rect">
            <a:avLst/>
          </a:prstGeom>
        </p:spPr>
      </p:pic>
    </p:spTree>
    <p:extLst>
      <p:ext uri="{BB962C8B-B14F-4D97-AF65-F5344CB8AC3E}">
        <p14:creationId xmlns:p14="http://schemas.microsoft.com/office/powerpoint/2010/main" val="20660172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ECF55D6E-C738-4E5A-973F-A0ABA4A2F92F}"/>
              </a:ext>
            </a:extLst>
          </p:cNvPr>
          <p:cNvSpPr>
            <a:spLocks noGrp="1"/>
          </p:cNvSpPr>
          <p:nvPr>
            <p:ph type="ftr" sz="quarter" idx="11"/>
          </p:nvPr>
        </p:nvSpPr>
        <p:spPr>
          <a:xfrm>
            <a:off x="2874065" y="6452979"/>
            <a:ext cx="3395870" cy="365125"/>
          </a:xfrm>
        </p:spPr>
        <p:txBody>
          <a:bodyPr/>
          <a:lstStyle/>
          <a:p>
            <a:r>
              <a:rPr lang="es-MX" sz="900" dirty="0"/>
              <a:t>Sesión Ordinaria 06/2021 del 30 de Junio de 2021</a:t>
            </a:r>
          </a:p>
        </p:txBody>
      </p:sp>
      <p:sp>
        <p:nvSpPr>
          <p:cNvPr id="5" name="Marcador de número de diapositiva 4">
            <a:extLst>
              <a:ext uri="{FF2B5EF4-FFF2-40B4-BE49-F238E27FC236}">
                <a16:creationId xmlns:a16="http://schemas.microsoft.com/office/drawing/2014/main" id="{18FA262E-DC07-4C82-9E1E-E996D975987B}"/>
              </a:ext>
            </a:extLst>
          </p:cNvPr>
          <p:cNvSpPr>
            <a:spLocks noGrp="1"/>
          </p:cNvSpPr>
          <p:nvPr>
            <p:ph type="sldNum" sz="quarter" idx="12"/>
          </p:nvPr>
        </p:nvSpPr>
        <p:spPr>
          <a:xfrm>
            <a:off x="6632713" y="6444421"/>
            <a:ext cx="2511287" cy="365125"/>
          </a:xfrm>
        </p:spPr>
        <p:txBody>
          <a:bodyPr/>
          <a:lstStyle/>
          <a:p>
            <a:fld id="{CF5E58AE-96D2-45FC-96FE-2B21174429C3}" type="slidenum">
              <a:rPr lang="es-MX" smtClean="0"/>
              <a:t>26</a:t>
            </a:fld>
            <a:endParaRPr lang="es-MX" dirty="0"/>
          </a:p>
        </p:txBody>
      </p:sp>
      <p:sp>
        <p:nvSpPr>
          <p:cNvPr id="6" name="Título 3">
            <a:extLst>
              <a:ext uri="{FF2B5EF4-FFF2-40B4-BE49-F238E27FC236}">
                <a16:creationId xmlns:a16="http://schemas.microsoft.com/office/drawing/2014/main" id="{ACA1C386-3620-40CA-9232-FFCBD03C1204}"/>
              </a:ext>
            </a:extLst>
          </p:cNvPr>
          <p:cNvSpPr>
            <a:spLocks noGrp="1"/>
          </p:cNvSpPr>
          <p:nvPr>
            <p:ph type="title"/>
          </p:nvPr>
        </p:nvSpPr>
        <p:spPr>
          <a:xfrm>
            <a:off x="1697366" y="41763"/>
            <a:ext cx="6742300" cy="489346"/>
          </a:xfrm>
        </p:spPr>
        <p:txBody>
          <a:bodyPr/>
          <a:lstStyle/>
          <a:p>
            <a:pPr algn="ctr"/>
            <a:r>
              <a:rPr lang="es-MX" sz="2300" dirty="0"/>
              <a:t>Reporte de la Cartera de Inversiones </a:t>
            </a:r>
            <a:br>
              <a:rPr lang="es-MX" sz="2300" dirty="0"/>
            </a:br>
            <a:r>
              <a:rPr lang="es-MX" sz="2300" dirty="0"/>
              <a:t>mayo 2021</a:t>
            </a:r>
          </a:p>
        </p:txBody>
      </p:sp>
      <p:pic>
        <p:nvPicPr>
          <p:cNvPr id="7" name="Imagen 6">
            <a:extLst>
              <a:ext uri="{FF2B5EF4-FFF2-40B4-BE49-F238E27FC236}">
                <a16:creationId xmlns:a16="http://schemas.microsoft.com/office/drawing/2014/main" id="{73E372D7-435F-48A1-A6CA-2B9F41EC0511}"/>
              </a:ext>
            </a:extLst>
          </p:cNvPr>
          <p:cNvPicPr>
            <a:picLocks noChangeAspect="1"/>
          </p:cNvPicPr>
          <p:nvPr/>
        </p:nvPicPr>
        <p:blipFill>
          <a:blip r:embed="rId2"/>
          <a:stretch>
            <a:fillRect/>
          </a:stretch>
        </p:blipFill>
        <p:spPr>
          <a:xfrm>
            <a:off x="0" y="1578956"/>
            <a:ext cx="9144000" cy="3700088"/>
          </a:xfrm>
          <a:prstGeom prst="rect">
            <a:avLst/>
          </a:prstGeom>
        </p:spPr>
      </p:pic>
    </p:spTree>
    <p:extLst>
      <p:ext uri="{BB962C8B-B14F-4D97-AF65-F5344CB8AC3E}">
        <p14:creationId xmlns:p14="http://schemas.microsoft.com/office/powerpoint/2010/main" val="18534935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ECF55D6E-C738-4E5A-973F-A0ABA4A2F92F}"/>
              </a:ext>
            </a:extLst>
          </p:cNvPr>
          <p:cNvSpPr>
            <a:spLocks noGrp="1"/>
          </p:cNvSpPr>
          <p:nvPr>
            <p:ph type="ftr" sz="quarter" idx="11"/>
          </p:nvPr>
        </p:nvSpPr>
        <p:spPr>
          <a:xfrm>
            <a:off x="2874065" y="6452979"/>
            <a:ext cx="3395870" cy="365125"/>
          </a:xfrm>
        </p:spPr>
        <p:txBody>
          <a:bodyPr/>
          <a:lstStyle/>
          <a:p>
            <a:r>
              <a:rPr lang="es-MX" sz="900"/>
              <a:t>Sesión Ordinaria 06/2021 del 30 de Junio de 2021</a:t>
            </a:r>
            <a:endParaRPr lang="es-MX" sz="900" dirty="0"/>
          </a:p>
        </p:txBody>
      </p:sp>
      <p:sp>
        <p:nvSpPr>
          <p:cNvPr id="5" name="Marcador de número de diapositiva 4">
            <a:extLst>
              <a:ext uri="{FF2B5EF4-FFF2-40B4-BE49-F238E27FC236}">
                <a16:creationId xmlns:a16="http://schemas.microsoft.com/office/drawing/2014/main" id="{18FA262E-DC07-4C82-9E1E-E996D975987B}"/>
              </a:ext>
            </a:extLst>
          </p:cNvPr>
          <p:cNvSpPr>
            <a:spLocks noGrp="1"/>
          </p:cNvSpPr>
          <p:nvPr>
            <p:ph type="sldNum" sz="quarter" idx="12"/>
          </p:nvPr>
        </p:nvSpPr>
        <p:spPr>
          <a:xfrm>
            <a:off x="6632713" y="6444421"/>
            <a:ext cx="2511287" cy="365125"/>
          </a:xfrm>
        </p:spPr>
        <p:txBody>
          <a:bodyPr/>
          <a:lstStyle/>
          <a:p>
            <a:fld id="{CF5E58AE-96D2-45FC-96FE-2B21174429C3}" type="slidenum">
              <a:rPr lang="es-MX" smtClean="0"/>
              <a:t>27</a:t>
            </a:fld>
            <a:endParaRPr lang="es-MX" dirty="0"/>
          </a:p>
        </p:txBody>
      </p:sp>
      <p:sp>
        <p:nvSpPr>
          <p:cNvPr id="6" name="Título 3">
            <a:extLst>
              <a:ext uri="{FF2B5EF4-FFF2-40B4-BE49-F238E27FC236}">
                <a16:creationId xmlns:a16="http://schemas.microsoft.com/office/drawing/2014/main" id="{ACA1C386-3620-40CA-9232-FFCBD03C1204}"/>
              </a:ext>
            </a:extLst>
          </p:cNvPr>
          <p:cNvSpPr>
            <a:spLocks noGrp="1"/>
          </p:cNvSpPr>
          <p:nvPr>
            <p:ph type="title"/>
          </p:nvPr>
        </p:nvSpPr>
        <p:spPr>
          <a:xfrm>
            <a:off x="1697366" y="41763"/>
            <a:ext cx="6742300" cy="489346"/>
          </a:xfrm>
        </p:spPr>
        <p:txBody>
          <a:bodyPr/>
          <a:lstStyle/>
          <a:p>
            <a:pPr algn="ctr"/>
            <a:r>
              <a:rPr lang="es-MX" sz="2300" dirty="0"/>
              <a:t>Reporte de la Cartera de Inversiones </a:t>
            </a:r>
            <a:br>
              <a:rPr lang="es-MX" sz="2300" dirty="0"/>
            </a:br>
            <a:r>
              <a:rPr lang="es-MX" sz="2300" dirty="0"/>
              <a:t>mayo 2021</a:t>
            </a:r>
          </a:p>
        </p:txBody>
      </p:sp>
      <p:pic>
        <p:nvPicPr>
          <p:cNvPr id="8" name="Imagen 7">
            <a:extLst>
              <a:ext uri="{FF2B5EF4-FFF2-40B4-BE49-F238E27FC236}">
                <a16:creationId xmlns:a16="http://schemas.microsoft.com/office/drawing/2014/main" id="{8146D4A6-C74B-44F9-B648-18F4AD0589C4}"/>
              </a:ext>
            </a:extLst>
          </p:cNvPr>
          <p:cNvPicPr>
            <a:picLocks noChangeAspect="1"/>
          </p:cNvPicPr>
          <p:nvPr/>
        </p:nvPicPr>
        <p:blipFill>
          <a:blip r:embed="rId2"/>
          <a:stretch>
            <a:fillRect/>
          </a:stretch>
        </p:blipFill>
        <p:spPr>
          <a:xfrm>
            <a:off x="89756" y="1695516"/>
            <a:ext cx="8964488" cy="3466967"/>
          </a:xfrm>
          <a:prstGeom prst="rect">
            <a:avLst/>
          </a:prstGeom>
        </p:spPr>
      </p:pic>
    </p:spTree>
    <p:extLst>
      <p:ext uri="{BB962C8B-B14F-4D97-AF65-F5344CB8AC3E}">
        <p14:creationId xmlns:p14="http://schemas.microsoft.com/office/powerpoint/2010/main" val="5890751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5 Rectángulo"/>
          <p:cNvSpPr/>
          <p:nvPr/>
        </p:nvSpPr>
        <p:spPr>
          <a:xfrm>
            <a:off x="0" y="609377"/>
            <a:ext cx="2940686" cy="369332"/>
          </a:xfrm>
          <a:prstGeom prst="rect">
            <a:avLst/>
          </a:prstGeom>
        </p:spPr>
        <p:txBody>
          <a:bodyPr wrap="square">
            <a:spAutoFit/>
          </a:bodyPr>
          <a:lstStyle/>
          <a:p>
            <a:r>
              <a:rPr lang="es-MX" b="1" dirty="0">
                <a:solidFill>
                  <a:schemeClr val="accent1">
                    <a:lumMod val="50000"/>
                  </a:schemeClr>
                </a:solidFill>
              </a:rPr>
              <a:t>INGRESOS  EFECTIVOS</a:t>
            </a:r>
          </a:p>
        </p:txBody>
      </p:sp>
      <p:sp>
        <p:nvSpPr>
          <p:cNvPr id="3" name="Marcador de pie de página 2">
            <a:extLst>
              <a:ext uri="{FF2B5EF4-FFF2-40B4-BE49-F238E27FC236}">
                <a16:creationId xmlns:a16="http://schemas.microsoft.com/office/drawing/2014/main" id="{C89ABE49-9BB8-4D66-BD70-890AA703032B}"/>
              </a:ext>
            </a:extLst>
          </p:cNvPr>
          <p:cNvSpPr>
            <a:spLocks noGrp="1"/>
          </p:cNvSpPr>
          <p:nvPr>
            <p:ph type="ftr" sz="quarter" idx="11"/>
          </p:nvPr>
        </p:nvSpPr>
        <p:spPr>
          <a:xfrm>
            <a:off x="2865326" y="6445681"/>
            <a:ext cx="3413348" cy="365125"/>
          </a:xfrm>
        </p:spPr>
        <p:txBody>
          <a:bodyPr/>
          <a:lstStyle/>
          <a:p>
            <a:r>
              <a:rPr lang="es-MX" sz="900" dirty="0"/>
              <a:t>Sesión Ordinaria 06/2021 del 30 de Junio de 2021</a:t>
            </a:r>
          </a:p>
        </p:txBody>
      </p:sp>
      <p:sp>
        <p:nvSpPr>
          <p:cNvPr id="5" name="Marcador de número de diapositiva 4">
            <a:extLst>
              <a:ext uri="{FF2B5EF4-FFF2-40B4-BE49-F238E27FC236}">
                <a16:creationId xmlns:a16="http://schemas.microsoft.com/office/drawing/2014/main" id="{89B489BB-4815-4F90-A17E-028A599EC8EB}"/>
              </a:ext>
            </a:extLst>
          </p:cNvPr>
          <p:cNvSpPr>
            <a:spLocks noGrp="1"/>
          </p:cNvSpPr>
          <p:nvPr>
            <p:ph type="sldNum" sz="quarter" idx="12"/>
          </p:nvPr>
        </p:nvSpPr>
        <p:spPr>
          <a:xfrm>
            <a:off x="7010400" y="6461677"/>
            <a:ext cx="2133600" cy="365125"/>
          </a:xfrm>
        </p:spPr>
        <p:txBody>
          <a:bodyPr/>
          <a:lstStyle/>
          <a:p>
            <a:fld id="{CF5E58AE-96D2-45FC-96FE-2B21174429C3}" type="slidenum">
              <a:rPr lang="es-MX" smtClean="0"/>
              <a:t>28</a:t>
            </a:fld>
            <a:endParaRPr lang="es-MX" dirty="0"/>
          </a:p>
        </p:txBody>
      </p:sp>
      <p:sp>
        <p:nvSpPr>
          <p:cNvPr id="9" name="Título 3">
            <a:extLst>
              <a:ext uri="{FF2B5EF4-FFF2-40B4-BE49-F238E27FC236}">
                <a16:creationId xmlns:a16="http://schemas.microsoft.com/office/drawing/2014/main" id="{13D567C3-5A92-4BB1-A1A2-88AE4B6A32D8}"/>
              </a:ext>
            </a:extLst>
          </p:cNvPr>
          <p:cNvSpPr txBox="1">
            <a:spLocks/>
          </p:cNvSpPr>
          <p:nvPr/>
        </p:nvSpPr>
        <p:spPr>
          <a:xfrm>
            <a:off x="1697366" y="-53008"/>
            <a:ext cx="6742300" cy="614587"/>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300" dirty="0"/>
              <a:t>Reporte de la Cartera de Inversiones </a:t>
            </a:r>
            <a:br>
              <a:rPr lang="es-MX" sz="2300" dirty="0"/>
            </a:br>
            <a:r>
              <a:rPr lang="es-MX" sz="2300" dirty="0"/>
              <a:t>mayo 2021</a:t>
            </a:r>
          </a:p>
        </p:txBody>
      </p:sp>
      <p:sp>
        <p:nvSpPr>
          <p:cNvPr id="10" name="CuadroTexto 9">
            <a:extLst>
              <a:ext uri="{FF2B5EF4-FFF2-40B4-BE49-F238E27FC236}">
                <a16:creationId xmlns:a16="http://schemas.microsoft.com/office/drawing/2014/main" id="{0E3D3F6A-B8A0-4B5D-8066-42868FB5EE39}"/>
              </a:ext>
            </a:extLst>
          </p:cNvPr>
          <p:cNvSpPr txBox="1"/>
          <p:nvPr/>
        </p:nvSpPr>
        <p:spPr>
          <a:xfrm>
            <a:off x="40527" y="6211114"/>
            <a:ext cx="8064896" cy="261610"/>
          </a:xfrm>
          <a:prstGeom prst="rect">
            <a:avLst/>
          </a:prstGeom>
          <a:noFill/>
        </p:spPr>
        <p:txBody>
          <a:bodyPr wrap="square" rtlCol="0">
            <a:spAutoFit/>
          </a:bodyPr>
          <a:lstStyle/>
          <a:p>
            <a:r>
              <a:rPr lang="es-MX" sz="1100" dirty="0"/>
              <a:t>*Los Vencimientos de capital son reinvertidos, por lo que no forman parte del ingreso.</a:t>
            </a:r>
          </a:p>
        </p:txBody>
      </p:sp>
      <p:pic>
        <p:nvPicPr>
          <p:cNvPr id="11" name="Imagen 10">
            <a:extLst>
              <a:ext uri="{FF2B5EF4-FFF2-40B4-BE49-F238E27FC236}">
                <a16:creationId xmlns:a16="http://schemas.microsoft.com/office/drawing/2014/main" id="{BBBF7C2B-2ACB-4AEB-97A9-3FF61CC3DFEE}"/>
              </a:ext>
            </a:extLst>
          </p:cNvPr>
          <p:cNvPicPr>
            <a:picLocks noChangeAspect="1"/>
          </p:cNvPicPr>
          <p:nvPr/>
        </p:nvPicPr>
        <p:blipFill>
          <a:blip r:embed="rId2"/>
          <a:stretch>
            <a:fillRect/>
          </a:stretch>
        </p:blipFill>
        <p:spPr>
          <a:xfrm>
            <a:off x="1044012" y="952860"/>
            <a:ext cx="6883991" cy="2689480"/>
          </a:xfrm>
          <a:prstGeom prst="rect">
            <a:avLst/>
          </a:prstGeom>
        </p:spPr>
      </p:pic>
      <p:pic>
        <p:nvPicPr>
          <p:cNvPr id="13" name="Imagen 12">
            <a:extLst>
              <a:ext uri="{FF2B5EF4-FFF2-40B4-BE49-F238E27FC236}">
                <a16:creationId xmlns:a16="http://schemas.microsoft.com/office/drawing/2014/main" id="{42F752DA-C1AF-4F81-BD3C-0496727C02B3}"/>
              </a:ext>
            </a:extLst>
          </p:cNvPr>
          <p:cNvPicPr>
            <a:picLocks noChangeAspect="1"/>
          </p:cNvPicPr>
          <p:nvPr/>
        </p:nvPicPr>
        <p:blipFill>
          <a:blip r:embed="rId3"/>
          <a:stretch>
            <a:fillRect/>
          </a:stretch>
        </p:blipFill>
        <p:spPr>
          <a:xfrm>
            <a:off x="2022172" y="3642340"/>
            <a:ext cx="4401693" cy="2606283"/>
          </a:xfrm>
          <a:prstGeom prst="rect">
            <a:avLst/>
          </a:prstGeom>
        </p:spPr>
      </p:pic>
    </p:spTree>
    <p:extLst>
      <p:ext uri="{BB962C8B-B14F-4D97-AF65-F5344CB8AC3E}">
        <p14:creationId xmlns:p14="http://schemas.microsoft.com/office/powerpoint/2010/main" val="40089192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985840C4-0507-4891-AB69-6A73C68B4A31}"/>
              </a:ext>
            </a:extLst>
          </p:cNvPr>
          <p:cNvSpPr>
            <a:spLocks noGrp="1"/>
          </p:cNvSpPr>
          <p:nvPr>
            <p:ph type="ftr" sz="quarter" idx="11"/>
          </p:nvPr>
        </p:nvSpPr>
        <p:spPr>
          <a:xfrm>
            <a:off x="2857500" y="6439101"/>
            <a:ext cx="3429000" cy="365125"/>
          </a:xfrm>
        </p:spPr>
        <p:txBody>
          <a:bodyPr/>
          <a:lstStyle/>
          <a:p>
            <a:r>
              <a:rPr lang="es-MX" sz="900"/>
              <a:t>Sesión Ordinaria 06/2021 del 30 de Junio de 2021</a:t>
            </a:r>
            <a:endParaRPr lang="es-MX" sz="900" dirty="0"/>
          </a:p>
        </p:txBody>
      </p:sp>
      <p:sp>
        <p:nvSpPr>
          <p:cNvPr id="3" name="Marcador de número de diapositiva 2">
            <a:extLst>
              <a:ext uri="{FF2B5EF4-FFF2-40B4-BE49-F238E27FC236}">
                <a16:creationId xmlns:a16="http://schemas.microsoft.com/office/drawing/2014/main" id="{760C0092-DD03-42FC-92CE-4FC2A1E22B25}"/>
              </a:ext>
            </a:extLst>
          </p:cNvPr>
          <p:cNvSpPr>
            <a:spLocks noGrp="1"/>
          </p:cNvSpPr>
          <p:nvPr>
            <p:ph type="sldNum" sz="quarter" idx="12"/>
          </p:nvPr>
        </p:nvSpPr>
        <p:spPr>
          <a:xfrm>
            <a:off x="7010400" y="6448086"/>
            <a:ext cx="2133600" cy="365125"/>
          </a:xfrm>
        </p:spPr>
        <p:txBody>
          <a:bodyPr/>
          <a:lstStyle/>
          <a:p>
            <a:fld id="{CF5E58AE-96D2-45FC-96FE-2B21174429C3}" type="slidenum">
              <a:rPr lang="es-MX" smtClean="0"/>
              <a:t>29</a:t>
            </a:fld>
            <a:endParaRPr lang="es-MX" dirty="0"/>
          </a:p>
        </p:txBody>
      </p:sp>
      <p:sp>
        <p:nvSpPr>
          <p:cNvPr id="5" name="CuadroTexto 4">
            <a:extLst>
              <a:ext uri="{FF2B5EF4-FFF2-40B4-BE49-F238E27FC236}">
                <a16:creationId xmlns:a16="http://schemas.microsoft.com/office/drawing/2014/main" id="{96B97977-9441-4AE3-B984-2C18F2425293}"/>
              </a:ext>
            </a:extLst>
          </p:cNvPr>
          <p:cNvSpPr txBox="1"/>
          <p:nvPr/>
        </p:nvSpPr>
        <p:spPr>
          <a:xfrm>
            <a:off x="3875315" y="136525"/>
            <a:ext cx="4586514" cy="369332"/>
          </a:xfrm>
          <a:prstGeom prst="rect">
            <a:avLst/>
          </a:prstGeom>
          <a:noFill/>
        </p:spPr>
        <p:txBody>
          <a:bodyPr wrap="square">
            <a:spAutoFit/>
          </a:bodyPr>
          <a:lstStyle/>
          <a:p>
            <a:r>
              <a:rPr lang="es-MX" b="1" dirty="0">
                <a:solidFill>
                  <a:schemeClr val="bg1"/>
                </a:solidFill>
              </a:rPr>
              <a:t>TEMAS DIVERSOS</a:t>
            </a:r>
          </a:p>
        </p:txBody>
      </p:sp>
      <p:sp>
        <p:nvSpPr>
          <p:cNvPr id="7" name="CuadroTexto 6">
            <a:extLst>
              <a:ext uri="{FF2B5EF4-FFF2-40B4-BE49-F238E27FC236}">
                <a16:creationId xmlns:a16="http://schemas.microsoft.com/office/drawing/2014/main" id="{68CFF3EA-BD23-4658-90A8-A16B29E10D97}"/>
              </a:ext>
            </a:extLst>
          </p:cNvPr>
          <p:cNvSpPr txBox="1"/>
          <p:nvPr/>
        </p:nvSpPr>
        <p:spPr>
          <a:xfrm>
            <a:off x="457200" y="1228397"/>
            <a:ext cx="8229600" cy="4401205"/>
          </a:xfrm>
          <a:prstGeom prst="rect">
            <a:avLst/>
          </a:prstGeom>
          <a:noFill/>
        </p:spPr>
        <p:txBody>
          <a:bodyPr wrap="square">
            <a:spAutoFit/>
          </a:bodyPr>
          <a:lstStyle/>
          <a:p>
            <a:pPr marL="0" indent="0" algn="ctr">
              <a:buNone/>
            </a:pPr>
            <a:r>
              <a:rPr lang="es-MX" sz="2800" b="1" dirty="0"/>
              <a:t>ARTHCK 13-2</a:t>
            </a:r>
          </a:p>
          <a:p>
            <a:pPr algn="ctr"/>
            <a:r>
              <a:rPr lang="es-MX" sz="1800" dirty="0"/>
              <a:t>El pasado 02 de junio a las 10 am, se celebró Asamblea de ARTHCK 13-2:</a:t>
            </a:r>
          </a:p>
          <a:p>
            <a:pPr algn="ctr"/>
            <a:r>
              <a:rPr lang="es-MX" sz="1800" b="1" dirty="0"/>
              <a:t>Orden del Día</a:t>
            </a:r>
          </a:p>
          <a:p>
            <a:pPr algn="just"/>
            <a:r>
              <a:rPr lang="es-MX" sz="1800" dirty="0"/>
              <a:t>I. Calificación de la independencia del miembros del Comité Técnico del Contrato de Fideicomiso designados, para ser considerado(s) como miembro(s) independiente(s).</a:t>
            </a:r>
          </a:p>
          <a:p>
            <a:pPr algn="just"/>
            <a:r>
              <a:rPr lang="es-MX" sz="1800" dirty="0"/>
              <a:t>II. Aprobación de los planes de compensación o pago de emolumentos para los miembros independientes del Comité Técnico del Contrato de Fideicomiso de conformidad con lo establecido en la Cláusula 14.1.5 del Contrato de Fideicomiso.</a:t>
            </a:r>
          </a:p>
          <a:p>
            <a:pPr algn="just"/>
            <a:r>
              <a:rPr lang="es-MX" sz="1800" dirty="0"/>
              <a:t>III. Presentación de avances en materia de gobierno corporativo (Plan de "Remediación").</a:t>
            </a:r>
          </a:p>
          <a:p>
            <a:pPr algn="just"/>
            <a:r>
              <a:rPr lang="es-MX" sz="1800" dirty="0"/>
              <a:t>IV. Actualización de Inversiones.</a:t>
            </a:r>
          </a:p>
          <a:p>
            <a:pPr algn="just"/>
            <a:r>
              <a:rPr lang="es-MX" sz="1800" dirty="0"/>
              <a:t>V. Aprobación para buscar activamente la venta de los proyectos Kuyulkan y Puerto Caoba.</a:t>
            </a:r>
          </a:p>
          <a:p>
            <a:pPr algn="just"/>
            <a:r>
              <a:rPr lang="es-MX" sz="1800" dirty="0"/>
              <a:t>VI. En caso de que el punto anterior sea aprobado, aprobación para utilizar los recursos de la venta para amortizar pasivos de otros proyectos del portafolio.</a:t>
            </a:r>
            <a:endParaRPr lang="es-MX" dirty="0"/>
          </a:p>
        </p:txBody>
      </p:sp>
    </p:spTree>
    <p:extLst>
      <p:ext uri="{BB962C8B-B14F-4D97-AF65-F5344CB8AC3E}">
        <p14:creationId xmlns:p14="http://schemas.microsoft.com/office/powerpoint/2010/main" val="13230737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84D06D4-5FC9-4774-928F-A5C406F1ACBF}"/>
              </a:ext>
            </a:extLst>
          </p:cNvPr>
          <p:cNvSpPr>
            <a:spLocks noGrp="1"/>
          </p:cNvSpPr>
          <p:nvPr>
            <p:ph type="ctrTitle"/>
          </p:nvPr>
        </p:nvSpPr>
        <p:spPr>
          <a:xfrm>
            <a:off x="457200" y="2693987"/>
            <a:ext cx="5742296" cy="1470025"/>
          </a:xfrm>
        </p:spPr>
        <p:txBody>
          <a:bodyPr/>
          <a:lstStyle/>
          <a:p>
            <a:r>
              <a:rPr lang="es-MX" dirty="0"/>
              <a:t>3. Cuadro de Pensionados</a:t>
            </a:r>
            <a:br>
              <a:rPr lang="es-MX" dirty="0"/>
            </a:br>
            <a:r>
              <a:rPr lang="es-MX" dirty="0"/>
              <a:t>Efectos</a:t>
            </a:r>
          </a:p>
        </p:txBody>
      </p:sp>
      <p:sp>
        <p:nvSpPr>
          <p:cNvPr id="3" name="Subtítulo 2">
            <a:extLst>
              <a:ext uri="{FF2B5EF4-FFF2-40B4-BE49-F238E27FC236}">
                <a16:creationId xmlns:a16="http://schemas.microsoft.com/office/drawing/2014/main" id="{4E3A909B-29C3-462C-AE59-355170E619C5}"/>
              </a:ext>
            </a:extLst>
          </p:cNvPr>
          <p:cNvSpPr>
            <a:spLocks noGrp="1"/>
          </p:cNvSpPr>
          <p:nvPr>
            <p:ph type="subTitle" idx="1"/>
          </p:nvPr>
        </p:nvSpPr>
        <p:spPr>
          <a:xfrm>
            <a:off x="457200" y="4039737"/>
            <a:ext cx="5742296" cy="1335514"/>
          </a:xfrm>
        </p:spPr>
        <p:txBody>
          <a:bodyPr/>
          <a:lstStyle/>
          <a:p>
            <a:r>
              <a:rPr lang="es-MX" dirty="0"/>
              <a:t>Julio 2021</a:t>
            </a:r>
          </a:p>
        </p:txBody>
      </p:sp>
      <p:sp>
        <p:nvSpPr>
          <p:cNvPr id="4" name="Marcador de pie de página 3">
            <a:extLst>
              <a:ext uri="{FF2B5EF4-FFF2-40B4-BE49-F238E27FC236}">
                <a16:creationId xmlns:a16="http://schemas.microsoft.com/office/drawing/2014/main" id="{0A810690-F758-4BE2-B7E8-78A6A8AC3770}"/>
              </a:ext>
            </a:extLst>
          </p:cNvPr>
          <p:cNvSpPr>
            <a:spLocks noGrp="1"/>
          </p:cNvSpPr>
          <p:nvPr>
            <p:ph type="ftr" sz="quarter" idx="11"/>
          </p:nvPr>
        </p:nvSpPr>
        <p:spPr>
          <a:xfrm>
            <a:off x="2866318" y="6548630"/>
            <a:ext cx="3428999" cy="365125"/>
          </a:xfrm>
        </p:spPr>
        <p:txBody>
          <a:bodyPr/>
          <a:lstStyle/>
          <a:p>
            <a:r>
              <a:rPr lang="es-MX" sz="900" dirty="0"/>
              <a:t>Sesión Ordinaria 06/2021 del 30 de Junio de 2021</a:t>
            </a:r>
            <a:endParaRPr lang="en-US" sz="900" dirty="0"/>
          </a:p>
        </p:txBody>
      </p:sp>
      <p:sp>
        <p:nvSpPr>
          <p:cNvPr id="5" name="Marcador de número de diapositiva 4">
            <a:extLst>
              <a:ext uri="{FF2B5EF4-FFF2-40B4-BE49-F238E27FC236}">
                <a16:creationId xmlns:a16="http://schemas.microsoft.com/office/drawing/2014/main" id="{1CB2DD21-F8F1-424D-A878-00CEFAB1F06A}"/>
              </a:ext>
            </a:extLst>
          </p:cNvPr>
          <p:cNvSpPr>
            <a:spLocks noGrp="1"/>
          </p:cNvSpPr>
          <p:nvPr>
            <p:ph type="sldNum" sz="quarter" idx="12"/>
          </p:nvPr>
        </p:nvSpPr>
        <p:spPr>
          <a:xfrm>
            <a:off x="7010400" y="6506482"/>
            <a:ext cx="2133600" cy="365125"/>
          </a:xfrm>
        </p:spPr>
        <p:txBody>
          <a:bodyPr/>
          <a:lstStyle/>
          <a:p>
            <a:fld id="{08DCC1CA-BC64-9342-9FC6-0A703FD15379}" type="slidenum">
              <a:rPr lang="en-US" smtClean="0"/>
              <a:t>3</a:t>
            </a:fld>
            <a:endParaRPr lang="en-US" dirty="0"/>
          </a:p>
        </p:txBody>
      </p:sp>
      <p:sp>
        <p:nvSpPr>
          <p:cNvPr id="7" name="Rectángulo 6">
            <a:extLst>
              <a:ext uri="{FF2B5EF4-FFF2-40B4-BE49-F238E27FC236}">
                <a16:creationId xmlns:a16="http://schemas.microsoft.com/office/drawing/2014/main" id="{3236BEE7-5639-483F-87B1-0F64A6CD7BAF}"/>
              </a:ext>
            </a:extLst>
          </p:cNvPr>
          <p:cNvSpPr/>
          <p:nvPr/>
        </p:nvSpPr>
        <p:spPr>
          <a:xfrm>
            <a:off x="560277" y="5209389"/>
            <a:ext cx="8336980" cy="1015663"/>
          </a:xfrm>
          <a:prstGeom prst="rect">
            <a:avLst/>
          </a:prstGeom>
        </p:spPr>
        <p:txBody>
          <a:bodyPr wrap="square">
            <a:spAutoFit/>
          </a:bodyPr>
          <a:lstStyle/>
          <a:p>
            <a:pPr marL="285750" indent="-285750" algn="just">
              <a:buFont typeface="Wingdings" panose="05000000000000000000" pitchFamily="2" charset="2"/>
              <a:buChar char="q"/>
            </a:pPr>
            <a:r>
              <a:rPr lang="es-MX" sz="1200" dirty="0"/>
              <a:t>En desahogo del punto número tres del orden del día, relativo a la presentación del </a:t>
            </a:r>
            <a:r>
              <a:rPr lang="es-MX" sz="1200" i="1" dirty="0"/>
              <a:t>Cuadro de Pensionados,</a:t>
            </a:r>
            <a:r>
              <a:rPr lang="es-MX" sz="1200" dirty="0"/>
              <a:t> el Director General del Instituto de Pensiones del Estado de Jalisco, Héctor Pizano Ramos, con fundamento en lo establecido en el artículo 154 fracción V de la Ley del Instituto de Pensiones del Estado de Jalisco, presenta el </a:t>
            </a:r>
            <a:r>
              <a:rPr lang="es-MX" sz="1200" i="1" dirty="0"/>
              <a:t>Cuadro de Pensionados a efectos julio de 2021</a:t>
            </a:r>
            <a:r>
              <a:rPr lang="es-MX" sz="1200" dirty="0"/>
              <a:t>, con ajuste a partir del día siguiente a aquel en que cada afiliado haya cobrado su último sueldo, de conformidad con el artículo cuarto transitorio de la Ley del Instituto de Pensiones del Estado de Jalisco, conforme al siguiente reporte general:</a:t>
            </a:r>
          </a:p>
        </p:txBody>
      </p:sp>
      <p:pic>
        <p:nvPicPr>
          <p:cNvPr id="8" name="5 Imagen" descr="Dctos.png">
            <a:hlinkClick r:id="rId2" action="ppaction://hlinkfile"/>
            <a:extLst>
              <a:ext uri="{FF2B5EF4-FFF2-40B4-BE49-F238E27FC236}">
                <a16:creationId xmlns:a16="http://schemas.microsoft.com/office/drawing/2014/main" id="{BA008302-9685-4A40-BBD0-3B564D411C90}"/>
              </a:ext>
            </a:extLst>
          </p:cNvPr>
          <p:cNvPicPr>
            <a:picLocks noChangeAspect="1"/>
          </p:cNvPicPr>
          <p:nvPr/>
        </p:nvPicPr>
        <p:blipFill>
          <a:blip r:embed="rId3" cstate="print">
            <a:clrChange>
              <a:clrFrom>
                <a:srgbClr val="FEFEFE"/>
              </a:clrFrom>
              <a:clrTo>
                <a:srgbClr val="FEFEFE">
                  <a:alpha val="0"/>
                </a:srgbClr>
              </a:clrTo>
            </a:clrChange>
          </a:blip>
          <a:stretch>
            <a:fillRect/>
          </a:stretch>
        </p:blipFill>
        <p:spPr>
          <a:xfrm>
            <a:off x="2887160" y="4729521"/>
            <a:ext cx="441188" cy="396876"/>
          </a:xfrm>
          <a:prstGeom prst="rect">
            <a:avLst/>
          </a:prstGeom>
        </p:spPr>
      </p:pic>
    </p:spTree>
    <p:extLst>
      <p:ext uri="{BB962C8B-B14F-4D97-AF65-F5344CB8AC3E}">
        <p14:creationId xmlns:p14="http://schemas.microsoft.com/office/powerpoint/2010/main" val="33302870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985840C4-0507-4891-AB69-6A73C68B4A31}"/>
              </a:ext>
            </a:extLst>
          </p:cNvPr>
          <p:cNvSpPr>
            <a:spLocks noGrp="1"/>
          </p:cNvSpPr>
          <p:nvPr>
            <p:ph type="ftr" sz="quarter" idx="11"/>
          </p:nvPr>
        </p:nvSpPr>
        <p:spPr>
          <a:xfrm>
            <a:off x="2857500" y="6452581"/>
            <a:ext cx="3429000" cy="365125"/>
          </a:xfrm>
        </p:spPr>
        <p:txBody>
          <a:bodyPr/>
          <a:lstStyle/>
          <a:p>
            <a:r>
              <a:rPr lang="es-MX" sz="900"/>
              <a:t>Sesión Ordinaria 06/2021 del 30 de Junio de 2021</a:t>
            </a:r>
            <a:endParaRPr lang="es-MX" sz="900" dirty="0"/>
          </a:p>
        </p:txBody>
      </p:sp>
      <p:sp>
        <p:nvSpPr>
          <p:cNvPr id="3" name="Marcador de número de diapositiva 2">
            <a:extLst>
              <a:ext uri="{FF2B5EF4-FFF2-40B4-BE49-F238E27FC236}">
                <a16:creationId xmlns:a16="http://schemas.microsoft.com/office/drawing/2014/main" id="{760C0092-DD03-42FC-92CE-4FC2A1E22B25}"/>
              </a:ext>
            </a:extLst>
          </p:cNvPr>
          <p:cNvSpPr>
            <a:spLocks noGrp="1"/>
          </p:cNvSpPr>
          <p:nvPr>
            <p:ph type="sldNum" sz="quarter" idx="12"/>
          </p:nvPr>
        </p:nvSpPr>
        <p:spPr>
          <a:xfrm>
            <a:off x="7010400" y="6454826"/>
            <a:ext cx="2133600" cy="365125"/>
          </a:xfrm>
        </p:spPr>
        <p:txBody>
          <a:bodyPr/>
          <a:lstStyle/>
          <a:p>
            <a:fld id="{CF5E58AE-96D2-45FC-96FE-2B21174429C3}" type="slidenum">
              <a:rPr lang="es-MX" smtClean="0"/>
              <a:t>30</a:t>
            </a:fld>
            <a:endParaRPr lang="es-MX" dirty="0"/>
          </a:p>
        </p:txBody>
      </p:sp>
      <p:sp>
        <p:nvSpPr>
          <p:cNvPr id="5" name="CuadroTexto 4">
            <a:extLst>
              <a:ext uri="{FF2B5EF4-FFF2-40B4-BE49-F238E27FC236}">
                <a16:creationId xmlns:a16="http://schemas.microsoft.com/office/drawing/2014/main" id="{96B97977-9441-4AE3-B984-2C18F2425293}"/>
              </a:ext>
            </a:extLst>
          </p:cNvPr>
          <p:cNvSpPr txBox="1"/>
          <p:nvPr/>
        </p:nvSpPr>
        <p:spPr>
          <a:xfrm>
            <a:off x="3875315" y="136525"/>
            <a:ext cx="4586514" cy="369332"/>
          </a:xfrm>
          <a:prstGeom prst="rect">
            <a:avLst/>
          </a:prstGeom>
          <a:noFill/>
        </p:spPr>
        <p:txBody>
          <a:bodyPr wrap="square">
            <a:spAutoFit/>
          </a:bodyPr>
          <a:lstStyle/>
          <a:p>
            <a:r>
              <a:rPr lang="es-MX" b="1" dirty="0">
                <a:solidFill>
                  <a:schemeClr val="bg1"/>
                </a:solidFill>
              </a:rPr>
              <a:t>TEMAS DIVERSOS</a:t>
            </a:r>
          </a:p>
        </p:txBody>
      </p:sp>
      <p:sp>
        <p:nvSpPr>
          <p:cNvPr id="8" name="CuadroTexto 7">
            <a:extLst>
              <a:ext uri="{FF2B5EF4-FFF2-40B4-BE49-F238E27FC236}">
                <a16:creationId xmlns:a16="http://schemas.microsoft.com/office/drawing/2014/main" id="{BC294919-14E7-41A9-8342-BF84F0C9914B}"/>
              </a:ext>
            </a:extLst>
          </p:cNvPr>
          <p:cNvSpPr txBox="1"/>
          <p:nvPr/>
        </p:nvSpPr>
        <p:spPr>
          <a:xfrm>
            <a:off x="558800" y="1161187"/>
            <a:ext cx="8026400" cy="3354765"/>
          </a:xfrm>
          <a:prstGeom prst="rect">
            <a:avLst/>
          </a:prstGeom>
          <a:noFill/>
        </p:spPr>
        <p:txBody>
          <a:bodyPr wrap="square">
            <a:spAutoFit/>
          </a:bodyPr>
          <a:lstStyle/>
          <a:p>
            <a:pPr marL="0" indent="0" algn="ctr">
              <a:buNone/>
            </a:pPr>
            <a:r>
              <a:rPr lang="es-MX" sz="2800" b="1" dirty="0"/>
              <a:t>ARTHCK 13-2</a:t>
            </a:r>
          </a:p>
          <a:p>
            <a:pPr algn="ctr"/>
            <a:r>
              <a:rPr lang="es-MX" b="1" dirty="0"/>
              <a:t>Orden del Día </a:t>
            </a:r>
            <a:r>
              <a:rPr lang="es-MX" sz="1200" b="1" dirty="0"/>
              <a:t>continuación…</a:t>
            </a:r>
          </a:p>
          <a:p>
            <a:pPr algn="just"/>
            <a:r>
              <a:rPr lang="es-MX" dirty="0"/>
              <a:t>VII. Aprobación para contratar de deuda subordinada para el proyecto Grand Hyatt Playa del Carmen en exceso de los límites establecidos en el Contrato de Fideicomiso.</a:t>
            </a:r>
          </a:p>
          <a:p>
            <a:pPr algn="just"/>
            <a:r>
              <a:rPr lang="es-MX" dirty="0"/>
              <a:t>VIII. Aprobación para la constitución de una garantía prendaria sobre la parte social de la que la Sociedad Controladora es titular en Ganzi, S. de R.L. de C.V. a fin de garantizar la parte de la deuda correspondiente a los proyectos Arenal, Ferrería y Puerto Caoba.</a:t>
            </a:r>
          </a:p>
          <a:p>
            <a:pPr algn="just"/>
            <a:r>
              <a:rPr lang="es-MX" dirty="0"/>
              <a:t>IX. Designación de delegados especiales para llevar a cabo y, en su caso, formalizar y dar cumplimiento a las resoluciones que se adopten en la Asamblea.</a:t>
            </a:r>
          </a:p>
        </p:txBody>
      </p:sp>
    </p:spTree>
    <p:extLst>
      <p:ext uri="{BB962C8B-B14F-4D97-AF65-F5344CB8AC3E}">
        <p14:creationId xmlns:p14="http://schemas.microsoft.com/office/powerpoint/2010/main" val="42003723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985840C4-0507-4891-AB69-6A73C68B4A31}"/>
              </a:ext>
            </a:extLst>
          </p:cNvPr>
          <p:cNvSpPr>
            <a:spLocks noGrp="1"/>
          </p:cNvSpPr>
          <p:nvPr>
            <p:ph type="ftr" sz="quarter" idx="11"/>
          </p:nvPr>
        </p:nvSpPr>
        <p:spPr>
          <a:xfrm>
            <a:off x="2857499" y="6427902"/>
            <a:ext cx="3429000" cy="365125"/>
          </a:xfrm>
        </p:spPr>
        <p:txBody>
          <a:bodyPr/>
          <a:lstStyle/>
          <a:p>
            <a:r>
              <a:rPr lang="es-MX" sz="900"/>
              <a:t>Sesión Ordinaria 06/2021 del 30 de Junio de 2021</a:t>
            </a:r>
            <a:endParaRPr lang="es-MX" sz="900" dirty="0"/>
          </a:p>
        </p:txBody>
      </p:sp>
      <p:sp>
        <p:nvSpPr>
          <p:cNvPr id="3" name="Marcador de número de diapositiva 2">
            <a:extLst>
              <a:ext uri="{FF2B5EF4-FFF2-40B4-BE49-F238E27FC236}">
                <a16:creationId xmlns:a16="http://schemas.microsoft.com/office/drawing/2014/main" id="{760C0092-DD03-42FC-92CE-4FC2A1E22B25}"/>
              </a:ext>
            </a:extLst>
          </p:cNvPr>
          <p:cNvSpPr>
            <a:spLocks noGrp="1"/>
          </p:cNvSpPr>
          <p:nvPr>
            <p:ph type="sldNum" sz="quarter" idx="12"/>
          </p:nvPr>
        </p:nvSpPr>
        <p:spPr>
          <a:xfrm>
            <a:off x="7010400" y="6462492"/>
            <a:ext cx="2133600" cy="365125"/>
          </a:xfrm>
        </p:spPr>
        <p:txBody>
          <a:bodyPr/>
          <a:lstStyle/>
          <a:p>
            <a:fld id="{CF5E58AE-96D2-45FC-96FE-2B21174429C3}" type="slidenum">
              <a:rPr lang="es-MX" smtClean="0"/>
              <a:t>31</a:t>
            </a:fld>
            <a:endParaRPr lang="es-MX" dirty="0"/>
          </a:p>
        </p:txBody>
      </p:sp>
      <p:sp>
        <p:nvSpPr>
          <p:cNvPr id="5" name="CuadroTexto 4">
            <a:extLst>
              <a:ext uri="{FF2B5EF4-FFF2-40B4-BE49-F238E27FC236}">
                <a16:creationId xmlns:a16="http://schemas.microsoft.com/office/drawing/2014/main" id="{96B97977-9441-4AE3-B984-2C18F2425293}"/>
              </a:ext>
            </a:extLst>
          </p:cNvPr>
          <p:cNvSpPr txBox="1"/>
          <p:nvPr/>
        </p:nvSpPr>
        <p:spPr>
          <a:xfrm>
            <a:off x="3875315" y="136525"/>
            <a:ext cx="4586514" cy="369332"/>
          </a:xfrm>
          <a:prstGeom prst="rect">
            <a:avLst/>
          </a:prstGeom>
          <a:noFill/>
        </p:spPr>
        <p:txBody>
          <a:bodyPr wrap="square">
            <a:spAutoFit/>
          </a:bodyPr>
          <a:lstStyle/>
          <a:p>
            <a:r>
              <a:rPr lang="es-MX" b="1" dirty="0">
                <a:solidFill>
                  <a:schemeClr val="bg1"/>
                </a:solidFill>
              </a:rPr>
              <a:t>TEMAS DIVERSOS</a:t>
            </a:r>
          </a:p>
        </p:txBody>
      </p:sp>
      <p:sp>
        <p:nvSpPr>
          <p:cNvPr id="6" name="CuadroTexto 5">
            <a:extLst>
              <a:ext uri="{FF2B5EF4-FFF2-40B4-BE49-F238E27FC236}">
                <a16:creationId xmlns:a16="http://schemas.microsoft.com/office/drawing/2014/main" id="{3368A793-0BF4-4938-821F-3F88627BA784}"/>
              </a:ext>
            </a:extLst>
          </p:cNvPr>
          <p:cNvSpPr txBox="1"/>
          <p:nvPr/>
        </p:nvSpPr>
        <p:spPr>
          <a:xfrm>
            <a:off x="283028" y="851371"/>
            <a:ext cx="8577943" cy="5155257"/>
          </a:xfrm>
          <a:prstGeom prst="rect">
            <a:avLst/>
          </a:prstGeom>
          <a:noFill/>
        </p:spPr>
        <p:txBody>
          <a:bodyPr wrap="square">
            <a:spAutoFit/>
          </a:bodyPr>
          <a:lstStyle/>
          <a:p>
            <a:pPr marL="0" indent="0" algn="ctr">
              <a:buNone/>
            </a:pPr>
            <a:r>
              <a:rPr lang="es-MX" sz="2800" b="1" dirty="0"/>
              <a:t>Actualización ARTHCK 13-2</a:t>
            </a:r>
          </a:p>
          <a:p>
            <a:pPr algn="ctr"/>
            <a:endParaRPr lang="es-MX" sz="1400" b="1" dirty="0"/>
          </a:p>
          <a:p>
            <a:pPr marL="0" indent="0" algn="just">
              <a:buNone/>
            </a:pPr>
            <a:r>
              <a:rPr lang="es-MX" dirty="0"/>
              <a:t>La Asamblea tuvo quorum del 84.25% de los tenedores, IPEJAL representa 21.73% del total. En la que se aprobó lo siguiente:</a:t>
            </a:r>
          </a:p>
          <a:p>
            <a:pPr algn="just"/>
            <a:endParaRPr lang="es-MX" dirty="0"/>
          </a:p>
          <a:p>
            <a:pPr algn="just"/>
            <a:r>
              <a:rPr lang="es-MX" dirty="0"/>
              <a:t>1.- Se aprobó por unanimidad la calificación de independencia del nuevo miembro del Comité Técnico del contrato de Fideicomiso.</a:t>
            </a:r>
          </a:p>
          <a:p>
            <a:pPr algn="just"/>
            <a:r>
              <a:rPr lang="es-MX" dirty="0"/>
              <a:t>2.- Se aprobó con 63% de representación el pago de $20,000 más IVA como contraprestación a pagar a los miembros del Comité Técnico.</a:t>
            </a:r>
          </a:p>
          <a:p>
            <a:pPr algn="just"/>
            <a:r>
              <a:rPr lang="es-MX" dirty="0"/>
              <a:t>3.- Los presentes se dan por enterados de los avances en gobierno corporativo.</a:t>
            </a:r>
          </a:p>
          <a:p>
            <a:pPr algn="just"/>
            <a:r>
              <a:rPr lang="es-MX" dirty="0"/>
              <a:t>4.- Los presentes se dan por enterados de la actualización de las inversiones expuestas.</a:t>
            </a:r>
          </a:p>
          <a:p>
            <a:pPr algn="just"/>
            <a:r>
              <a:rPr lang="es-MX" dirty="0"/>
              <a:t>5.- Los presentes se dan por enterados de la intención de vender los proyectos Kuyulkan y Puerto Caoba.</a:t>
            </a:r>
          </a:p>
          <a:p>
            <a:pPr algn="just"/>
            <a:r>
              <a:rPr lang="es-MX" dirty="0"/>
              <a:t>6.- Se aprobó con 61% de representación que, una vez aprobadas y realizadas las ventas del punto 5, se usen los recursos obtenidos para la ejecución del plan de reestructura de pasivos de los demás proyectos en el fideicomiso.</a:t>
            </a:r>
          </a:p>
          <a:p>
            <a:pPr algn="just"/>
            <a:r>
              <a:rPr lang="es-MX" dirty="0"/>
              <a:t>7.- Se aprobó con 61% de representación la contratación de deuda subordinada para los proyectos Grand Hyatt Playa del Carmen, Ferrería, Arenal y Puerto Caoba.</a:t>
            </a:r>
          </a:p>
        </p:txBody>
      </p:sp>
    </p:spTree>
    <p:extLst>
      <p:ext uri="{BB962C8B-B14F-4D97-AF65-F5344CB8AC3E}">
        <p14:creationId xmlns:p14="http://schemas.microsoft.com/office/powerpoint/2010/main" val="3574030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985840C4-0507-4891-AB69-6A73C68B4A31}"/>
              </a:ext>
            </a:extLst>
          </p:cNvPr>
          <p:cNvSpPr>
            <a:spLocks noGrp="1"/>
          </p:cNvSpPr>
          <p:nvPr>
            <p:ph type="ftr" sz="quarter" idx="11"/>
          </p:nvPr>
        </p:nvSpPr>
        <p:spPr>
          <a:xfrm>
            <a:off x="2857499" y="6474313"/>
            <a:ext cx="3429000" cy="365125"/>
          </a:xfrm>
        </p:spPr>
        <p:txBody>
          <a:bodyPr/>
          <a:lstStyle/>
          <a:p>
            <a:r>
              <a:rPr lang="es-MX" sz="900"/>
              <a:t>Sesión Ordinaria 06/2021 del 30 de Junio de 2021</a:t>
            </a:r>
            <a:endParaRPr lang="es-MX" sz="900" dirty="0"/>
          </a:p>
        </p:txBody>
      </p:sp>
      <p:sp>
        <p:nvSpPr>
          <p:cNvPr id="3" name="Marcador de número de diapositiva 2">
            <a:extLst>
              <a:ext uri="{FF2B5EF4-FFF2-40B4-BE49-F238E27FC236}">
                <a16:creationId xmlns:a16="http://schemas.microsoft.com/office/drawing/2014/main" id="{760C0092-DD03-42FC-92CE-4FC2A1E22B25}"/>
              </a:ext>
            </a:extLst>
          </p:cNvPr>
          <p:cNvSpPr>
            <a:spLocks noGrp="1"/>
          </p:cNvSpPr>
          <p:nvPr>
            <p:ph type="sldNum" sz="quarter" idx="12"/>
          </p:nvPr>
        </p:nvSpPr>
        <p:spPr>
          <a:xfrm>
            <a:off x="7010400" y="6396306"/>
            <a:ext cx="2133600" cy="365125"/>
          </a:xfrm>
        </p:spPr>
        <p:txBody>
          <a:bodyPr/>
          <a:lstStyle/>
          <a:p>
            <a:fld id="{CF5E58AE-96D2-45FC-96FE-2B21174429C3}" type="slidenum">
              <a:rPr lang="es-MX" smtClean="0"/>
              <a:t>32</a:t>
            </a:fld>
            <a:endParaRPr lang="es-MX" dirty="0"/>
          </a:p>
        </p:txBody>
      </p:sp>
      <p:sp>
        <p:nvSpPr>
          <p:cNvPr id="5" name="CuadroTexto 4">
            <a:extLst>
              <a:ext uri="{FF2B5EF4-FFF2-40B4-BE49-F238E27FC236}">
                <a16:creationId xmlns:a16="http://schemas.microsoft.com/office/drawing/2014/main" id="{96B97977-9441-4AE3-B984-2C18F2425293}"/>
              </a:ext>
            </a:extLst>
          </p:cNvPr>
          <p:cNvSpPr txBox="1"/>
          <p:nvPr/>
        </p:nvSpPr>
        <p:spPr>
          <a:xfrm>
            <a:off x="3875315" y="136525"/>
            <a:ext cx="4586514" cy="369332"/>
          </a:xfrm>
          <a:prstGeom prst="rect">
            <a:avLst/>
          </a:prstGeom>
          <a:noFill/>
        </p:spPr>
        <p:txBody>
          <a:bodyPr wrap="square">
            <a:spAutoFit/>
          </a:bodyPr>
          <a:lstStyle/>
          <a:p>
            <a:r>
              <a:rPr lang="es-MX" b="1" dirty="0">
                <a:solidFill>
                  <a:schemeClr val="bg1"/>
                </a:solidFill>
              </a:rPr>
              <a:t>TEMAS DIVERSOS</a:t>
            </a:r>
          </a:p>
        </p:txBody>
      </p:sp>
      <p:sp>
        <p:nvSpPr>
          <p:cNvPr id="6" name="CuadroTexto 5">
            <a:extLst>
              <a:ext uri="{FF2B5EF4-FFF2-40B4-BE49-F238E27FC236}">
                <a16:creationId xmlns:a16="http://schemas.microsoft.com/office/drawing/2014/main" id="{2AA548DC-96BC-47BB-B252-C5AF87D6E646}"/>
              </a:ext>
            </a:extLst>
          </p:cNvPr>
          <p:cNvSpPr txBox="1"/>
          <p:nvPr/>
        </p:nvSpPr>
        <p:spPr>
          <a:xfrm>
            <a:off x="344714" y="870541"/>
            <a:ext cx="8454571" cy="4878259"/>
          </a:xfrm>
          <a:prstGeom prst="rect">
            <a:avLst/>
          </a:prstGeom>
          <a:noFill/>
        </p:spPr>
        <p:txBody>
          <a:bodyPr wrap="square">
            <a:spAutoFit/>
          </a:bodyPr>
          <a:lstStyle/>
          <a:p>
            <a:pPr marL="0" indent="0" algn="ctr">
              <a:buNone/>
            </a:pPr>
            <a:r>
              <a:rPr lang="es-MX" sz="2800" b="1" dirty="0"/>
              <a:t>Actualización ARTHCK 13-2</a:t>
            </a:r>
          </a:p>
          <a:p>
            <a:pPr algn="just"/>
            <a:endParaRPr lang="es-MX" sz="900" dirty="0"/>
          </a:p>
          <a:p>
            <a:pPr algn="just"/>
            <a:r>
              <a:rPr lang="es-MX" sz="1800" dirty="0"/>
              <a:t>8.- Se aprobó con 61% de representación la constitución de una garantía prendaria sobre la parte social de la cual la Sociedad Controladora es titular en Ganzi, S. de R.L. de C.V. a fin de garantizar la parte de la deuda correspondiente a los proyectos Arenal, Ferrería y Puerto Caoba.</a:t>
            </a:r>
          </a:p>
          <a:p>
            <a:pPr algn="just"/>
            <a:r>
              <a:rPr lang="es-MX" sz="1800" dirty="0"/>
              <a:t>9.- Se aprobó por unanimidad autorizar al Administrador, al Fiduciario y al Representante Común llevar a cabo los siguientes trámites: (i) acudir ante un fedatario público a protocolizar la presente acta, (ii) presentar solicitudes, avisos y notificaciones y realizar cualquier trámite que sea necesario y/o conveniente, así como realizar las precisiones necesarias en la presente acta, (iii) expedir copias simples o autentificadas del acta de asamblea como les sean solicitadas, y (iv) realizar cualquier otro acto relacionado, conveniente y/o necesario a solicitud de cualquier autoridad o institución.</a:t>
            </a:r>
          </a:p>
          <a:p>
            <a:pPr algn="just"/>
            <a:r>
              <a:rPr lang="es-MX" sz="1800" dirty="0"/>
              <a:t>10.- Se aprobó por unanimidad designar delegados especiales para llevar a cabo los actos convenientes para dar cumplimiento a los acuerdos.</a:t>
            </a:r>
          </a:p>
          <a:p>
            <a:pPr algn="just"/>
            <a:r>
              <a:rPr lang="es-MX" sz="1800" dirty="0"/>
              <a:t>11.- Se aprobó por unanimidad instruir al Fiduciario la realización de todos los actos aquí referidos.</a:t>
            </a:r>
          </a:p>
        </p:txBody>
      </p:sp>
    </p:spTree>
    <p:extLst>
      <p:ext uri="{BB962C8B-B14F-4D97-AF65-F5344CB8AC3E}">
        <p14:creationId xmlns:p14="http://schemas.microsoft.com/office/powerpoint/2010/main" val="11522266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985840C4-0507-4891-AB69-6A73C68B4A31}"/>
              </a:ext>
            </a:extLst>
          </p:cNvPr>
          <p:cNvSpPr>
            <a:spLocks noGrp="1"/>
          </p:cNvSpPr>
          <p:nvPr>
            <p:ph type="ftr" sz="quarter" idx="11"/>
          </p:nvPr>
        </p:nvSpPr>
        <p:spPr>
          <a:xfrm>
            <a:off x="2857500" y="6419947"/>
            <a:ext cx="3429000" cy="365125"/>
          </a:xfrm>
        </p:spPr>
        <p:txBody>
          <a:bodyPr/>
          <a:lstStyle/>
          <a:p>
            <a:r>
              <a:rPr lang="es-MX" sz="900"/>
              <a:t>Sesión Ordinaria 06/2021 del 30 de Junio de 2021</a:t>
            </a:r>
            <a:endParaRPr lang="es-MX" sz="900" dirty="0"/>
          </a:p>
        </p:txBody>
      </p:sp>
      <p:sp>
        <p:nvSpPr>
          <p:cNvPr id="3" name="Marcador de número de diapositiva 2">
            <a:extLst>
              <a:ext uri="{FF2B5EF4-FFF2-40B4-BE49-F238E27FC236}">
                <a16:creationId xmlns:a16="http://schemas.microsoft.com/office/drawing/2014/main" id="{760C0092-DD03-42FC-92CE-4FC2A1E22B25}"/>
              </a:ext>
            </a:extLst>
          </p:cNvPr>
          <p:cNvSpPr>
            <a:spLocks noGrp="1"/>
          </p:cNvSpPr>
          <p:nvPr>
            <p:ph type="sldNum" sz="quarter" idx="12"/>
          </p:nvPr>
        </p:nvSpPr>
        <p:spPr>
          <a:xfrm>
            <a:off x="7010400" y="6396306"/>
            <a:ext cx="2133600" cy="365125"/>
          </a:xfrm>
        </p:spPr>
        <p:txBody>
          <a:bodyPr/>
          <a:lstStyle/>
          <a:p>
            <a:fld id="{CF5E58AE-96D2-45FC-96FE-2B21174429C3}" type="slidenum">
              <a:rPr lang="es-MX" smtClean="0"/>
              <a:t>33</a:t>
            </a:fld>
            <a:endParaRPr lang="es-MX" dirty="0"/>
          </a:p>
        </p:txBody>
      </p:sp>
      <p:sp>
        <p:nvSpPr>
          <p:cNvPr id="5" name="CuadroTexto 4">
            <a:extLst>
              <a:ext uri="{FF2B5EF4-FFF2-40B4-BE49-F238E27FC236}">
                <a16:creationId xmlns:a16="http://schemas.microsoft.com/office/drawing/2014/main" id="{96B97977-9441-4AE3-B984-2C18F2425293}"/>
              </a:ext>
            </a:extLst>
          </p:cNvPr>
          <p:cNvSpPr txBox="1"/>
          <p:nvPr/>
        </p:nvSpPr>
        <p:spPr>
          <a:xfrm>
            <a:off x="3875315" y="136525"/>
            <a:ext cx="4586514" cy="369332"/>
          </a:xfrm>
          <a:prstGeom prst="rect">
            <a:avLst/>
          </a:prstGeom>
          <a:noFill/>
        </p:spPr>
        <p:txBody>
          <a:bodyPr wrap="square">
            <a:spAutoFit/>
          </a:bodyPr>
          <a:lstStyle/>
          <a:p>
            <a:r>
              <a:rPr lang="es-MX" b="1" dirty="0">
                <a:solidFill>
                  <a:schemeClr val="bg1"/>
                </a:solidFill>
              </a:rPr>
              <a:t>TEMAS DIVERSOS</a:t>
            </a:r>
          </a:p>
        </p:txBody>
      </p:sp>
      <p:sp>
        <p:nvSpPr>
          <p:cNvPr id="6" name="CuadroTexto 5">
            <a:extLst>
              <a:ext uri="{FF2B5EF4-FFF2-40B4-BE49-F238E27FC236}">
                <a16:creationId xmlns:a16="http://schemas.microsoft.com/office/drawing/2014/main" id="{2D2CE47F-D04C-4B71-9CFE-FF77E767CC04}"/>
              </a:ext>
            </a:extLst>
          </p:cNvPr>
          <p:cNvSpPr txBox="1"/>
          <p:nvPr/>
        </p:nvSpPr>
        <p:spPr>
          <a:xfrm>
            <a:off x="464457" y="925366"/>
            <a:ext cx="8215086" cy="4955203"/>
          </a:xfrm>
          <a:prstGeom prst="rect">
            <a:avLst/>
          </a:prstGeom>
          <a:noFill/>
        </p:spPr>
        <p:txBody>
          <a:bodyPr wrap="square">
            <a:spAutoFit/>
          </a:bodyPr>
          <a:lstStyle/>
          <a:p>
            <a:pPr marL="0" indent="0" algn="ctr">
              <a:buNone/>
            </a:pPr>
            <a:r>
              <a:rPr lang="es-MX" sz="2800" b="1" dirty="0"/>
              <a:t>Junta Informativa ABENGOA</a:t>
            </a:r>
          </a:p>
          <a:p>
            <a:pPr algn="ctr"/>
            <a:endParaRPr lang="es-MX" sz="1400" b="1" dirty="0"/>
          </a:p>
          <a:p>
            <a:pPr algn="just"/>
            <a:r>
              <a:rPr lang="es-MX" sz="1800" dirty="0"/>
              <a:t>Actualmente se suspendió la modificación al convenio concursal derivado de el recurso interpuesto por Banco Base y resuelto a su favor.</a:t>
            </a:r>
          </a:p>
          <a:p>
            <a:pPr algn="just"/>
            <a:r>
              <a:rPr lang="es-MX" sz="1800" dirty="0"/>
              <a:t>Banco Base dice no busca la quiebra de la empresa, si no una estrategia de cobro diferenciada sin asumir pérdidas de capital.</a:t>
            </a:r>
          </a:p>
          <a:p>
            <a:pPr algn="just"/>
            <a:r>
              <a:rPr lang="es-MX" sz="1800" dirty="0">
                <a:latin typeface="Calibri" panose="020F0502020204030204" pitchFamily="34" charset="0"/>
                <a:ea typeface="Calibri" panose="020F0502020204030204" pitchFamily="34" charset="0"/>
                <a:cs typeface="Times New Roman" panose="02020603050405020304" pitchFamily="18" charset="0"/>
              </a:rPr>
              <a:t>Actualmente Banco Base sostiene que tiene embargados activos de Abengoa, entre el que destaca un edificio. Sin embargo, Abengoa sostiene que ya se levantó el embargo.</a:t>
            </a:r>
          </a:p>
          <a:p>
            <a:pPr algn="just"/>
            <a:r>
              <a:rPr lang="es-MX" sz="1800" dirty="0"/>
              <a:t>La demanda interpuesta por Banco Base dice ser por que no hubo Circunstancias de Revisión, en un escenario optimista serán de 8-10 meses para verificar; en caso de ser cierto se sumaran otros tenedores al recurso, en caso de ser falso, se reinstaurará la restructura.</a:t>
            </a:r>
          </a:p>
          <a:p>
            <a:pPr algn="just"/>
            <a:r>
              <a:rPr lang="es-MX" sz="1800" dirty="0"/>
              <a:t>ABENGOA menciona no ha logrado los niveles de proyectos para seguir con la reestructura, menciona tiene varias medidas de control de gastos, liquidez al mínimo; por lo tanto no asegura que pueda cumplir ni siquiera con el convenio original.</a:t>
            </a:r>
          </a:p>
          <a:p>
            <a:pPr algn="just"/>
            <a:r>
              <a:rPr lang="es-MX" sz="1800" dirty="0"/>
              <a:t>Tras la primer restructura se dividió ABENGOA España, la que conservó el nombre ya se declaró en quiebra.</a:t>
            </a:r>
            <a:endParaRPr lang="es-MX" dirty="0"/>
          </a:p>
        </p:txBody>
      </p:sp>
    </p:spTree>
    <p:extLst>
      <p:ext uri="{BB962C8B-B14F-4D97-AF65-F5344CB8AC3E}">
        <p14:creationId xmlns:p14="http://schemas.microsoft.com/office/powerpoint/2010/main" val="42112930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ie de página 1">
            <a:extLst>
              <a:ext uri="{FF2B5EF4-FFF2-40B4-BE49-F238E27FC236}">
                <a16:creationId xmlns:a16="http://schemas.microsoft.com/office/drawing/2014/main" id="{C3B997B7-FF38-45B8-B3CA-D69282B217AB}"/>
              </a:ext>
            </a:extLst>
          </p:cNvPr>
          <p:cNvSpPr>
            <a:spLocks noGrp="1"/>
          </p:cNvSpPr>
          <p:nvPr>
            <p:ph type="ftr" sz="quarter" idx="11"/>
          </p:nvPr>
        </p:nvSpPr>
        <p:spPr>
          <a:xfrm>
            <a:off x="2880690" y="6446158"/>
            <a:ext cx="3382617" cy="365125"/>
          </a:xfrm>
        </p:spPr>
        <p:txBody>
          <a:bodyPr/>
          <a:lstStyle/>
          <a:p>
            <a:r>
              <a:rPr lang="es-MX" sz="900" dirty="0"/>
              <a:t>Sesión Ordinaria 06/2021 del 30 de Junio de 2021</a:t>
            </a:r>
          </a:p>
        </p:txBody>
      </p:sp>
      <p:sp>
        <p:nvSpPr>
          <p:cNvPr id="3" name="Marcador de número de diapositiva 2">
            <a:extLst>
              <a:ext uri="{FF2B5EF4-FFF2-40B4-BE49-F238E27FC236}">
                <a16:creationId xmlns:a16="http://schemas.microsoft.com/office/drawing/2014/main" id="{2201412B-66D9-4B33-AB98-BFA2B6779FB9}"/>
              </a:ext>
            </a:extLst>
          </p:cNvPr>
          <p:cNvSpPr>
            <a:spLocks noGrp="1"/>
          </p:cNvSpPr>
          <p:nvPr>
            <p:ph type="sldNum" sz="quarter" idx="12"/>
          </p:nvPr>
        </p:nvSpPr>
        <p:spPr>
          <a:xfrm>
            <a:off x="7010400" y="6435173"/>
            <a:ext cx="2133600" cy="365125"/>
          </a:xfrm>
        </p:spPr>
        <p:txBody>
          <a:bodyPr/>
          <a:lstStyle/>
          <a:p>
            <a:fld id="{CF5E58AE-96D2-45FC-96FE-2B21174429C3}" type="slidenum">
              <a:rPr lang="es-MX" smtClean="0"/>
              <a:t>34</a:t>
            </a:fld>
            <a:endParaRPr lang="es-MX" dirty="0"/>
          </a:p>
        </p:txBody>
      </p:sp>
      <p:sp>
        <p:nvSpPr>
          <p:cNvPr id="8" name="Título 3">
            <a:extLst>
              <a:ext uri="{FF2B5EF4-FFF2-40B4-BE49-F238E27FC236}">
                <a16:creationId xmlns:a16="http://schemas.microsoft.com/office/drawing/2014/main" id="{F5195033-7E01-42AB-8898-71621DCB4335}"/>
              </a:ext>
            </a:extLst>
          </p:cNvPr>
          <p:cNvSpPr txBox="1">
            <a:spLocks/>
          </p:cNvSpPr>
          <p:nvPr/>
        </p:nvSpPr>
        <p:spPr>
          <a:xfrm>
            <a:off x="1697366" y="-77505"/>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300" dirty="0"/>
              <a:t>Reporte de la Cartera de Inversiones </a:t>
            </a:r>
            <a:br>
              <a:rPr lang="es-MX" sz="2300" dirty="0"/>
            </a:br>
            <a:r>
              <a:rPr lang="es-MX" sz="2300" dirty="0"/>
              <a:t>mayo 2021</a:t>
            </a:r>
          </a:p>
        </p:txBody>
      </p:sp>
      <p:pic>
        <p:nvPicPr>
          <p:cNvPr id="6" name="Imagen 5">
            <a:extLst>
              <a:ext uri="{FF2B5EF4-FFF2-40B4-BE49-F238E27FC236}">
                <a16:creationId xmlns:a16="http://schemas.microsoft.com/office/drawing/2014/main" id="{9A5F1DD9-A942-4845-85B9-DD656F4B0B1F}"/>
              </a:ext>
            </a:extLst>
          </p:cNvPr>
          <p:cNvPicPr>
            <a:picLocks noChangeAspect="1"/>
          </p:cNvPicPr>
          <p:nvPr/>
        </p:nvPicPr>
        <p:blipFill>
          <a:blip r:embed="rId2"/>
          <a:stretch>
            <a:fillRect/>
          </a:stretch>
        </p:blipFill>
        <p:spPr>
          <a:xfrm>
            <a:off x="853168" y="678478"/>
            <a:ext cx="7437662" cy="5501043"/>
          </a:xfrm>
          <a:prstGeom prst="rect">
            <a:avLst/>
          </a:prstGeom>
        </p:spPr>
      </p:pic>
    </p:spTree>
    <p:extLst>
      <p:ext uri="{BB962C8B-B14F-4D97-AF65-F5344CB8AC3E}">
        <p14:creationId xmlns:p14="http://schemas.microsoft.com/office/powerpoint/2010/main" val="4475133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5 Rectángulo"/>
          <p:cNvSpPr/>
          <p:nvPr/>
        </p:nvSpPr>
        <p:spPr>
          <a:xfrm>
            <a:off x="0" y="691861"/>
            <a:ext cx="1815547" cy="646331"/>
          </a:xfrm>
          <a:prstGeom prst="rect">
            <a:avLst/>
          </a:prstGeom>
        </p:spPr>
        <p:txBody>
          <a:bodyPr wrap="square">
            <a:spAutoFit/>
          </a:bodyPr>
          <a:lstStyle/>
          <a:p>
            <a:r>
              <a:rPr lang="es-MX" b="1" dirty="0">
                <a:solidFill>
                  <a:schemeClr val="accent1">
                    <a:lumMod val="50000"/>
                  </a:schemeClr>
                </a:solidFill>
              </a:rPr>
              <a:t>PORTAFOLIO ACTUAL</a:t>
            </a:r>
          </a:p>
        </p:txBody>
      </p:sp>
      <p:sp>
        <p:nvSpPr>
          <p:cNvPr id="3" name="Marcador de pie de página 2">
            <a:extLst>
              <a:ext uri="{FF2B5EF4-FFF2-40B4-BE49-F238E27FC236}">
                <a16:creationId xmlns:a16="http://schemas.microsoft.com/office/drawing/2014/main" id="{C69C72FD-CF1E-49BC-94D7-ABD3801AC345}"/>
              </a:ext>
            </a:extLst>
          </p:cNvPr>
          <p:cNvSpPr>
            <a:spLocks noGrp="1"/>
          </p:cNvSpPr>
          <p:nvPr>
            <p:ph type="ftr" sz="quarter" idx="11"/>
          </p:nvPr>
        </p:nvSpPr>
        <p:spPr>
          <a:xfrm>
            <a:off x="2854187" y="6448423"/>
            <a:ext cx="3435626" cy="365125"/>
          </a:xfrm>
        </p:spPr>
        <p:txBody>
          <a:bodyPr/>
          <a:lstStyle/>
          <a:p>
            <a:r>
              <a:rPr lang="es-MX" sz="900"/>
              <a:t>Sesión Ordinaria 06/2021 del 30 de Junio de 2021</a:t>
            </a:r>
            <a:endParaRPr lang="es-MX" sz="900" dirty="0"/>
          </a:p>
        </p:txBody>
      </p:sp>
      <p:sp>
        <p:nvSpPr>
          <p:cNvPr id="4" name="Marcador de número de diapositiva 3">
            <a:extLst>
              <a:ext uri="{FF2B5EF4-FFF2-40B4-BE49-F238E27FC236}">
                <a16:creationId xmlns:a16="http://schemas.microsoft.com/office/drawing/2014/main" id="{79015242-731D-4C78-8889-4150A1739FCD}"/>
              </a:ext>
            </a:extLst>
          </p:cNvPr>
          <p:cNvSpPr>
            <a:spLocks noGrp="1"/>
          </p:cNvSpPr>
          <p:nvPr>
            <p:ph type="sldNum" sz="quarter" idx="12"/>
          </p:nvPr>
        </p:nvSpPr>
        <p:spPr>
          <a:xfrm>
            <a:off x="7010400" y="6448424"/>
            <a:ext cx="2133600" cy="365125"/>
          </a:xfrm>
        </p:spPr>
        <p:txBody>
          <a:bodyPr/>
          <a:lstStyle/>
          <a:p>
            <a:fld id="{CF5E58AE-96D2-45FC-96FE-2B21174429C3}" type="slidenum">
              <a:rPr lang="es-MX" smtClean="0"/>
              <a:t>35</a:t>
            </a:fld>
            <a:endParaRPr lang="es-MX" dirty="0"/>
          </a:p>
        </p:txBody>
      </p:sp>
      <p:sp>
        <p:nvSpPr>
          <p:cNvPr id="9" name="Título 3">
            <a:extLst>
              <a:ext uri="{FF2B5EF4-FFF2-40B4-BE49-F238E27FC236}">
                <a16:creationId xmlns:a16="http://schemas.microsoft.com/office/drawing/2014/main" id="{0A2B4CDA-40D2-48D8-96B8-F7F6FE765A31}"/>
              </a:ext>
            </a:extLst>
          </p:cNvPr>
          <p:cNvSpPr txBox="1">
            <a:spLocks/>
          </p:cNvSpPr>
          <p:nvPr/>
        </p:nvSpPr>
        <p:spPr>
          <a:xfrm>
            <a:off x="1697366" y="-64253"/>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300" dirty="0"/>
              <a:t>Reporte de la Cartera de Inversiones </a:t>
            </a:r>
            <a:br>
              <a:rPr lang="es-MX" sz="2300" dirty="0"/>
            </a:br>
            <a:r>
              <a:rPr lang="es-MX" sz="2300" dirty="0"/>
              <a:t>mayo 2021</a:t>
            </a:r>
          </a:p>
        </p:txBody>
      </p:sp>
      <p:pic>
        <p:nvPicPr>
          <p:cNvPr id="7" name="Imagen 6">
            <a:extLst>
              <a:ext uri="{FF2B5EF4-FFF2-40B4-BE49-F238E27FC236}">
                <a16:creationId xmlns:a16="http://schemas.microsoft.com/office/drawing/2014/main" id="{7E73690D-7D3E-4896-8247-3DFC2A96B660}"/>
              </a:ext>
            </a:extLst>
          </p:cNvPr>
          <p:cNvPicPr>
            <a:picLocks noChangeAspect="1"/>
          </p:cNvPicPr>
          <p:nvPr/>
        </p:nvPicPr>
        <p:blipFill>
          <a:blip r:embed="rId2"/>
          <a:stretch>
            <a:fillRect/>
          </a:stretch>
        </p:blipFill>
        <p:spPr>
          <a:xfrm>
            <a:off x="2735772" y="691861"/>
            <a:ext cx="4665488" cy="5437857"/>
          </a:xfrm>
          <a:prstGeom prst="rect">
            <a:avLst/>
          </a:prstGeom>
        </p:spPr>
      </p:pic>
    </p:spTree>
    <p:extLst>
      <p:ext uri="{BB962C8B-B14F-4D97-AF65-F5344CB8AC3E}">
        <p14:creationId xmlns:p14="http://schemas.microsoft.com/office/powerpoint/2010/main" val="278955183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5 Rectángulo"/>
          <p:cNvSpPr/>
          <p:nvPr/>
        </p:nvSpPr>
        <p:spPr>
          <a:xfrm>
            <a:off x="39756" y="638853"/>
            <a:ext cx="1802295" cy="646331"/>
          </a:xfrm>
          <a:prstGeom prst="rect">
            <a:avLst/>
          </a:prstGeom>
        </p:spPr>
        <p:txBody>
          <a:bodyPr wrap="square">
            <a:spAutoFit/>
          </a:bodyPr>
          <a:lstStyle/>
          <a:p>
            <a:r>
              <a:rPr lang="es-MX" b="1" dirty="0">
                <a:solidFill>
                  <a:schemeClr val="accent1">
                    <a:lumMod val="50000"/>
                  </a:schemeClr>
                </a:solidFill>
              </a:rPr>
              <a:t>PORTAFOLIO ACTUAL</a:t>
            </a:r>
          </a:p>
        </p:txBody>
      </p:sp>
      <p:sp>
        <p:nvSpPr>
          <p:cNvPr id="3" name="Marcador de pie de página 2">
            <a:extLst>
              <a:ext uri="{FF2B5EF4-FFF2-40B4-BE49-F238E27FC236}">
                <a16:creationId xmlns:a16="http://schemas.microsoft.com/office/drawing/2014/main" id="{FD2B895F-C2CA-4CF2-A6F2-2F13AABC91FE}"/>
              </a:ext>
            </a:extLst>
          </p:cNvPr>
          <p:cNvSpPr>
            <a:spLocks noGrp="1"/>
          </p:cNvSpPr>
          <p:nvPr>
            <p:ph type="ftr" sz="quarter" idx="11"/>
          </p:nvPr>
        </p:nvSpPr>
        <p:spPr>
          <a:xfrm>
            <a:off x="2867439" y="6435174"/>
            <a:ext cx="3409122" cy="365125"/>
          </a:xfrm>
        </p:spPr>
        <p:txBody>
          <a:bodyPr/>
          <a:lstStyle/>
          <a:p>
            <a:r>
              <a:rPr lang="es-MX" sz="900"/>
              <a:t>Sesión Ordinaria 06/2021 del 30 de Junio de 2021</a:t>
            </a:r>
            <a:endParaRPr lang="es-MX" sz="900" dirty="0"/>
          </a:p>
        </p:txBody>
      </p:sp>
      <p:sp>
        <p:nvSpPr>
          <p:cNvPr id="4" name="Marcador de número de diapositiva 3">
            <a:extLst>
              <a:ext uri="{FF2B5EF4-FFF2-40B4-BE49-F238E27FC236}">
                <a16:creationId xmlns:a16="http://schemas.microsoft.com/office/drawing/2014/main" id="{3724A6C9-573A-4104-8F0D-9E8185A9C382}"/>
              </a:ext>
            </a:extLst>
          </p:cNvPr>
          <p:cNvSpPr>
            <a:spLocks noGrp="1"/>
          </p:cNvSpPr>
          <p:nvPr>
            <p:ph type="sldNum" sz="quarter" idx="12"/>
          </p:nvPr>
        </p:nvSpPr>
        <p:spPr>
          <a:xfrm>
            <a:off x="7010400" y="6453119"/>
            <a:ext cx="2133600" cy="365125"/>
          </a:xfrm>
        </p:spPr>
        <p:txBody>
          <a:bodyPr/>
          <a:lstStyle/>
          <a:p>
            <a:fld id="{CF5E58AE-96D2-45FC-96FE-2B21174429C3}" type="slidenum">
              <a:rPr lang="es-MX" smtClean="0"/>
              <a:t>36</a:t>
            </a:fld>
            <a:endParaRPr lang="es-MX" dirty="0"/>
          </a:p>
        </p:txBody>
      </p:sp>
      <p:sp>
        <p:nvSpPr>
          <p:cNvPr id="9" name="Título 3">
            <a:extLst>
              <a:ext uri="{FF2B5EF4-FFF2-40B4-BE49-F238E27FC236}">
                <a16:creationId xmlns:a16="http://schemas.microsoft.com/office/drawing/2014/main" id="{DD7D7FE3-CD2D-4DA9-B8FD-57470D10F89A}"/>
              </a:ext>
            </a:extLst>
          </p:cNvPr>
          <p:cNvSpPr txBox="1">
            <a:spLocks/>
          </p:cNvSpPr>
          <p:nvPr/>
        </p:nvSpPr>
        <p:spPr>
          <a:xfrm>
            <a:off x="1697366" y="-64253"/>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300" dirty="0"/>
              <a:t>Reporte de la Cartera de Inversiones </a:t>
            </a:r>
            <a:br>
              <a:rPr lang="es-MX" sz="2300" dirty="0"/>
            </a:br>
            <a:r>
              <a:rPr lang="es-MX" sz="2300" dirty="0"/>
              <a:t>mayo 2021</a:t>
            </a:r>
          </a:p>
        </p:txBody>
      </p:sp>
      <p:pic>
        <p:nvPicPr>
          <p:cNvPr id="7" name="Imagen 6">
            <a:extLst>
              <a:ext uri="{FF2B5EF4-FFF2-40B4-BE49-F238E27FC236}">
                <a16:creationId xmlns:a16="http://schemas.microsoft.com/office/drawing/2014/main" id="{89A1D1F7-00CD-49C2-9B3B-688057E3E925}"/>
              </a:ext>
            </a:extLst>
          </p:cNvPr>
          <p:cNvPicPr>
            <a:picLocks noChangeAspect="1"/>
          </p:cNvPicPr>
          <p:nvPr/>
        </p:nvPicPr>
        <p:blipFill>
          <a:blip r:embed="rId2"/>
          <a:stretch>
            <a:fillRect/>
          </a:stretch>
        </p:blipFill>
        <p:spPr>
          <a:xfrm>
            <a:off x="2735772" y="728416"/>
            <a:ext cx="4665488" cy="5403435"/>
          </a:xfrm>
          <a:prstGeom prst="rect">
            <a:avLst/>
          </a:prstGeom>
        </p:spPr>
      </p:pic>
    </p:spTree>
    <p:extLst>
      <p:ext uri="{BB962C8B-B14F-4D97-AF65-F5344CB8AC3E}">
        <p14:creationId xmlns:p14="http://schemas.microsoft.com/office/powerpoint/2010/main" val="314791735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5 Rectángulo"/>
          <p:cNvSpPr/>
          <p:nvPr/>
        </p:nvSpPr>
        <p:spPr>
          <a:xfrm>
            <a:off x="1" y="691861"/>
            <a:ext cx="1921564" cy="646331"/>
          </a:xfrm>
          <a:prstGeom prst="rect">
            <a:avLst/>
          </a:prstGeom>
        </p:spPr>
        <p:txBody>
          <a:bodyPr wrap="square">
            <a:spAutoFit/>
          </a:bodyPr>
          <a:lstStyle/>
          <a:p>
            <a:r>
              <a:rPr lang="es-MX" b="1" dirty="0">
                <a:solidFill>
                  <a:schemeClr val="accent1">
                    <a:lumMod val="50000"/>
                  </a:schemeClr>
                </a:solidFill>
              </a:rPr>
              <a:t>PORTAFOLIO ACTUAL</a:t>
            </a:r>
          </a:p>
        </p:txBody>
      </p:sp>
      <p:sp>
        <p:nvSpPr>
          <p:cNvPr id="3" name="Marcador de pie de página 2">
            <a:extLst>
              <a:ext uri="{FF2B5EF4-FFF2-40B4-BE49-F238E27FC236}">
                <a16:creationId xmlns:a16="http://schemas.microsoft.com/office/drawing/2014/main" id="{00C10E27-CC91-45F7-ADFE-9DCA0E7FAD95}"/>
              </a:ext>
            </a:extLst>
          </p:cNvPr>
          <p:cNvSpPr>
            <a:spLocks noGrp="1"/>
          </p:cNvSpPr>
          <p:nvPr>
            <p:ph type="ftr" sz="quarter" idx="11"/>
          </p:nvPr>
        </p:nvSpPr>
        <p:spPr>
          <a:xfrm>
            <a:off x="2840935" y="6447535"/>
            <a:ext cx="3462130" cy="365125"/>
          </a:xfrm>
        </p:spPr>
        <p:txBody>
          <a:bodyPr/>
          <a:lstStyle/>
          <a:p>
            <a:r>
              <a:rPr lang="es-MX" sz="900" dirty="0"/>
              <a:t>Sesión Ordinaria 06/2021 del 30 de Junio de 2021</a:t>
            </a:r>
          </a:p>
        </p:txBody>
      </p:sp>
      <p:sp>
        <p:nvSpPr>
          <p:cNvPr id="4" name="Marcador de número de diapositiva 3">
            <a:extLst>
              <a:ext uri="{FF2B5EF4-FFF2-40B4-BE49-F238E27FC236}">
                <a16:creationId xmlns:a16="http://schemas.microsoft.com/office/drawing/2014/main" id="{E6118069-0A03-4EF1-A10D-2AC76E29013E}"/>
              </a:ext>
            </a:extLst>
          </p:cNvPr>
          <p:cNvSpPr>
            <a:spLocks noGrp="1"/>
          </p:cNvSpPr>
          <p:nvPr>
            <p:ph type="sldNum" sz="quarter" idx="12"/>
          </p:nvPr>
        </p:nvSpPr>
        <p:spPr>
          <a:xfrm>
            <a:off x="7010760" y="6466371"/>
            <a:ext cx="2133600" cy="365125"/>
          </a:xfrm>
        </p:spPr>
        <p:txBody>
          <a:bodyPr/>
          <a:lstStyle/>
          <a:p>
            <a:fld id="{CF5E58AE-96D2-45FC-96FE-2B21174429C3}" type="slidenum">
              <a:rPr lang="es-MX" smtClean="0"/>
              <a:t>37</a:t>
            </a:fld>
            <a:endParaRPr lang="es-MX" dirty="0"/>
          </a:p>
        </p:txBody>
      </p:sp>
      <p:sp>
        <p:nvSpPr>
          <p:cNvPr id="8" name="Título 3">
            <a:extLst>
              <a:ext uri="{FF2B5EF4-FFF2-40B4-BE49-F238E27FC236}">
                <a16:creationId xmlns:a16="http://schemas.microsoft.com/office/drawing/2014/main" id="{CAE08D96-6200-4FE3-A0E1-28C0134AF3B8}"/>
              </a:ext>
            </a:extLst>
          </p:cNvPr>
          <p:cNvSpPr txBox="1">
            <a:spLocks/>
          </p:cNvSpPr>
          <p:nvPr/>
        </p:nvSpPr>
        <p:spPr>
          <a:xfrm>
            <a:off x="1697366" y="-64253"/>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300" dirty="0"/>
              <a:t>Reporte de la Cartera de Inversiones </a:t>
            </a:r>
            <a:br>
              <a:rPr lang="es-MX" sz="2300" dirty="0"/>
            </a:br>
            <a:r>
              <a:rPr lang="es-MX" sz="2300" dirty="0"/>
              <a:t>mayo 2021</a:t>
            </a:r>
          </a:p>
        </p:txBody>
      </p:sp>
      <p:pic>
        <p:nvPicPr>
          <p:cNvPr id="7" name="Imagen 6">
            <a:extLst>
              <a:ext uri="{FF2B5EF4-FFF2-40B4-BE49-F238E27FC236}">
                <a16:creationId xmlns:a16="http://schemas.microsoft.com/office/drawing/2014/main" id="{6E686D21-4607-448B-A774-164C2FE1B9E8}"/>
              </a:ext>
            </a:extLst>
          </p:cNvPr>
          <p:cNvPicPr>
            <a:picLocks noChangeAspect="1"/>
          </p:cNvPicPr>
          <p:nvPr/>
        </p:nvPicPr>
        <p:blipFill>
          <a:blip r:embed="rId2"/>
          <a:stretch>
            <a:fillRect/>
          </a:stretch>
        </p:blipFill>
        <p:spPr>
          <a:xfrm>
            <a:off x="2735772" y="745014"/>
            <a:ext cx="4665488" cy="5401435"/>
          </a:xfrm>
          <a:prstGeom prst="rect">
            <a:avLst/>
          </a:prstGeom>
        </p:spPr>
      </p:pic>
    </p:spTree>
    <p:extLst>
      <p:ext uri="{BB962C8B-B14F-4D97-AF65-F5344CB8AC3E}">
        <p14:creationId xmlns:p14="http://schemas.microsoft.com/office/powerpoint/2010/main" val="2252596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5 Rectángulo"/>
          <p:cNvSpPr/>
          <p:nvPr/>
        </p:nvSpPr>
        <p:spPr>
          <a:xfrm>
            <a:off x="1" y="691861"/>
            <a:ext cx="1881808" cy="646331"/>
          </a:xfrm>
          <a:prstGeom prst="rect">
            <a:avLst/>
          </a:prstGeom>
        </p:spPr>
        <p:txBody>
          <a:bodyPr wrap="square">
            <a:spAutoFit/>
          </a:bodyPr>
          <a:lstStyle/>
          <a:p>
            <a:r>
              <a:rPr lang="es-MX" b="1" dirty="0">
                <a:solidFill>
                  <a:schemeClr val="accent1">
                    <a:lumMod val="50000"/>
                  </a:schemeClr>
                </a:solidFill>
              </a:rPr>
              <a:t>PORTAFOLIO ACTUAL</a:t>
            </a:r>
          </a:p>
        </p:txBody>
      </p:sp>
      <p:sp>
        <p:nvSpPr>
          <p:cNvPr id="2" name="Marcador de pie de página 1">
            <a:extLst>
              <a:ext uri="{FF2B5EF4-FFF2-40B4-BE49-F238E27FC236}">
                <a16:creationId xmlns:a16="http://schemas.microsoft.com/office/drawing/2014/main" id="{60074469-A443-469E-8970-CE343E1551B6}"/>
              </a:ext>
            </a:extLst>
          </p:cNvPr>
          <p:cNvSpPr>
            <a:spLocks noGrp="1"/>
          </p:cNvSpPr>
          <p:nvPr>
            <p:ph type="ftr" sz="quarter" idx="11"/>
          </p:nvPr>
        </p:nvSpPr>
        <p:spPr>
          <a:xfrm>
            <a:off x="2860813" y="6461676"/>
            <a:ext cx="3422374" cy="365125"/>
          </a:xfrm>
        </p:spPr>
        <p:txBody>
          <a:bodyPr/>
          <a:lstStyle/>
          <a:p>
            <a:r>
              <a:rPr lang="es-MX" sz="900"/>
              <a:t>Sesión Ordinaria 06/2021 del 30 de Junio de 2021</a:t>
            </a:r>
            <a:endParaRPr lang="es-MX" sz="900" dirty="0"/>
          </a:p>
        </p:txBody>
      </p:sp>
      <p:sp>
        <p:nvSpPr>
          <p:cNvPr id="4" name="Marcador de número de diapositiva 3">
            <a:extLst>
              <a:ext uri="{FF2B5EF4-FFF2-40B4-BE49-F238E27FC236}">
                <a16:creationId xmlns:a16="http://schemas.microsoft.com/office/drawing/2014/main" id="{1A93A64D-6D23-40EF-A212-1B5D9808F980}"/>
              </a:ext>
            </a:extLst>
          </p:cNvPr>
          <p:cNvSpPr>
            <a:spLocks noGrp="1"/>
          </p:cNvSpPr>
          <p:nvPr>
            <p:ph type="sldNum" sz="quarter" idx="12"/>
          </p:nvPr>
        </p:nvSpPr>
        <p:spPr>
          <a:xfrm>
            <a:off x="7010400" y="6461677"/>
            <a:ext cx="2133600" cy="365125"/>
          </a:xfrm>
        </p:spPr>
        <p:txBody>
          <a:bodyPr/>
          <a:lstStyle/>
          <a:p>
            <a:fld id="{CF5E58AE-96D2-45FC-96FE-2B21174429C3}" type="slidenum">
              <a:rPr lang="es-MX" smtClean="0"/>
              <a:t>38</a:t>
            </a:fld>
            <a:endParaRPr lang="es-MX" dirty="0"/>
          </a:p>
        </p:txBody>
      </p:sp>
      <p:sp>
        <p:nvSpPr>
          <p:cNvPr id="8" name="Título 3">
            <a:extLst>
              <a:ext uri="{FF2B5EF4-FFF2-40B4-BE49-F238E27FC236}">
                <a16:creationId xmlns:a16="http://schemas.microsoft.com/office/drawing/2014/main" id="{FB816708-A9B3-40C5-99CD-8E2BD2537BE1}"/>
              </a:ext>
            </a:extLst>
          </p:cNvPr>
          <p:cNvSpPr txBox="1">
            <a:spLocks/>
          </p:cNvSpPr>
          <p:nvPr/>
        </p:nvSpPr>
        <p:spPr>
          <a:xfrm>
            <a:off x="1697366" y="-77505"/>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300" dirty="0"/>
              <a:t>Reporte de la Cartera de Inversiones </a:t>
            </a:r>
            <a:br>
              <a:rPr lang="es-MX" sz="2300" dirty="0"/>
            </a:br>
            <a:r>
              <a:rPr lang="es-MX" sz="2300" dirty="0"/>
              <a:t>mayo 2021</a:t>
            </a:r>
          </a:p>
        </p:txBody>
      </p:sp>
      <p:pic>
        <p:nvPicPr>
          <p:cNvPr id="7" name="Imagen 6">
            <a:extLst>
              <a:ext uri="{FF2B5EF4-FFF2-40B4-BE49-F238E27FC236}">
                <a16:creationId xmlns:a16="http://schemas.microsoft.com/office/drawing/2014/main" id="{0EBA894A-4F97-467B-A852-F7D998262FF3}"/>
              </a:ext>
            </a:extLst>
          </p:cNvPr>
          <p:cNvPicPr>
            <a:picLocks noChangeAspect="1"/>
          </p:cNvPicPr>
          <p:nvPr/>
        </p:nvPicPr>
        <p:blipFill>
          <a:blip r:embed="rId2"/>
          <a:stretch>
            <a:fillRect/>
          </a:stretch>
        </p:blipFill>
        <p:spPr>
          <a:xfrm>
            <a:off x="2735772" y="700455"/>
            <a:ext cx="4665488" cy="5472608"/>
          </a:xfrm>
          <a:prstGeom prst="rect">
            <a:avLst/>
          </a:prstGeom>
        </p:spPr>
      </p:pic>
    </p:spTree>
    <p:extLst>
      <p:ext uri="{BB962C8B-B14F-4D97-AF65-F5344CB8AC3E}">
        <p14:creationId xmlns:p14="http://schemas.microsoft.com/office/powerpoint/2010/main" val="4260352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5 Rectángulo"/>
          <p:cNvSpPr/>
          <p:nvPr/>
        </p:nvSpPr>
        <p:spPr>
          <a:xfrm>
            <a:off x="0" y="691861"/>
            <a:ext cx="1828799" cy="646331"/>
          </a:xfrm>
          <a:prstGeom prst="rect">
            <a:avLst/>
          </a:prstGeom>
        </p:spPr>
        <p:txBody>
          <a:bodyPr wrap="square">
            <a:spAutoFit/>
          </a:bodyPr>
          <a:lstStyle/>
          <a:p>
            <a:r>
              <a:rPr lang="es-MX" b="1" dirty="0">
                <a:solidFill>
                  <a:schemeClr val="accent1">
                    <a:lumMod val="50000"/>
                  </a:schemeClr>
                </a:solidFill>
              </a:rPr>
              <a:t>PORTAFOLIO ACTUAL</a:t>
            </a:r>
          </a:p>
        </p:txBody>
      </p:sp>
      <p:sp>
        <p:nvSpPr>
          <p:cNvPr id="3" name="Marcador de pie de página 2">
            <a:extLst>
              <a:ext uri="{FF2B5EF4-FFF2-40B4-BE49-F238E27FC236}">
                <a16:creationId xmlns:a16="http://schemas.microsoft.com/office/drawing/2014/main" id="{AF9FF22F-5A8F-462E-B1BB-5043CB2A77E5}"/>
              </a:ext>
            </a:extLst>
          </p:cNvPr>
          <p:cNvSpPr>
            <a:spLocks noGrp="1"/>
          </p:cNvSpPr>
          <p:nvPr>
            <p:ph type="ftr" sz="quarter" idx="11"/>
          </p:nvPr>
        </p:nvSpPr>
        <p:spPr>
          <a:xfrm>
            <a:off x="2854187" y="6432906"/>
            <a:ext cx="3435626" cy="365125"/>
          </a:xfrm>
        </p:spPr>
        <p:txBody>
          <a:bodyPr/>
          <a:lstStyle/>
          <a:p>
            <a:r>
              <a:rPr lang="es-MX" sz="900" dirty="0"/>
              <a:t>Sesión Ordinaria 06/2021 del 30 de Junio de 2021</a:t>
            </a:r>
          </a:p>
        </p:txBody>
      </p:sp>
      <p:sp>
        <p:nvSpPr>
          <p:cNvPr id="4" name="Marcador de número de diapositiva 3">
            <a:extLst>
              <a:ext uri="{FF2B5EF4-FFF2-40B4-BE49-F238E27FC236}">
                <a16:creationId xmlns:a16="http://schemas.microsoft.com/office/drawing/2014/main" id="{687AD76C-C384-4FE7-A6C8-7298D3A4F6EE}"/>
              </a:ext>
            </a:extLst>
          </p:cNvPr>
          <p:cNvSpPr>
            <a:spLocks noGrp="1"/>
          </p:cNvSpPr>
          <p:nvPr>
            <p:ph type="sldNum" sz="quarter" idx="12"/>
          </p:nvPr>
        </p:nvSpPr>
        <p:spPr>
          <a:xfrm>
            <a:off x="7010400" y="6444421"/>
            <a:ext cx="2133600" cy="365125"/>
          </a:xfrm>
        </p:spPr>
        <p:txBody>
          <a:bodyPr/>
          <a:lstStyle/>
          <a:p>
            <a:fld id="{CF5E58AE-96D2-45FC-96FE-2B21174429C3}" type="slidenum">
              <a:rPr lang="es-MX" smtClean="0"/>
              <a:t>39</a:t>
            </a:fld>
            <a:endParaRPr lang="es-MX" dirty="0"/>
          </a:p>
        </p:txBody>
      </p:sp>
      <p:sp>
        <p:nvSpPr>
          <p:cNvPr id="8" name="Título 3">
            <a:extLst>
              <a:ext uri="{FF2B5EF4-FFF2-40B4-BE49-F238E27FC236}">
                <a16:creationId xmlns:a16="http://schemas.microsoft.com/office/drawing/2014/main" id="{345D4810-7D8B-4372-9DAE-B4B1F201C062}"/>
              </a:ext>
            </a:extLst>
          </p:cNvPr>
          <p:cNvSpPr txBox="1">
            <a:spLocks/>
          </p:cNvSpPr>
          <p:nvPr/>
        </p:nvSpPr>
        <p:spPr>
          <a:xfrm>
            <a:off x="1697366" y="-64253"/>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300" dirty="0"/>
              <a:t>Reporte de la Cartera de Inversiones </a:t>
            </a:r>
            <a:br>
              <a:rPr lang="es-MX" sz="2300" dirty="0"/>
            </a:br>
            <a:r>
              <a:rPr lang="es-MX" sz="2300" dirty="0"/>
              <a:t>mayo 2021</a:t>
            </a:r>
          </a:p>
        </p:txBody>
      </p:sp>
      <p:pic>
        <p:nvPicPr>
          <p:cNvPr id="7" name="Imagen 6">
            <a:extLst>
              <a:ext uri="{FF2B5EF4-FFF2-40B4-BE49-F238E27FC236}">
                <a16:creationId xmlns:a16="http://schemas.microsoft.com/office/drawing/2014/main" id="{B4EDB413-A6A9-43EE-A046-1C7867B26C4E}"/>
              </a:ext>
            </a:extLst>
          </p:cNvPr>
          <p:cNvPicPr>
            <a:picLocks noChangeAspect="1"/>
          </p:cNvPicPr>
          <p:nvPr/>
        </p:nvPicPr>
        <p:blipFill>
          <a:blip r:embed="rId2"/>
          <a:stretch>
            <a:fillRect/>
          </a:stretch>
        </p:blipFill>
        <p:spPr>
          <a:xfrm>
            <a:off x="2735772" y="691278"/>
            <a:ext cx="4665488" cy="5475443"/>
          </a:xfrm>
          <a:prstGeom prst="rect">
            <a:avLst/>
          </a:prstGeom>
        </p:spPr>
      </p:pic>
    </p:spTree>
    <p:extLst>
      <p:ext uri="{BB962C8B-B14F-4D97-AF65-F5344CB8AC3E}">
        <p14:creationId xmlns:p14="http://schemas.microsoft.com/office/powerpoint/2010/main" val="37040131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a:extLst>
              <a:ext uri="{FF2B5EF4-FFF2-40B4-BE49-F238E27FC236}">
                <a16:creationId xmlns:a16="http://schemas.microsoft.com/office/drawing/2014/main" id="{62104846-FB8D-42C7-95CA-54FA02AD8C5A}"/>
              </a:ext>
            </a:extLst>
          </p:cNvPr>
          <p:cNvSpPr>
            <a:spLocks noGrp="1"/>
          </p:cNvSpPr>
          <p:nvPr>
            <p:ph type="sldNum" sz="quarter" idx="4"/>
          </p:nvPr>
        </p:nvSpPr>
        <p:spPr/>
        <p:txBody>
          <a:bodyPr/>
          <a:lstStyle/>
          <a:p>
            <a:fld id="{08DCC1CA-BC64-9342-9FC6-0A703FD15379}" type="slidenum">
              <a:rPr lang="en-US" smtClean="0"/>
              <a:pPr/>
              <a:t>4</a:t>
            </a:fld>
            <a:endParaRPr lang="en-US" dirty="0"/>
          </a:p>
        </p:txBody>
      </p:sp>
      <p:sp>
        <p:nvSpPr>
          <p:cNvPr id="5" name="Título 4">
            <a:extLst>
              <a:ext uri="{FF2B5EF4-FFF2-40B4-BE49-F238E27FC236}">
                <a16:creationId xmlns:a16="http://schemas.microsoft.com/office/drawing/2014/main" id="{99A29BAE-9F9D-4F1D-9100-3D160FBED881}"/>
              </a:ext>
            </a:extLst>
          </p:cNvPr>
          <p:cNvSpPr>
            <a:spLocks noGrp="1"/>
          </p:cNvSpPr>
          <p:nvPr>
            <p:ph type="title"/>
          </p:nvPr>
        </p:nvSpPr>
        <p:spPr/>
        <p:txBody>
          <a:bodyPr/>
          <a:lstStyle/>
          <a:p>
            <a:pPr algn="ctr"/>
            <a:r>
              <a:rPr lang="es-MX" dirty="0"/>
              <a:t>Cuadro de Pensionados</a:t>
            </a:r>
          </a:p>
        </p:txBody>
      </p:sp>
      <p:sp>
        <p:nvSpPr>
          <p:cNvPr id="7" name="Marcador de pie de página 6">
            <a:extLst>
              <a:ext uri="{FF2B5EF4-FFF2-40B4-BE49-F238E27FC236}">
                <a16:creationId xmlns:a16="http://schemas.microsoft.com/office/drawing/2014/main" id="{8A61377D-4180-4E33-95FC-300C7FFE3886}"/>
              </a:ext>
            </a:extLst>
          </p:cNvPr>
          <p:cNvSpPr>
            <a:spLocks noGrp="1"/>
          </p:cNvSpPr>
          <p:nvPr>
            <p:ph type="ftr" sz="quarter" idx="3"/>
          </p:nvPr>
        </p:nvSpPr>
        <p:spPr>
          <a:xfrm>
            <a:off x="2886075" y="6491814"/>
            <a:ext cx="3371850" cy="365125"/>
          </a:xfrm>
        </p:spPr>
        <p:txBody>
          <a:bodyPr/>
          <a:lstStyle/>
          <a:p>
            <a:r>
              <a:rPr lang="es-MX" sz="900"/>
              <a:t>Sesión Ordinaria 06/2021 del 30 de Junio de 2021</a:t>
            </a:r>
            <a:endParaRPr lang="es-MX" sz="900" dirty="0"/>
          </a:p>
        </p:txBody>
      </p:sp>
      <p:sp>
        <p:nvSpPr>
          <p:cNvPr id="8" name="6 CuadroTexto">
            <a:extLst>
              <a:ext uri="{FF2B5EF4-FFF2-40B4-BE49-F238E27FC236}">
                <a16:creationId xmlns:a16="http://schemas.microsoft.com/office/drawing/2014/main" id="{9E1BF175-4AC7-4E7B-BC0D-F2ACAE9923EA}"/>
              </a:ext>
            </a:extLst>
          </p:cNvPr>
          <p:cNvSpPr txBox="1"/>
          <p:nvPr/>
        </p:nvSpPr>
        <p:spPr>
          <a:xfrm>
            <a:off x="0" y="5866541"/>
            <a:ext cx="9144000" cy="461665"/>
          </a:xfrm>
          <a:prstGeom prst="rect">
            <a:avLst/>
          </a:prstGeom>
          <a:noFill/>
        </p:spPr>
        <p:txBody>
          <a:bodyPr wrap="square" rtlCol="0">
            <a:spAutoFit/>
          </a:bodyPr>
          <a:lstStyle/>
          <a:p>
            <a:pPr marL="285750" indent="-285750" algn="just">
              <a:buFont typeface="Wingdings" panose="05000000000000000000" pitchFamily="2" charset="2"/>
              <a:buChar char="ü"/>
            </a:pPr>
            <a:r>
              <a:rPr lang="es-MX" sz="1200" dirty="0">
                <a:solidFill>
                  <a:schemeClr val="tx1">
                    <a:lumMod val="85000"/>
                    <a:lumOff val="15000"/>
                  </a:schemeClr>
                </a:solidFill>
                <a:cs typeface="Arial" pitchFamily="34" charset="0"/>
              </a:rPr>
              <a:t>Con fundamento en el Artículo 153, Fracción IX, de la Ley del Instituto de Pensiones del Estado de Jalisco, se pone a la consideración del Consejo Directivo la </a:t>
            </a:r>
            <a:r>
              <a:rPr lang="es-MX" sz="1200" i="1" dirty="0">
                <a:solidFill>
                  <a:schemeClr val="tx1">
                    <a:lumMod val="85000"/>
                    <a:lumOff val="15000"/>
                  </a:schemeClr>
                </a:solidFill>
                <a:cs typeface="Arial" pitchFamily="34" charset="0"/>
              </a:rPr>
              <a:t>autorización de las pensiones y pagos únicos con efectos al 1 de julio de 2021.</a:t>
            </a:r>
            <a:r>
              <a:rPr lang="es-MX" sz="1200" dirty="0">
                <a:solidFill>
                  <a:schemeClr val="tx1">
                    <a:lumMod val="85000"/>
                    <a:lumOff val="15000"/>
                  </a:schemeClr>
                </a:solidFill>
                <a:cs typeface="Arial" pitchFamily="34" charset="0"/>
              </a:rPr>
              <a:t> </a:t>
            </a:r>
          </a:p>
        </p:txBody>
      </p:sp>
      <p:pic>
        <p:nvPicPr>
          <p:cNvPr id="9" name="5 Imagen" descr="Dctos.png">
            <a:hlinkClick r:id="rId2" action="ppaction://hlinkpres?slideindex=1&amp;slidetitle="/>
            <a:extLst>
              <a:ext uri="{FF2B5EF4-FFF2-40B4-BE49-F238E27FC236}">
                <a16:creationId xmlns:a16="http://schemas.microsoft.com/office/drawing/2014/main" id="{518E24FB-A4B3-453F-BDC9-C32AFC01A21F}"/>
              </a:ext>
            </a:extLst>
          </p:cNvPr>
          <p:cNvPicPr>
            <a:picLocks noChangeAspect="1"/>
          </p:cNvPicPr>
          <p:nvPr/>
        </p:nvPicPr>
        <p:blipFill>
          <a:blip r:embed="rId3" cstate="print"/>
          <a:stretch>
            <a:fillRect/>
          </a:stretch>
        </p:blipFill>
        <p:spPr>
          <a:xfrm>
            <a:off x="8620741" y="1545086"/>
            <a:ext cx="390190" cy="364335"/>
          </a:xfrm>
          <a:prstGeom prst="rect">
            <a:avLst/>
          </a:prstGeom>
        </p:spPr>
      </p:pic>
      <p:sp>
        <p:nvSpPr>
          <p:cNvPr id="10" name="17 CuadroTexto">
            <a:extLst>
              <a:ext uri="{FF2B5EF4-FFF2-40B4-BE49-F238E27FC236}">
                <a16:creationId xmlns:a16="http://schemas.microsoft.com/office/drawing/2014/main" id="{62660DB9-D0C7-4418-A47C-4A8E1103BA8A}"/>
              </a:ext>
            </a:extLst>
          </p:cNvPr>
          <p:cNvSpPr txBox="1"/>
          <p:nvPr/>
        </p:nvSpPr>
        <p:spPr>
          <a:xfrm>
            <a:off x="8412618" y="1876819"/>
            <a:ext cx="792088" cy="215444"/>
          </a:xfrm>
          <a:prstGeom prst="rect">
            <a:avLst/>
          </a:prstGeom>
          <a:noFill/>
        </p:spPr>
        <p:txBody>
          <a:bodyPr wrap="square" rtlCol="0">
            <a:spAutoFit/>
          </a:bodyPr>
          <a:lstStyle/>
          <a:p>
            <a:pPr algn="ctr"/>
            <a:r>
              <a:rPr lang="es-MX" sz="800" b="1" dirty="0">
                <a:solidFill>
                  <a:schemeClr val="bg1">
                    <a:lumMod val="50000"/>
                  </a:schemeClr>
                </a:solidFill>
              </a:rPr>
              <a:t>Estadística</a:t>
            </a:r>
          </a:p>
        </p:txBody>
      </p:sp>
      <p:pic>
        <p:nvPicPr>
          <p:cNvPr id="11" name="5 Imagen" descr="Dctos.png">
            <a:hlinkClick r:id="rId4" action="ppaction://hlinkfile"/>
            <a:extLst>
              <a:ext uri="{FF2B5EF4-FFF2-40B4-BE49-F238E27FC236}">
                <a16:creationId xmlns:a16="http://schemas.microsoft.com/office/drawing/2014/main" id="{5FC95203-A73F-41BB-9C43-F3E659873BD0}"/>
              </a:ext>
            </a:extLst>
          </p:cNvPr>
          <p:cNvPicPr>
            <a:picLocks noChangeAspect="1"/>
          </p:cNvPicPr>
          <p:nvPr/>
        </p:nvPicPr>
        <p:blipFill>
          <a:blip r:embed="rId5" cstate="print">
            <a:clrChange>
              <a:clrFrom>
                <a:srgbClr val="FFFFFF"/>
              </a:clrFrom>
              <a:clrTo>
                <a:srgbClr val="FFFFFF">
                  <a:alpha val="0"/>
                </a:srgbClr>
              </a:clrTo>
            </a:clrChange>
          </a:blip>
          <a:stretch>
            <a:fillRect/>
          </a:stretch>
        </p:blipFill>
        <p:spPr>
          <a:xfrm>
            <a:off x="8589119" y="2140314"/>
            <a:ext cx="420077" cy="392242"/>
          </a:xfrm>
          <a:prstGeom prst="rect">
            <a:avLst/>
          </a:prstGeom>
        </p:spPr>
      </p:pic>
      <p:sp>
        <p:nvSpPr>
          <p:cNvPr id="12" name="17 CuadroTexto">
            <a:extLst>
              <a:ext uri="{FF2B5EF4-FFF2-40B4-BE49-F238E27FC236}">
                <a16:creationId xmlns:a16="http://schemas.microsoft.com/office/drawing/2014/main" id="{A095586B-8B46-4F77-8D9B-1DDEEA4EED52}"/>
              </a:ext>
            </a:extLst>
          </p:cNvPr>
          <p:cNvSpPr txBox="1"/>
          <p:nvPr/>
        </p:nvSpPr>
        <p:spPr>
          <a:xfrm>
            <a:off x="8380965" y="2478608"/>
            <a:ext cx="855394" cy="215444"/>
          </a:xfrm>
          <a:prstGeom prst="rect">
            <a:avLst/>
          </a:prstGeom>
          <a:noFill/>
        </p:spPr>
        <p:txBody>
          <a:bodyPr wrap="square" rtlCol="0">
            <a:spAutoFit/>
          </a:bodyPr>
          <a:lstStyle/>
          <a:p>
            <a:pPr algn="ctr"/>
            <a:r>
              <a:rPr lang="es-MX" sz="800" b="1" dirty="0">
                <a:solidFill>
                  <a:schemeClr val="bg1">
                    <a:lumMod val="50000"/>
                  </a:schemeClr>
                </a:solidFill>
              </a:rPr>
              <a:t>Altas y Bajas</a:t>
            </a:r>
          </a:p>
        </p:txBody>
      </p:sp>
      <p:pic>
        <p:nvPicPr>
          <p:cNvPr id="13" name="5 Imagen" descr="Dctos.png">
            <a:hlinkClick r:id="rId6" action="ppaction://hlinkpres?slideindex=1&amp;slidetitle="/>
            <a:extLst>
              <a:ext uri="{FF2B5EF4-FFF2-40B4-BE49-F238E27FC236}">
                <a16:creationId xmlns:a16="http://schemas.microsoft.com/office/drawing/2014/main" id="{00946B9C-2CC9-4C71-8788-C7D5756209C6}"/>
              </a:ext>
            </a:extLst>
          </p:cNvPr>
          <p:cNvPicPr>
            <a:picLocks noChangeAspect="1"/>
          </p:cNvPicPr>
          <p:nvPr/>
        </p:nvPicPr>
        <p:blipFill>
          <a:blip r:embed="rId5" cstate="print">
            <a:clrChange>
              <a:clrFrom>
                <a:srgbClr val="FEFEFE"/>
              </a:clrFrom>
              <a:clrTo>
                <a:srgbClr val="FEFEFE">
                  <a:alpha val="0"/>
                </a:srgbClr>
              </a:clrTo>
            </a:clrChange>
          </a:blip>
          <a:stretch>
            <a:fillRect/>
          </a:stretch>
        </p:blipFill>
        <p:spPr>
          <a:xfrm>
            <a:off x="8568008" y="890323"/>
            <a:ext cx="441188" cy="396876"/>
          </a:xfrm>
          <a:prstGeom prst="rect">
            <a:avLst/>
          </a:prstGeom>
        </p:spPr>
      </p:pic>
      <p:sp>
        <p:nvSpPr>
          <p:cNvPr id="14" name="17 CuadroTexto">
            <a:extLst>
              <a:ext uri="{FF2B5EF4-FFF2-40B4-BE49-F238E27FC236}">
                <a16:creationId xmlns:a16="http://schemas.microsoft.com/office/drawing/2014/main" id="{8E93942B-7B5D-49A1-937F-651359E64153}"/>
              </a:ext>
            </a:extLst>
          </p:cNvPr>
          <p:cNvSpPr txBox="1"/>
          <p:nvPr/>
        </p:nvSpPr>
        <p:spPr>
          <a:xfrm>
            <a:off x="8417417" y="1286630"/>
            <a:ext cx="792088" cy="215444"/>
          </a:xfrm>
          <a:prstGeom prst="rect">
            <a:avLst/>
          </a:prstGeom>
          <a:noFill/>
        </p:spPr>
        <p:txBody>
          <a:bodyPr wrap="square" rtlCol="0">
            <a:spAutoFit/>
          </a:bodyPr>
          <a:lstStyle/>
          <a:p>
            <a:pPr algn="ctr"/>
            <a:r>
              <a:rPr lang="es-MX" sz="800" b="1" dirty="0">
                <a:solidFill>
                  <a:schemeClr val="bg1">
                    <a:lumMod val="50000"/>
                  </a:schemeClr>
                </a:solidFill>
              </a:rPr>
              <a:t>&gt;$50,000</a:t>
            </a:r>
          </a:p>
        </p:txBody>
      </p:sp>
      <p:pic>
        <p:nvPicPr>
          <p:cNvPr id="15" name="5 Imagen" descr="Dctos.png">
            <a:hlinkClick r:id="rId7" action="ppaction://hlinkpres?slideindex=1&amp;slidetitle="/>
            <a:extLst>
              <a:ext uri="{FF2B5EF4-FFF2-40B4-BE49-F238E27FC236}">
                <a16:creationId xmlns:a16="http://schemas.microsoft.com/office/drawing/2014/main" id="{21E0033C-F0E8-4148-8F4B-88B6122D8986}"/>
              </a:ext>
            </a:extLst>
          </p:cNvPr>
          <p:cNvPicPr>
            <a:picLocks noChangeAspect="1"/>
          </p:cNvPicPr>
          <p:nvPr/>
        </p:nvPicPr>
        <p:blipFill>
          <a:blip r:embed="rId5" cstate="print">
            <a:clrChange>
              <a:clrFrom>
                <a:srgbClr val="FFFFFF"/>
              </a:clrFrom>
              <a:clrTo>
                <a:srgbClr val="FFFFFF">
                  <a:alpha val="0"/>
                </a:srgbClr>
              </a:clrTo>
            </a:clrChange>
          </a:blip>
          <a:stretch>
            <a:fillRect/>
          </a:stretch>
        </p:blipFill>
        <p:spPr>
          <a:xfrm>
            <a:off x="8620741" y="2684988"/>
            <a:ext cx="419373" cy="391584"/>
          </a:xfrm>
          <a:prstGeom prst="rect">
            <a:avLst/>
          </a:prstGeom>
        </p:spPr>
      </p:pic>
      <p:sp>
        <p:nvSpPr>
          <p:cNvPr id="16" name="17 CuadroTexto">
            <a:extLst>
              <a:ext uri="{FF2B5EF4-FFF2-40B4-BE49-F238E27FC236}">
                <a16:creationId xmlns:a16="http://schemas.microsoft.com/office/drawing/2014/main" id="{B1AB5C4C-518D-49E7-8AD4-703BE22D2F89}"/>
              </a:ext>
            </a:extLst>
          </p:cNvPr>
          <p:cNvSpPr txBox="1"/>
          <p:nvPr/>
        </p:nvSpPr>
        <p:spPr>
          <a:xfrm>
            <a:off x="8389067" y="3120198"/>
            <a:ext cx="880042" cy="338554"/>
          </a:xfrm>
          <a:prstGeom prst="rect">
            <a:avLst/>
          </a:prstGeom>
          <a:noFill/>
        </p:spPr>
        <p:txBody>
          <a:bodyPr wrap="square" rtlCol="0">
            <a:spAutoFit/>
          </a:bodyPr>
          <a:lstStyle/>
          <a:p>
            <a:pPr algn="ctr"/>
            <a:r>
              <a:rPr lang="es-MX" sz="800" b="1" dirty="0">
                <a:solidFill>
                  <a:schemeClr val="bg1">
                    <a:lumMod val="50000"/>
                  </a:schemeClr>
                </a:solidFill>
              </a:rPr>
              <a:t>Comparativo Altas y Bajas</a:t>
            </a:r>
          </a:p>
        </p:txBody>
      </p:sp>
      <p:pic>
        <p:nvPicPr>
          <p:cNvPr id="17" name="Imagen 16">
            <a:extLst>
              <a:ext uri="{FF2B5EF4-FFF2-40B4-BE49-F238E27FC236}">
                <a16:creationId xmlns:a16="http://schemas.microsoft.com/office/drawing/2014/main" id="{4BEBFEB5-9B57-431C-A9FD-1A93138D036A}"/>
              </a:ext>
            </a:extLst>
          </p:cNvPr>
          <p:cNvPicPr>
            <a:picLocks noChangeAspect="1"/>
          </p:cNvPicPr>
          <p:nvPr/>
        </p:nvPicPr>
        <p:blipFill>
          <a:blip r:embed="rId8"/>
          <a:stretch>
            <a:fillRect/>
          </a:stretch>
        </p:blipFill>
        <p:spPr>
          <a:xfrm>
            <a:off x="169167" y="705076"/>
            <a:ext cx="8211798" cy="4955048"/>
          </a:xfrm>
          <a:prstGeom prst="rect">
            <a:avLst/>
          </a:prstGeom>
        </p:spPr>
      </p:pic>
    </p:spTree>
    <p:extLst>
      <p:ext uri="{BB962C8B-B14F-4D97-AF65-F5344CB8AC3E}">
        <p14:creationId xmlns:p14="http://schemas.microsoft.com/office/powerpoint/2010/main" val="13585098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5 Rectángulo"/>
          <p:cNvSpPr/>
          <p:nvPr/>
        </p:nvSpPr>
        <p:spPr>
          <a:xfrm>
            <a:off x="0" y="691861"/>
            <a:ext cx="1815547" cy="646331"/>
          </a:xfrm>
          <a:prstGeom prst="rect">
            <a:avLst/>
          </a:prstGeom>
        </p:spPr>
        <p:txBody>
          <a:bodyPr wrap="square">
            <a:spAutoFit/>
          </a:bodyPr>
          <a:lstStyle/>
          <a:p>
            <a:r>
              <a:rPr lang="es-MX" b="1" dirty="0">
                <a:solidFill>
                  <a:schemeClr val="accent1">
                    <a:lumMod val="50000"/>
                  </a:schemeClr>
                </a:solidFill>
              </a:rPr>
              <a:t>PORTAFOLIO ACTUAL</a:t>
            </a:r>
          </a:p>
        </p:txBody>
      </p:sp>
      <p:sp>
        <p:nvSpPr>
          <p:cNvPr id="3" name="Marcador de pie de página 2">
            <a:extLst>
              <a:ext uri="{FF2B5EF4-FFF2-40B4-BE49-F238E27FC236}">
                <a16:creationId xmlns:a16="http://schemas.microsoft.com/office/drawing/2014/main" id="{1FAE682A-B641-4995-9841-0D05D5BA407E}"/>
              </a:ext>
            </a:extLst>
          </p:cNvPr>
          <p:cNvSpPr>
            <a:spLocks noGrp="1"/>
          </p:cNvSpPr>
          <p:nvPr>
            <p:ph type="ftr" sz="quarter" idx="11"/>
          </p:nvPr>
        </p:nvSpPr>
        <p:spPr>
          <a:xfrm>
            <a:off x="2874065" y="6466370"/>
            <a:ext cx="3395870" cy="365125"/>
          </a:xfrm>
        </p:spPr>
        <p:txBody>
          <a:bodyPr/>
          <a:lstStyle/>
          <a:p>
            <a:r>
              <a:rPr lang="es-MX" sz="900"/>
              <a:t>Sesión Ordinaria 06/2021 del 30 de Junio de 2021</a:t>
            </a:r>
            <a:endParaRPr lang="es-MX" sz="900" dirty="0"/>
          </a:p>
        </p:txBody>
      </p:sp>
      <p:sp>
        <p:nvSpPr>
          <p:cNvPr id="4" name="Marcador de número de diapositiva 3">
            <a:extLst>
              <a:ext uri="{FF2B5EF4-FFF2-40B4-BE49-F238E27FC236}">
                <a16:creationId xmlns:a16="http://schemas.microsoft.com/office/drawing/2014/main" id="{7F1857B6-DB91-4D67-ADB6-4C18ACA0E607}"/>
              </a:ext>
            </a:extLst>
          </p:cNvPr>
          <p:cNvSpPr>
            <a:spLocks noGrp="1"/>
          </p:cNvSpPr>
          <p:nvPr>
            <p:ph type="sldNum" sz="quarter" idx="12"/>
          </p:nvPr>
        </p:nvSpPr>
        <p:spPr>
          <a:xfrm>
            <a:off x="7010400" y="6466371"/>
            <a:ext cx="2133600" cy="365125"/>
          </a:xfrm>
        </p:spPr>
        <p:txBody>
          <a:bodyPr/>
          <a:lstStyle/>
          <a:p>
            <a:fld id="{CF5E58AE-96D2-45FC-96FE-2B21174429C3}" type="slidenum">
              <a:rPr lang="es-MX" smtClean="0"/>
              <a:t>40</a:t>
            </a:fld>
            <a:endParaRPr lang="es-MX" dirty="0"/>
          </a:p>
        </p:txBody>
      </p:sp>
      <p:sp>
        <p:nvSpPr>
          <p:cNvPr id="8" name="Título 3">
            <a:extLst>
              <a:ext uri="{FF2B5EF4-FFF2-40B4-BE49-F238E27FC236}">
                <a16:creationId xmlns:a16="http://schemas.microsoft.com/office/drawing/2014/main" id="{7CCAC7CE-AAF4-4904-AAE1-A76120D656A5}"/>
              </a:ext>
            </a:extLst>
          </p:cNvPr>
          <p:cNvSpPr txBox="1">
            <a:spLocks/>
          </p:cNvSpPr>
          <p:nvPr/>
        </p:nvSpPr>
        <p:spPr>
          <a:xfrm>
            <a:off x="1697366" y="-64253"/>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300" dirty="0"/>
              <a:t>Reporte de la Cartera de Inversiones </a:t>
            </a:r>
            <a:br>
              <a:rPr lang="es-MX" sz="2300" dirty="0"/>
            </a:br>
            <a:r>
              <a:rPr lang="es-MX" sz="2300" dirty="0"/>
              <a:t>mayo 2021</a:t>
            </a:r>
          </a:p>
        </p:txBody>
      </p:sp>
      <p:pic>
        <p:nvPicPr>
          <p:cNvPr id="7" name="Imagen 6">
            <a:extLst>
              <a:ext uri="{FF2B5EF4-FFF2-40B4-BE49-F238E27FC236}">
                <a16:creationId xmlns:a16="http://schemas.microsoft.com/office/drawing/2014/main" id="{D607289E-5A5F-4D74-B8CF-BA1C70BEAA77}"/>
              </a:ext>
            </a:extLst>
          </p:cNvPr>
          <p:cNvPicPr>
            <a:picLocks noChangeAspect="1"/>
          </p:cNvPicPr>
          <p:nvPr/>
        </p:nvPicPr>
        <p:blipFill>
          <a:blip r:embed="rId2"/>
          <a:stretch>
            <a:fillRect/>
          </a:stretch>
        </p:blipFill>
        <p:spPr>
          <a:xfrm>
            <a:off x="2735772" y="708010"/>
            <a:ext cx="4665488" cy="5475443"/>
          </a:xfrm>
          <a:prstGeom prst="rect">
            <a:avLst/>
          </a:prstGeom>
        </p:spPr>
      </p:pic>
    </p:spTree>
    <p:extLst>
      <p:ext uri="{BB962C8B-B14F-4D97-AF65-F5344CB8AC3E}">
        <p14:creationId xmlns:p14="http://schemas.microsoft.com/office/powerpoint/2010/main" val="21076855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5 Rectángulo"/>
          <p:cNvSpPr/>
          <p:nvPr/>
        </p:nvSpPr>
        <p:spPr>
          <a:xfrm>
            <a:off x="0" y="691861"/>
            <a:ext cx="1802295" cy="646331"/>
          </a:xfrm>
          <a:prstGeom prst="rect">
            <a:avLst/>
          </a:prstGeom>
        </p:spPr>
        <p:txBody>
          <a:bodyPr wrap="square">
            <a:spAutoFit/>
          </a:bodyPr>
          <a:lstStyle/>
          <a:p>
            <a:r>
              <a:rPr lang="es-MX" b="1" dirty="0">
                <a:solidFill>
                  <a:schemeClr val="accent1">
                    <a:lumMod val="50000"/>
                  </a:schemeClr>
                </a:solidFill>
              </a:rPr>
              <a:t>PORTAFOLIO ACTUAL</a:t>
            </a:r>
          </a:p>
        </p:txBody>
      </p:sp>
      <p:sp>
        <p:nvSpPr>
          <p:cNvPr id="2" name="Marcador de pie de página 1">
            <a:extLst>
              <a:ext uri="{FF2B5EF4-FFF2-40B4-BE49-F238E27FC236}">
                <a16:creationId xmlns:a16="http://schemas.microsoft.com/office/drawing/2014/main" id="{23CB0EDD-FDD5-4E0F-9600-11FCF92F38CC}"/>
              </a:ext>
            </a:extLst>
          </p:cNvPr>
          <p:cNvSpPr>
            <a:spLocks noGrp="1"/>
          </p:cNvSpPr>
          <p:nvPr>
            <p:ph type="ftr" sz="quarter" idx="11"/>
          </p:nvPr>
        </p:nvSpPr>
        <p:spPr>
          <a:xfrm>
            <a:off x="2867439" y="6446719"/>
            <a:ext cx="3409122" cy="365125"/>
          </a:xfrm>
        </p:spPr>
        <p:txBody>
          <a:bodyPr/>
          <a:lstStyle/>
          <a:p>
            <a:r>
              <a:rPr lang="es-MX" sz="900" dirty="0"/>
              <a:t>Sesión Ordinaria 06/2021 del 30 de Junio de 2021</a:t>
            </a:r>
          </a:p>
        </p:txBody>
      </p:sp>
      <p:sp>
        <p:nvSpPr>
          <p:cNvPr id="4" name="Marcador de número de diapositiva 3">
            <a:extLst>
              <a:ext uri="{FF2B5EF4-FFF2-40B4-BE49-F238E27FC236}">
                <a16:creationId xmlns:a16="http://schemas.microsoft.com/office/drawing/2014/main" id="{6CDB5CD9-AC20-40A3-A706-8CFF5C191434}"/>
              </a:ext>
            </a:extLst>
          </p:cNvPr>
          <p:cNvSpPr>
            <a:spLocks noGrp="1"/>
          </p:cNvSpPr>
          <p:nvPr>
            <p:ph type="sldNum" sz="quarter" idx="12"/>
          </p:nvPr>
        </p:nvSpPr>
        <p:spPr>
          <a:xfrm>
            <a:off x="7010400" y="6453119"/>
            <a:ext cx="2133600" cy="365125"/>
          </a:xfrm>
        </p:spPr>
        <p:txBody>
          <a:bodyPr/>
          <a:lstStyle/>
          <a:p>
            <a:fld id="{CF5E58AE-96D2-45FC-96FE-2B21174429C3}" type="slidenum">
              <a:rPr lang="es-MX" smtClean="0"/>
              <a:t>41</a:t>
            </a:fld>
            <a:endParaRPr lang="es-MX" dirty="0"/>
          </a:p>
        </p:txBody>
      </p:sp>
      <p:sp>
        <p:nvSpPr>
          <p:cNvPr id="8" name="Título 3">
            <a:extLst>
              <a:ext uri="{FF2B5EF4-FFF2-40B4-BE49-F238E27FC236}">
                <a16:creationId xmlns:a16="http://schemas.microsoft.com/office/drawing/2014/main" id="{26B51710-5B92-4FD8-B775-71FC0F58C087}"/>
              </a:ext>
            </a:extLst>
          </p:cNvPr>
          <p:cNvSpPr txBox="1">
            <a:spLocks/>
          </p:cNvSpPr>
          <p:nvPr/>
        </p:nvSpPr>
        <p:spPr>
          <a:xfrm>
            <a:off x="1697366" y="-64253"/>
            <a:ext cx="6742300" cy="489346"/>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300" dirty="0"/>
              <a:t>Reporte de la Cartera de Inversiones </a:t>
            </a:r>
            <a:br>
              <a:rPr lang="es-MX" sz="2300" dirty="0"/>
            </a:br>
            <a:r>
              <a:rPr lang="es-MX" sz="2300" dirty="0"/>
              <a:t>mayo 2021</a:t>
            </a:r>
          </a:p>
        </p:txBody>
      </p:sp>
      <p:pic>
        <p:nvPicPr>
          <p:cNvPr id="7" name="Imagen 6">
            <a:extLst>
              <a:ext uri="{FF2B5EF4-FFF2-40B4-BE49-F238E27FC236}">
                <a16:creationId xmlns:a16="http://schemas.microsoft.com/office/drawing/2014/main" id="{07F4FC3C-C7B8-4A00-92FF-B6ABEEE2C96D}"/>
              </a:ext>
            </a:extLst>
          </p:cNvPr>
          <p:cNvPicPr>
            <a:picLocks noChangeAspect="1"/>
          </p:cNvPicPr>
          <p:nvPr/>
        </p:nvPicPr>
        <p:blipFill>
          <a:blip r:embed="rId2"/>
          <a:stretch>
            <a:fillRect/>
          </a:stretch>
        </p:blipFill>
        <p:spPr>
          <a:xfrm>
            <a:off x="2735772" y="701384"/>
            <a:ext cx="4665488" cy="5475443"/>
          </a:xfrm>
          <a:prstGeom prst="rect">
            <a:avLst/>
          </a:prstGeom>
        </p:spPr>
      </p:pic>
    </p:spTree>
    <p:extLst>
      <p:ext uri="{BB962C8B-B14F-4D97-AF65-F5344CB8AC3E}">
        <p14:creationId xmlns:p14="http://schemas.microsoft.com/office/powerpoint/2010/main" val="17689280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ie de página 2">
            <a:extLst>
              <a:ext uri="{FF2B5EF4-FFF2-40B4-BE49-F238E27FC236}">
                <a16:creationId xmlns:a16="http://schemas.microsoft.com/office/drawing/2014/main" id="{782580F2-0777-46A6-B1C3-E621923400C7}"/>
              </a:ext>
            </a:extLst>
          </p:cNvPr>
          <p:cNvSpPr>
            <a:spLocks noGrp="1"/>
          </p:cNvSpPr>
          <p:nvPr>
            <p:ph type="ftr" sz="quarter" idx="11"/>
          </p:nvPr>
        </p:nvSpPr>
        <p:spPr>
          <a:xfrm>
            <a:off x="2867439" y="6451112"/>
            <a:ext cx="3409122" cy="365125"/>
          </a:xfrm>
        </p:spPr>
        <p:txBody>
          <a:bodyPr/>
          <a:lstStyle/>
          <a:p>
            <a:r>
              <a:rPr lang="es-MX" sz="900"/>
              <a:t>Sesión Ordinaria 06/2021 del 30 de Junio de 2021</a:t>
            </a:r>
            <a:endParaRPr lang="es-MX" sz="900" dirty="0"/>
          </a:p>
        </p:txBody>
      </p:sp>
      <p:sp>
        <p:nvSpPr>
          <p:cNvPr id="5" name="Marcador de número de diapositiva 4">
            <a:extLst>
              <a:ext uri="{FF2B5EF4-FFF2-40B4-BE49-F238E27FC236}">
                <a16:creationId xmlns:a16="http://schemas.microsoft.com/office/drawing/2014/main" id="{1348ED0A-A2E3-49FF-B2D8-C357072B48D3}"/>
              </a:ext>
            </a:extLst>
          </p:cNvPr>
          <p:cNvSpPr>
            <a:spLocks noGrp="1"/>
          </p:cNvSpPr>
          <p:nvPr>
            <p:ph type="sldNum" sz="quarter" idx="12"/>
          </p:nvPr>
        </p:nvSpPr>
        <p:spPr>
          <a:xfrm>
            <a:off x="6990522" y="6453119"/>
            <a:ext cx="2133600" cy="365125"/>
          </a:xfrm>
        </p:spPr>
        <p:txBody>
          <a:bodyPr/>
          <a:lstStyle/>
          <a:p>
            <a:fld id="{CF5E58AE-96D2-45FC-96FE-2B21174429C3}" type="slidenum">
              <a:rPr lang="es-MX" smtClean="0"/>
              <a:t>42</a:t>
            </a:fld>
            <a:endParaRPr lang="es-MX" dirty="0"/>
          </a:p>
        </p:txBody>
      </p:sp>
      <p:sp>
        <p:nvSpPr>
          <p:cNvPr id="6" name="Título 3">
            <a:extLst>
              <a:ext uri="{FF2B5EF4-FFF2-40B4-BE49-F238E27FC236}">
                <a16:creationId xmlns:a16="http://schemas.microsoft.com/office/drawing/2014/main" id="{C60852BC-9472-46F3-B8F8-E341C20F9A33}"/>
              </a:ext>
            </a:extLst>
          </p:cNvPr>
          <p:cNvSpPr>
            <a:spLocks noGrp="1"/>
          </p:cNvSpPr>
          <p:nvPr>
            <p:ph type="title"/>
          </p:nvPr>
        </p:nvSpPr>
        <p:spPr>
          <a:xfrm>
            <a:off x="1697366" y="41763"/>
            <a:ext cx="6742300" cy="489346"/>
          </a:xfrm>
        </p:spPr>
        <p:txBody>
          <a:bodyPr/>
          <a:lstStyle/>
          <a:p>
            <a:pPr algn="ctr"/>
            <a:r>
              <a:rPr lang="es-MX" sz="2300" dirty="0"/>
              <a:t>Reporte de la Cartera de Inversiones </a:t>
            </a:r>
            <a:br>
              <a:rPr lang="es-MX" sz="2300" dirty="0"/>
            </a:br>
            <a:r>
              <a:rPr lang="es-MX" sz="2300" dirty="0"/>
              <a:t>mayo 2021</a:t>
            </a:r>
          </a:p>
        </p:txBody>
      </p:sp>
      <p:sp>
        <p:nvSpPr>
          <p:cNvPr id="7" name="5 Rectángulo">
            <a:extLst>
              <a:ext uri="{FF2B5EF4-FFF2-40B4-BE49-F238E27FC236}">
                <a16:creationId xmlns:a16="http://schemas.microsoft.com/office/drawing/2014/main" id="{59DCEC0D-DB93-4D58-B24D-2248925E749A}"/>
              </a:ext>
            </a:extLst>
          </p:cNvPr>
          <p:cNvSpPr/>
          <p:nvPr/>
        </p:nvSpPr>
        <p:spPr>
          <a:xfrm>
            <a:off x="0" y="691861"/>
            <a:ext cx="1855303" cy="646331"/>
          </a:xfrm>
          <a:prstGeom prst="rect">
            <a:avLst/>
          </a:prstGeom>
        </p:spPr>
        <p:txBody>
          <a:bodyPr wrap="square">
            <a:spAutoFit/>
          </a:bodyPr>
          <a:lstStyle/>
          <a:p>
            <a:r>
              <a:rPr lang="es-MX" b="1" dirty="0">
                <a:solidFill>
                  <a:schemeClr val="accent1">
                    <a:lumMod val="50000"/>
                  </a:schemeClr>
                </a:solidFill>
              </a:rPr>
              <a:t>PORTAFOLIO ACTUAL</a:t>
            </a:r>
          </a:p>
        </p:txBody>
      </p:sp>
      <p:pic>
        <p:nvPicPr>
          <p:cNvPr id="8" name="Imagen 7">
            <a:extLst>
              <a:ext uri="{FF2B5EF4-FFF2-40B4-BE49-F238E27FC236}">
                <a16:creationId xmlns:a16="http://schemas.microsoft.com/office/drawing/2014/main" id="{ACF6946F-56C7-4BDC-8FA9-D96A7FD795BF}"/>
              </a:ext>
            </a:extLst>
          </p:cNvPr>
          <p:cNvPicPr>
            <a:picLocks noChangeAspect="1"/>
          </p:cNvPicPr>
          <p:nvPr/>
        </p:nvPicPr>
        <p:blipFill>
          <a:blip r:embed="rId2"/>
          <a:stretch>
            <a:fillRect/>
          </a:stretch>
        </p:blipFill>
        <p:spPr>
          <a:xfrm>
            <a:off x="2735772" y="691278"/>
            <a:ext cx="4665488" cy="5475443"/>
          </a:xfrm>
          <a:prstGeom prst="rect">
            <a:avLst/>
          </a:prstGeom>
        </p:spPr>
      </p:pic>
    </p:spTree>
    <p:extLst>
      <p:ext uri="{BB962C8B-B14F-4D97-AF65-F5344CB8AC3E}">
        <p14:creationId xmlns:p14="http://schemas.microsoft.com/office/powerpoint/2010/main" val="36437278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5 Rectángulo"/>
          <p:cNvSpPr/>
          <p:nvPr/>
        </p:nvSpPr>
        <p:spPr>
          <a:xfrm>
            <a:off x="0" y="691861"/>
            <a:ext cx="1855303" cy="646331"/>
          </a:xfrm>
          <a:prstGeom prst="rect">
            <a:avLst/>
          </a:prstGeom>
        </p:spPr>
        <p:txBody>
          <a:bodyPr wrap="square">
            <a:spAutoFit/>
          </a:bodyPr>
          <a:lstStyle/>
          <a:p>
            <a:r>
              <a:rPr lang="es-MX" b="1" dirty="0">
                <a:solidFill>
                  <a:schemeClr val="accent1">
                    <a:lumMod val="50000"/>
                  </a:schemeClr>
                </a:solidFill>
              </a:rPr>
              <a:t>PORTAFOLIO ACTUAL</a:t>
            </a:r>
          </a:p>
        </p:txBody>
      </p:sp>
      <p:sp>
        <p:nvSpPr>
          <p:cNvPr id="2" name="Marcador de pie de página 1">
            <a:extLst>
              <a:ext uri="{FF2B5EF4-FFF2-40B4-BE49-F238E27FC236}">
                <a16:creationId xmlns:a16="http://schemas.microsoft.com/office/drawing/2014/main" id="{DED0498F-67DA-43F0-A5CD-049EB3046E6D}"/>
              </a:ext>
            </a:extLst>
          </p:cNvPr>
          <p:cNvSpPr>
            <a:spLocks noGrp="1"/>
          </p:cNvSpPr>
          <p:nvPr>
            <p:ph type="ftr" sz="quarter" idx="11"/>
          </p:nvPr>
        </p:nvSpPr>
        <p:spPr>
          <a:xfrm>
            <a:off x="2860813" y="6449167"/>
            <a:ext cx="3422374" cy="365125"/>
          </a:xfrm>
        </p:spPr>
        <p:txBody>
          <a:bodyPr/>
          <a:lstStyle/>
          <a:p>
            <a:r>
              <a:rPr lang="es-MX" sz="900" dirty="0"/>
              <a:t>Sesión Ordinaria 06/2021 del 30 de Junio de 2021</a:t>
            </a:r>
          </a:p>
        </p:txBody>
      </p:sp>
      <p:sp>
        <p:nvSpPr>
          <p:cNvPr id="4" name="Marcador de número de diapositiva 3">
            <a:extLst>
              <a:ext uri="{FF2B5EF4-FFF2-40B4-BE49-F238E27FC236}">
                <a16:creationId xmlns:a16="http://schemas.microsoft.com/office/drawing/2014/main" id="{E84367D4-0BB7-48FE-B3C9-0E8A55676637}"/>
              </a:ext>
            </a:extLst>
          </p:cNvPr>
          <p:cNvSpPr>
            <a:spLocks noGrp="1"/>
          </p:cNvSpPr>
          <p:nvPr>
            <p:ph type="sldNum" sz="quarter" idx="12"/>
          </p:nvPr>
        </p:nvSpPr>
        <p:spPr>
          <a:xfrm>
            <a:off x="7010400" y="6453119"/>
            <a:ext cx="2133600" cy="365125"/>
          </a:xfrm>
        </p:spPr>
        <p:txBody>
          <a:bodyPr/>
          <a:lstStyle/>
          <a:p>
            <a:fld id="{CF5E58AE-96D2-45FC-96FE-2B21174429C3}" type="slidenum">
              <a:rPr lang="es-MX" smtClean="0"/>
              <a:t>43</a:t>
            </a:fld>
            <a:endParaRPr lang="es-MX" dirty="0"/>
          </a:p>
        </p:txBody>
      </p:sp>
      <p:sp>
        <p:nvSpPr>
          <p:cNvPr id="8" name="Título 3">
            <a:extLst>
              <a:ext uri="{FF2B5EF4-FFF2-40B4-BE49-F238E27FC236}">
                <a16:creationId xmlns:a16="http://schemas.microsoft.com/office/drawing/2014/main" id="{75E6B4D3-B53E-4F18-947B-D98D0A2C6D01}"/>
              </a:ext>
            </a:extLst>
          </p:cNvPr>
          <p:cNvSpPr txBox="1">
            <a:spLocks/>
          </p:cNvSpPr>
          <p:nvPr/>
        </p:nvSpPr>
        <p:spPr>
          <a:xfrm>
            <a:off x="1697366" y="-77506"/>
            <a:ext cx="6742300" cy="646331"/>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300" dirty="0"/>
              <a:t>Reporte de la Cartera de Inversiones </a:t>
            </a:r>
            <a:br>
              <a:rPr lang="es-MX" sz="2300" dirty="0"/>
            </a:br>
            <a:r>
              <a:rPr lang="es-MX" sz="2300" dirty="0"/>
              <a:t>mayo 2021</a:t>
            </a:r>
          </a:p>
        </p:txBody>
      </p:sp>
      <p:pic>
        <p:nvPicPr>
          <p:cNvPr id="7" name="Imagen 6">
            <a:extLst>
              <a:ext uri="{FF2B5EF4-FFF2-40B4-BE49-F238E27FC236}">
                <a16:creationId xmlns:a16="http://schemas.microsoft.com/office/drawing/2014/main" id="{D5A11C71-FA64-4413-B360-FE0FBD328600}"/>
              </a:ext>
            </a:extLst>
          </p:cNvPr>
          <p:cNvPicPr>
            <a:picLocks noChangeAspect="1"/>
          </p:cNvPicPr>
          <p:nvPr/>
        </p:nvPicPr>
        <p:blipFill>
          <a:blip r:embed="rId2"/>
          <a:stretch>
            <a:fillRect/>
          </a:stretch>
        </p:blipFill>
        <p:spPr>
          <a:xfrm>
            <a:off x="2735772" y="689793"/>
            <a:ext cx="4665488" cy="5475443"/>
          </a:xfrm>
          <a:prstGeom prst="rect">
            <a:avLst/>
          </a:prstGeom>
        </p:spPr>
      </p:pic>
    </p:spTree>
    <p:extLst>
      <p:ext uri="{BB962C8B-B14F-4D97-AF65-F5344CB8AC3E}">
        <p14:creationId xmlns:p14="http://schemas.microsoft.com/office/powerpoint/2010/main" val="53652915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5 Rectángulo"/>
          <p:cNvSpPr/>
          <p:nvPr/>
        </p:nvSpPr>
        <p:spPr>
          <a:xfrm>
            <a:off x="0" y="691861"/>
            <a:ext cx="1855303" cy="646331"/>
          </a:xfrm>
          <a:prstGeom prst="rect">
            <a:avLst/>
          </a:prstGeom>
        </p:spPr>
        <p:txBody>
          <a:bodyPr wrap="square">
            <a:spAutoFit/>
          </a:bodyPr>
          <a:lstStyle/>
          <a:p>
            <a:r>
              <a:rPr lang="es-MX" b="1" dirty="0">
                <a:solidFill>
                  <a:schemeClr val="accent1">
                    <a:lumMod val="50000"/>
                  </a:schemeClr>
                </a:solidFill>
              </a:rPr>
              <a:t>PORTAFOLIO ACTUAL</a:t>
            </a:r>
          </a:p>
        </p:txBody>
      </p:sp>
      <p:sp>
        <p:nvSpPr>
          <p:cNvPr id="3" name="Marcador de pie de página 2">
            <a:extLst>
              <a:ext uri="{FF2B5EF4-FFF2-40B4-BE49-F238E27FC236}">
                <a16:creationId xmlns:a16="http://schemas.microsoft.com/office/drawing/2014/main" id="{AFCF9BFC-DE00-4C78-A9F5-E2AA1922394D}"/>
              </a:ext>
            </a:extLst>
          </p:cNvPr>
          <p:cNvSpPr>
            <a:spLocks noGrp="1"/>
          </p:cNvSpPr>
          <p:nvPr>
            <p:ph type="ftr" sz="quarter" idx="11"/>
          </p:nvPr>
        </p:nvSpPr>
        <p:spPr>
          <a:xfrm>
            <a:off x="2867439" y="6453119"/>
            <a:ext cx="3409122" cy="365125"/>
          </a:xfrm>
        </p:spPr>
        <p:txBody>
          <a:bodyPr/>
          <a:lstStyle/>
          <a:p>
            <a:r>
              <a:rPr lang="es-MX" sz="900"/>
              <a:t>Sesión Ordinaria 06/2021 del 30 de Junio de 2021</a:t>
            </a:r>
            <a:endParaRPr lang="es-MX" sz="900" dirty="0"/>
          </a:p>
        </p:txBody>
      </p:sp>
      <p:sp>
        <p:nvSpPr>
          <p:cNvPr id="4" name="Marcador de número de diapositiva 3">
            <a:extLst>
              <a:ext uri="{FF2B5EF4-FFF2-40B4-BE49-F238E27FC236}">
                <a16:creationId xmlns:a16="http://schemas.microsoft.com/office/drawing/2014/main" id="{28579268-958E-42A4-A3DE-76401EBA5822}"/>
              </a:ext>
            </a:extLst>
          </p:cNvPr>
          <p:cNvSpPr>
            <a:spLocks noGrp="1"/>
          </p:cNvSpPr>
          <p:nvPr>
            <p:ph type="sldNum" sz="quarter" idx="12"/>
          </p:nvPr>
        </p:nvSpPr>
        <p:spPr>
          <a:xfrm>
            <a:off x="7010400" y="6453119"/>
            <a:ext cx="2133600" cy="365125"/>
          </a:xfrm>
        </p:spPr>
        <p:txBody>
          <a:bodyPr/>
          <a:lstStyle/>
          <a:p>
            <a:fld id="{CF5E58AE-96D2-45FC-96FE-2B21174429C3}" type="slidenum">
              <a:rPr lang="es-MX" smtClean="0"/>
              <a:t>44</a:t>
            </a:fld>
            <a:endParaRPr lang="es-MX" dirty="0"/>
          </a:p>
        </p:txBody>
      </p:sp>
      <p:sp>
        <p:nvSpPr>
          <p:cNvPr id="8" name="Título 3">
            <a:extLst>
              <a:ext uri="{FF2B5EF4-FFF2-40B4-BE49-F238E27FC236}">
                <a16:creationId xmlns:a16="http://schemas.microsoft.com/office/drawing/2014/main" id="{6DC1AA9C-E895-410D-9301-4DF430EEB233}"/>
              </a:ext>
            </a:extLst>
          </p:cNvPr>
          <p:cNvSpPr txBox="1">
            <a:spLocks/>
          </p:cNvSpPr>
          <p:nvPr/>
        </p:nvSpPr>
        <p:spPr>
          <a:xfrm>
            <a:off x="1697366" y="-64253"/>
            <a:ext cx="6742300" cy="646330"/>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300" dirty="0"/>
              <a:t>Reporte de la Cartera de Inversiones </a:t>
            </a:r>
            <a:br>
              <a:rPr lang="es-MX" sz="2300" dirty="0"/>
            </a:br>
            <a:r>
              <a:rPr lang="es-MX" sz="2300" dirty="0"/>
              <a:t>mayo 2021</a:t>
            </a:r>
          </a:p>
        </p:txBody>
      </p:sp>
      <p:pic>
        <p:nvPicPr>
          <p:cNvPr id="7" name="Imagen 6">
            <a:extLst>
              <a:ext uri="{FF2B5EF4-FFF2-40B4-BE49-F238E27FC236}">
                <a16:creationId xmlns:a16="http://schemas.microsoft.com/office/drawing/2014/main" id="{A9BAB493-651F-4E94-966C-1BE16C764041}"/>
              </a:ext>
            </a:extLst>
          </p:cNvPr>
          <p:cNvPicPr>
            <a:picLocks noChangeAspect="1"/>
          </p:cNvPicPr>
          <p:nvPr/>
        </p:nvPicPr>
        <p:blipFill>
          <a:blip r:embed="rId2"/>
          <a:stretch>
            <a:fillRect/>
          </a:stretch>
        </p:blipFill>
        <p:spPr>
          <a:xfrm>
            <a:off x="2735772" y="691278"/>
            <a:ext cx="4665488" cy="5475443"/>
          </a:xfrm>
          <a:prstGeom prst="rect">
            <a:avLst/>
          </a:prstGeom>
        </p:spPr>
      </p:pic>
    </p:spTree>
    <p:extLst>
      <p:ext uri="{BB962C8B-B14F-4D97-AF65-F5344CB8AC3E}">
        <p14:creationId xmlns:p14="http://schemas.microsoft.com/office/powerpoint/2010/main" val="154818162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5 Rectángulo"/>
          <p:cNvSpPr/>
          <p:nvPr/>
        </p:nvSpPr>
        <p:spPr>
          <a:xfrm>
            <a:off x="0" y="691861"/>
            <a:ext cx="1828799" cy="646331"/>
          </a:xfrm>
          <a:prstGeom prst="rect">
            <a:avLst/>
          </a:prstGeom>
        </p:spPr>
        <p:txBody>
          <a:bodyPr wrap="square">
            <a:spAutoFit/>
          </a:bodyPr>
          <a:lstStyle/>
          <a:p>
            <a:r>
              <a:rPr lang="es-MX" b="1" dirty="0">
                <a:solidFill>
                  <a:schemeClr val="accent1">
                    <a:lumMod val="50000"/>
                  </a:schemeClr>
                </a:solidFill>
              </a:rPr>
              <a:t>PORTAFOLIO ACTUAL</a:t>
            </a:r>
          </a:p>
        </p:txBody>
      </p:sp>
      <p:sp>
        <p:nvSpPr>
          <p:cNvPr id="2" name="Marcador de pie de página 1">
            <a:extLst>
              <a:ext uri="{FF2B5EF4-FFF2-40B4-BE49-F238E27FC236}">
                <a16:creationId xmlns:a16="http://schemas.microsoft.com/office/drawing/2014/main" id="{FEDB8F3F-57C6-419A-9DE4-398DB439EADE}"/>
              </a:ext>
            </a:extLst>
          </p:cNvPr>
          <p:cNvSpPr>
            <a:spLocks noGrp="1"/>
          </p:cNvSpPr>
          <p:nvPr>
            <p:ph type="ftr" sz="quarter" idx="11"/>
          </p:nvPr>
        </p:nvSpPr>
        <p:spPr>
          <a:xfrm>
            <a:off x="2847561" y="6461676"/>
            <a:ext cx="3448878" cy="365125"/>
          </a:xfrm>
        </p:spPr>
        <p:txBody>
          <a:bodyPr/>
          <a:lstStyle/>
          <a:p>
            <a:r>
              <a:rPr lang="es-MX" sz="900"/>
              <a:t>Sesión Ordinaria 06/2021 del 30 de Junio de 2021</a:t>
            </a:r>
            <a:endParaRPr lang="es-MX" sz="900" dirty="0"/>
          </a:p>
        </p:txBody>
      </p:sp>
      <p:sp>
        <p:nvSpPr>
          <p:cNvPr id="4" name="Marcador de número de diapositiva 3">
            <a:extLst>
              <a:ext uri="{FF2B5EF4-FFF2-40B4-BE49-F238E27FC236}">
                <a16:creationId xmlns:a16="http://schemas.microsoft.com/office/drawing/2014/main" id="{1F7A8C80-27FE-43BA-8C24-60B2DC653DEF}"/>
              </a:ext>
            </a:extLst>
          </p:cNvPr>
          <p:cNvSpPr>
            <a:spLocks noGrp="1"/>
          </p:cNvSpPr>
          <p:nvPr>
            <p:ph type="sldNum" sz="quarter" idx="12"/>
          </p:nvPr>
        </p:nvSpPr>
        <p:spPr>
          <a:xfrm>
            <a:off x="7010400" y="6461677"/>
            <a:ext cx="2133600" cy="365125"/>
          </a:xfrm>
        </p:spPr>
        <p:txBody>
          <a:bodyPr/>
          <a:lstStyle/>
          <a:p>
            <a:fld id="{CF5E58AE-96D2-45FC-96FE-2B21174429C3}" type="slidenum">
              <a:rPr lang="es-MX" smtClean="0"/>
              <a:t>45</a:t>
            </a:fld>
            <a:endParaRPr lang="es-MX" dirty="0"/>
          </a:p>
        </p:txBody>
      </p:sp>
      <p:sp>
        <p:nvSpPr>
          <p:cNvPr id="8" name="Título 3">
            <a:extLst>
              <a:ext uri="{FF2B5EF4-FFF2-40B4-BE49-F238E27FC236}">
                <a16:creationId xmlns:a16="http://schemas.microsoft.com/office/drawing/2014/main" id="{4296C1ED-60FF-4992-A9BB-6C634B283888}"/>
              </a:ext>
            </a:extLst>
          </p:cNvPr>
          <p:cNvSpPr txBox="1">
            <a:spLocks/>
          </p:cNvSpPr>
          <p:nvPr/>
        </p:nvSpPr>
        <p:spPr>
          <a:xfrm>
            <a:off x="1697366" y="-77505"/>
            <a:ext cx="6742300" cy="646330"/>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300" dirty="0"/>
              <a:t>Reporte de la Cartera de Inversiones </a:t>
            </a:r>
            <a:br>
              <a:rPr lang="es-MX" sz="2300" dirty="0"/>
            </a:br>
            <a:r>
              <a:rPr lang="es-MX" sz="2300" dirty="0"/>
              <a:t>mayo 2021</a:t>
            </a:r>
          </a:p>
        </p:txBody>
      </p:sp>
      <p:pic>
        <p:nvPicPr>
          <p:cNvPr id="7" name="Imagen 6">
            <a:extLst>
              <a:ext uri="{FF2B5EF4-FFF2-40B4-BE49-F238E27FC236}">
                <a16:creationId xmlns:a16="http://schemas.microsoft.com/office/drawing/2014/main" id="{C97B89C4-5B29-4C41-84B5-4F40BA4A06AE}"/>
              </a:ext>
            </a:extLst>
          </p:cNvPr>
          <p:cNvPicPr>
            <a:picLocks noChangeAspect="1"/>
          </p:cNvPicPr>
          <p:nvPr/>
        </p:nvPicPr>
        <p:blipFill>
          <a:blip r:embed="rId2"/>
          <a:stretch>
            <a:fillRect/>
          </a:stretch>
        </p:blipFill>
        <p:spPr>
          <a:xfrm>
            <a:off x="2735772" y="691861"/>
            <a:ext cx="4665488" cy="5475443"/>
          </a:xfrm>
          <a:prstGeom prst="rect">
            <a:avLst/>
          </a:prstGeom>
        </p:spPr>
      </p:pic>
    </p:spTree>
    <p:extLst>
      <p:ext uri="{BB962C8B-B14F-4D97-AF65-F5344CB8AC3E}">
        <p14:creationId xmlns:p14="http://schemas.microsoft.com/office/powerpoint/2010/main" val="292426756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5 Rectángulo"/>
          <p:cNvSpPr/>
          <p:nvPr/>
        </p:nvSpPr>
        <p:spPr>
          <a:xfrm>
            <a:off x="0" y="691861"/>
            <a:ext cx="1828799" cy="646331"/>
          </a:xfrm>
          <a:prstGeom prst="rect">
            <a:avLst/>
          </a:prstGeom>
        </p:spPr>
        <p:txBody>
          <a:bodyPr wrap="square">
            <a:spAutoFit/>
          </a:bodyPr>
          <a:lstStyle/>
          <a:p>
            <a:r>
              <a:rPr lang="es-MX" b="1" dirty="0">
                <a:solidFill>
                  <a:schemeClr val="accent1">
                    <a:lumMod val="50000"/>
                  </a:schemeClr>
                </a:solidFill>
              </a:rPr>
              <a:t>PORTAFOLIO ACTUAL</a:t>
            </a:r>
          </a:p>
        </p:txBody>
      </p:sp>
      <p:sp>
        <p:nvSpPr>
          <p:cNvPr id="2" name="Marcador de pie de página 1">
            <a:extLst>
              <a:ext uri="{FF2B5EF4-FFF2-40B4-BE49-F238E27FC236}">
                <a16:creationId xmlns:a16="http://schemas.microsoft.com/office/drawing/2014/main" id="{FEDB8F3F-57C6-419A-9DE4-398DB439EADE}"/>
              </a:ext>
            </a:extLst>
          </p:cNvPr>
          <p:cNvSpPr>
            <a:spLocks noGrp="1"/>
          </p:cNvSpPr>
          <p:nvPr>
            <p:ph type="ftr" sz="quarter" idx="11"/>
          </p:nvPr>
        </p:nvSpPr>
        <p:spPr>
          <a:xfrm>
            <a:off x="2847561" y="6447758"/>
            <a:ext cx="3448878" cy="365125"/>
          </a:xfrm>
        </p:spPr>
        <p:txBody>
          <a:bodyPr/>
          <a:lstStyle/>
          <a:p>
            <a:r>
              <a:rPr lang="es-MX" sz="900" dirty="0"/>
              <a:t>Sesión Ordinaria 06/2021 del 30 de Junio de 2021</a:t>
            </a:r>
          </a:p>
        </p:txBody>
      </p:sp>
      <p:sp>
        <p:nvSpPr>
          <p:cNvPr id="4" name="Marcador de número de diapositiva 3">
            <a:extLst>
              <a:ext uri="{FF2B5EF4-FFF2-40B4-BE49-F238E27FC236}">
                <a16:creationId xmlns:a16="http://schemas.microsoft.com/office/drawing/2014/main" id="{1F7A8C80-27FE-43BA-8C24-60B2DC653DEF}"/>
              </a:ext>
            </a:extLst>
          </p:cNvPr>
          <p:cNvSpPr>
            <a:spLocks noGrp="1"/>
          </p:cNvSpPr>
          <p:nvPr>
            <p:ph type="sldNum" sz="quarter" idx="12"/>
          </p:nvPr>
        </p:nvSpPr>
        <p:spPr>
          <a:xfrm>
            <a:off x="7010400" y="6461677"/>
            <a:ext cx="2133600" cy="365125"/>
          </a:xfrm>
        </p:spPr>
        <p:txBody>
          <a:bodyPr/>
          <a:lstStyle/>
          <a:p>
            <a:fld id="{CF5E58AE-96D2-45FC-96FE-2B21174429C3}" type="slidenum">
              <a:rPr lang="es-MX" smtClean="0"/>
              <a:t>46</a:t>
            </a:fld>
            <a:endParaRPr lang="es-MX" dirty="0"/>
          </a:p>
        </p:txBody>
      </p:sp>
      <p:sp>
        <p:nvSpPr>
          <p:cNvPr id="8" name="Título 3">
            <a:extLst>
              <a:ext uri="{FF2B5EF4-FFF2-40B4-BE49-F238E27FC236}">
                <a16:creationId xmlns:a16="http://schemas.microsoft.com/office/drawing/2014/main" id="{4296C1ED-60FF-4992-A9BB-6C634B283888}"/>
              </a:ext>
            </a:extLst>
          </p:cNvPr>
          <p:cNvSpPr txBox="1">
            <a:spLocks/>
          </p:cNvSpPr>
          <p:nvPr/>
        </p:nvSpPr>
        <p:spPr>
          <a:xfrm>
            <a:off x="1697366" y="-77506"/>
            <a:ext cx="6742300" cy="646331"/>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300" dirty="0"/>
              <a:t>Reporte de la Cartera de Inversiones </a:t>
            </a:r>
            <a:br>
              <a:rPr lang="es-MX" sz="2300" dirty="0"/>
            </a:br>
            <a:r>
              <a:rPr lang="es-MX" sz="2300" dirty="0"/>
              <a:t>mayo 2021</a:t>
            </a:r>
          </a:p>
        </p:txBody>
      </p:sp>
      <p:pic>
        <p:nvPicPr>
          <p:cNvPr id="7" name="Imagen 6">
            <a:extLst>
              <a:ext uri="{FF2B5EF4-FFF2-40B4-BE49-F238E27FC236}">
                <a16:creationId xmlns:a16="http://schemas.microsoft.com/office/drawing/2014/main" id="{B05D9323-13AA-4419-9BC1-8BAC803CA6AC}"/>
              </a:ext>
            </a:extLst>
          </p:cNvPr>
          <p:cNvPicPr>
            <a:picLocks noChangeAspect="1"/>
          </p:cNvPicPr>
          <p:nvPr/>
        </p:nvPicPr>
        <p:blipFill>
          <a:blip r:embed="rId2"/>
          <a:stretch>
            <a:fillRect/>
          </a:stretch>
        </p:blipFill>
        <p:spPr>
          <a:xfrm>
            <a:off x="2735772" y="770570"/>
            <a:ext cx="4665488" cy="5475443"/>
          </a:xfrm>
          <a:prstGeom prst="rect">
            <a:avLst/>
          </a:prstGeom>
        </p:spPr>
      </p:pic>
    </p:spTree>
    <p:extLst>
      <p:ext uri="{BB962C8B-B14F-4D97-AF65-F5344CB8AC3E}">
        <p14:creationId xmlns:p14="http://schemas.microsoft.com/office/powerpoint/2010/main" val="23133864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5 Rectángulo"/>
          <p:cNvSpPr/>
          <p:nvPr/>
        </p:nvSpPr>
        <p:spPr>
          <a:xfrm>
            <a:off x="0" y="691861"/>
            <a:ext cx="1828799" cy="646331"/>
          </a:xfrm>
          <a:prstGeom prst="rect">
            <a:avLst/>
          </a:prstGeom>
        </p:spPr>
        <p:txBody>
          <a:bodyPr wrap="square">
            <a:spAutoFit/>
          </a:bodyPr>
          <a:lstStyle/>
          <a:p>
            <a:r>
              <a:rPr lang="es-MX" b="1" dirty="0">
                <a:solidFill>
                  <a:schemeClr val="accent1">
                    <a:lumMod val="50000"/>
                  </a:schemeClr>
                </a:solidFill>
              </a:rPr>
              <a:t>PORTAFOLIO ACTUAL</a:t>
            </a:r>
          </a:p>
        </p:txBody>
      </p:sp>
      <p:sp>
        <p:nvSpPr>
          <p:cNvPr id="2" name="Marcador de pie de página 1">
            <a:extLst>
              <a:ext uri="{FF2B5EF4-FFF2-40B4-BE49-F238E27FC236}">
                <a16:creationId xmlns:a16="http://schemas.microsoft.com/office/drawing/2014/main" id="{FEDB8F3F-57C6-419A-9DE4-398DB439EADE}"/>
              </a:ext>
            </a:extLst>
          </p:cNvPr>
          <p:cNvSpPr>
            <a:spLocks noGrp="1"/>
          </p:cNvSpPr>
          <p:nvPr>
            <p:ph type="ftr" sz="quarter" idx="11"/>
          </p:nvPr>
        </p:nvSpPr>
        <p:spPr>
          <a:xfrm>
            <a:off x="2863660" y="6461676"/>
            <a:ext cx="3448878" cy="365125"/>
          </a:xfrm>
        </p:spPr>
        <p:txBody>
          <a:bodyPr/>
          <a:lstStyle/>
          <a:p>
            <a:r>
              <a:rPr lang="es-MX" sz="900" dirty="0"/>
              <a:t>Sesión Ordinaria 06/2021 del 30 de Junio de 2021</a:t>
            </a:r>
          </a:p>
        </p:txBody>
      </p:sp>
      <p:sp>
        <p:nvSpPr>
          <p:cNvPr id="4" name="Marcador de número de diapositiva 3">
            <a:extLst>
              <a:ext uri="{FF2B5EF4-FFF2-40B4-BE49-F238E27FC236}">
                <a16:creationId xmlns:a16="http://schemas.microsoft.com/office/drawing/2014/main" id="{1F7A8C80-27FE-43BA-8C24-60B2DC653DEF}"/>
              </a:ext>
            </a:extLst>
          </p:cNvPr>
          <p:cNvSpPr>
            <a:spLocks noGrp="1"/>
          </p:cNvSpPr>
          <p:nvPr>
            <p:ph type="sldNum" sz="quarter" idx="12"/>
          </p:nvPr>
        </p:nvSpPr>
        <p:spPr>
          <a:xfrm>
            <a:off x="7010400" y="6461677"/>
            <a:ext cx="2133600" cy="365125"/>
          </a:xfrm>
        </p:spPr>
        <p:txBody>
          <a:bodyPr/>
          <a:lstStyle/>
          <a:p>
            <a:fld id="{CF5E58AE-96D2-45FC-96FE-2B21174429C3}" type="slidenum">
              <a:rPr lang="es-MX" smtClean="0"/>
              <a:t>47</a:t>
            </a:fld>
            <a:endParaRPr lang="es-MX" dirty="0"/>
          </a:p>
        </p:txBody>
      </p:sp>
      <p:sp>
        <p:nvSpPr>
          <p:cNvPr id="8" name="Título 3">
            <a:extLst>
              <a:ext uri="{FF2B5EF4-FFF2-40B4-BE49-F238E27FC236}">
                <a16:creationId xmlns:a16="http://schemas.microsoft.com/office/drawing/2014/main" id="{4296C1ED-60FF-4992-A9BB-6C634B283888}"/>
              </a:ext>
            </a:extLst>
          </p:cNvPr>
          <p:cNvSpPr txBox="1">
            <a:spLocks/>
          </p:cNvSpPr>
          <p:nvPr/>
        </p:nvSpPr>
        <p:spPr>
          <a:xfrm>
            <a:off x="1697366" y="-77506"/>
            <a:ext cx="6742300" cy="646331"/>
          </a:xfrm>
          <a:prstGeom prst="rect">
            <a:avLst/>
          </a:prstGeom>
        </p:spPr>
        <p:txBody>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300" dirty="0"/>
              <a:t>Reporte de la Cartera de Inversiones </a:t>
            </a:r>
            <a:br>
              <a:rPr lang="es-MX" sz="2300" dirty="0"/>
            </a:br>
            <a:r>
              <a:rPr lang="es-MX" sz="2300" dirty="0"/>
              <a:t>mayo 2021</a:t>
            </a:r>
          </a:p>
        </p:txBody>
      </p:sp>
      <p:pic>
        <p:nvPicPr>
          <p:cNvPr id="9" name="Imagen 8">
            <a:extLst>
              <a:ext uri="{FF2B5EF4-FFF2-40B4-BE49-F238E27FC236}">
                <a16:creationId xmlns:a16="http://schemas.microsoft.com/office/drawing/2014/main" id="{22ED5ECB-E8EF-40F0-8E52-22386106E3C4}"/>
              </a:ext>
            </a:extLst>
          </p:cNvPr>
          <p:cNvPicPr>
            <a:picLocks noChangeAspect="1"/>
          </p:cNvPicPr>
          <p:nvPr/>
        </p:nvPicPr>
        <p:blipFill>
          <a:blip r:embed="rId2"/>
          <a:stretch>
            <a:fillRect/>
          </a:stretch>
        </p:blipFill>
        <p:spPr>
          <a:xfrm>
            <a:off x="2735772" y="1015026"/>
            <a:ext cx="4665488" cy="4822735"/>
          </a:xfrm>
          <a:prstGeom prst="rect">
            <a:avLst/>
          </a:prstGeom>
        </p:spPr>
      </p:pic>
      <p:sp>
        <p:nvSpPr>
          <p:cNvPr id="10" name="CuadroTexto 9">
            <a:extLst>
              <a:ext uri="{FF2B5EF4-FFF2-40B4-BE49-F238E27FC236}">
                <a16:creationId xmlns:a16="http://schemas.microsoft.com/office/drawing/2014/main" id="{1F7D217F-46DC-4587-93E2-B8EB58C41483}"/>
              </a:ext>
            </a:extLst>
          </p:cNvPr>
          <p:cNvSpPr txBox="1"/>
          <p:nvPr/>
        </p:nvSpPr>
        <p:spPr>
          <a:xfrm>
            <a:off x="489398" y="5981375"/>
            <a:ext cx="8197402" cy="461665"/>
          </a:xfrm>
          <a:prstGeom prst="rect">
            <a:avLst/>
          </a:prstGeom>
          <a:noFill/>
        </p:spPr>
        <p:txBody>
          <a:bodyPr wrap="square" rtlCol="0">
            <a:spAutoFit/>
          </a:bodyPr>
          <a:lstStyle/>
          <a:p>
            <a:pPr marL="285750" indent="-285750">
              <a:buFont typeface="Wingdings" panose="05000000000000000000" pitchFamily="2" charset="2"/>
              <a:buChar char="ü"/>
            </a:pPr>
            <a:r>
              <a:rPr lang="es-MX" sz="1200" dirty="0"/>
              <a:t>Una vez presentado el Reporte de la </a:t>
            </a:r>
            <a:r>
              <a:rPr lang="es-MX" sz="1200" i="1" dirty="0"/>
              <a:t>Cartera de Inversiones Financieras al mes de mayo de 2021,</a:t>
            </a:r>
            <a:r>
              <a:rPr lang="es-MX" sz="1200" dirty="0"/>
              <a:t> los miembros del Consejo Directivo </a:t>
            </a:r>
            <a:r>
              <a:rPr lang="es-MX" sz="1200" i="1" dirty="0"/>
              <a:t>quedan enterados del mismo.</a:t>
            </a:r>
          </a:p>
        </p:txBody>
      </p:sp>
    </p:spTree>
    <p:extLst>
      <p:ext uri="{BB962C8B-B14F-4D97-AF65-F5344CB8AC3E}">
        <p14:creationId xmlns:p14="http://schemas.microsoft.com/office/powerpoint/2010/main" val="221901543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8D9B745-359D-4853-9482-C0A05B14D2CE}"/>
              </a:ext>
            </a:extLst>
          </p:cNvPr>
          <p:cNvSpPr>
            <a:spLocks noGrp="1"/>
          </p:cNvSpPr>
          <p:nvPr>
            <p:ph type="ctrTitle"/>
          </p:nvPr>
        </p:nvSpPr>
        <p:spPr>
          <a:xfrm>
            <a:off x="3393341" y="7479"/>
            <a:ext cx="5742296" cy="830997"/>
          </a:xfrm>
        </p:spPr>
        <p:txBody>
          <a:bodyPr/>
          <a:lstStyle/>
          <a:p>
            <a:pPr algn="r"/>
            <a:r>
              <a:rPr lang="es-MX" sz="2800" dirty="0"/>
              <a:t>Estados Financieros</a:t>
            </a:r>
          </a:p>
        </p:txBody>
      </p:sp>
      <p:sp>
        <p:nvSpPr>
          <p:cNvPr id="3" name="Subtítulo 2">
            <a:extLst>
              <a:ext uri="{FF2B5EF4-FFF2-40B4-BE49-F238E27FC236}">
                <a16:creationId xmlns:a16="http://schemas.microsoft.com/office/drawing/2014/main" id="{C1F5A354-3961-45E4-924D-021EEAC49FBF}"/>
              </a:ext>
            </a:extLst>
          </p:cNvPr>
          <p:cNvSpPr>
            <a:spLocks noGrp="1"/>
          </p:cNvSpPr>
          <p:nvPr>
            <p:ph type="subTitle" idx="1"/>
          </p:nvPr>
        </p:nvSpPr>
        <p:spPr>
          <a:xfrm>
            <a:off x="2776653" y="3657692"/>
            <a:ext cx="1795347" cy="667388"/>
          </a:xfrm>
        </p:spPr>
        <p:txBody>
          <a:bodyPr/>
          <a:lstStyle/>
          <a:p>
            <a:r>
              <a:rPr lang="es-MX" dirty="0"/>
              <a:t>mayo 2021</a:t>
            </a:r>
          </a:p>
        </p:txBody>
      </p:sp>
      <p:sp>
        <p:nvSpPr>
          <p:cNvPr id="4" name="Marcador de pie de página 3">
            <a:extLst>
              <a:ext uri="{FF2B5EF4-FFF2-40B4-BE49-F238E27FC236}">
                <a16:creationId xmlns:a16="http://schemas.microsoft.com/office/drawing/2014/main" id="{69EFEB49-6677-42BA-991D-606373F9DC9B}"/>
              </a:ext>
            </a:extLst>
          </p:cNvPr>
          <p:cNvSpPr>
            <a:spLocks noGrp="1"/>
          </p:cNvSpPr>
          <p:nvPr>
            <p:ph type="ftr" sz="quarter" idx="11"/>
          </p:nvPr>
        </p:nvSpPr>
        <p:spPr>
          <a:xfrm>
            <a:off x="2857500" y="6485396"/>
            <a:ext cx="3429000" cy="365125"/>
          </a:xfrm>
        </p:spPr>
        <p:txBody>
          <a:bodyPr/>
          <a:lstStyle/>
          <a:p>
            <a:r>
              <a:rPr lang="es-MX" sz="900"/>
              <a:t>Sesión Ordinaria 06/2021 del 30 de Junio de 2021</a:t>
            </a:r>
            <a:endParaRPr lang="en-US" sz="900" dirty="0"/>
          </a:p>
        </p:txBody>
      </p:sp>
      <p:sp>
        <p:nvSpPr>
          <p:cNvPr id="5" name="Marcador de número de diapositiva 4">
            <a:extLst>
              <a:ext uri="{FF2B5EF4-FFF2-40B4-BE49-F238E27FC236}">
                <a16:creationId xmlns:a16="http://schemas.microsoft.com/office/drawing/2014/main" id="{2B9529FF-17D4-4FA0-8958-107740F8EF9A}"/>
              </a:ext>
            </a:extLst>
          </p:cNvPr>
          <p:cNvSpPr>
            <a:spLocks noGrp="1"/>
          </p:cNvSpPr>
          <p:nvPr>
            <p:ph type="sldNum" sz="quarter" idx="12"/>
          </p:nvPr>
        </p:nvSpPr>
        <p:spPr/>
        <p:txBody>
          <a:bodyPr/>
          <a:lstStyle/>
          <a:p>
            <a:fld id="{08DCC1CA-BC64-9342-9FC6-0A703FD15379}" type="slidenum">
              <a:rPr lang="en-US" smtClean="0"/>
              <a:t>48</a:t>
            </a:fld>
            <a:endParaRPr lang="en-US" dirty="0"/>
          </a:p>
        </p:txBody>
      </p:sp>
      <p:sp>
        <p:nvSpPr>
          <p:cNvPr id="6" name="Rectángulo 5">
            <a:extLst>
              <a:ext uri="{FF2B5EF4-FFF2-40B4-BE49-F238E27FC236}">
                <a16:creationId xmlns:a16="http://schemas.microsoft.com/office/drawing/2014/main" id="{31F422FD-EF6B-4944-8BCD-C1E5A46C5BFA}"/>
              </a:ext>
            </a:extLst>
          </p:cNvPr>
          <p:cNvSpPr/>
          <p:nvPr/>
        </p:nvSpPr>
        <p:spPr>
          <a:xfrm>
            <a:off x="544204" y="5591670"/>
            <a:ext cx="8272130" cy="830997"/>
          </a:xfrm>
          <a:prstGeom prst="rect">
            <a:avLst/>
          </a:prstGeom>
        </p:spPr>
        <p:txBody>
          <a:bodyPr wrap="square">
            <a:spAutoFit/>
          </a:bodyPr>
          <a:lstStyle/>
          <a:p>
            <a:pPr marL="285750" indent="-285750" algn="just">
              <a:buFont typeface="Wingdings" panose="05000000000000000000" pitchFamily="2" charset="2"/>
              <a:buChar char="q"/>
            </a:pPr>
            <a:r>
              <a:rPr lang="es-MX" sz="1200" dirty="0"/>
              <a:t>En seguimiento al </a:t>
            </a:r>
            <a:r>
              <a:rPr lang="es-MX" sz="1200" i="1" dirty="0"/>
              <a:t>punto cuatro </a:t>
            </a:r>
            <a:r>
              <a:rPr lang="es-MX" sz="1200" dirty="0"/>
              <a:t>del orden del día, </a:t>
            </a:r>
            <a:r>
              <a:rPr lang="es-MX" sz="1200" i="1" dirty="0"/>
              <a:t>inciso b) </a:t>
            </a:r>
            <a:r>
              <a:rPr lang="es-MX" sz="1200" dirty="0"/>
              <a:t>relativo a la presentación del </a:t>
            </a:r>
            <a:r>
              <a:rPr lang="es-MX" sz="1200" i="1" dirty="0"/>
              <a:t>Reporte de Adeudos de Entidades Públicas</a:t>
            </a:r>
            <a:r>
              <a:rPr lang="es-MX" sz="1200" dirty="0"/>
              <a:t>, el Director General del Instituto de Pensiones del Estado de Jalisco, Héctor Pizano Ramos, con fundamento en lo establecido en el artículo 154 fracción XXII de la Ley del Instituto de Pensiones del Estado de Jalisco, presenta el </a:t>
            </a:r>
            <a:r>
              <a:rPr lang="es-MX" sz="1200" i="1" dirty="0"/>
              <a:t>Reporte de Adeudos de Entidades Públicas a mayo de 2021</a:t>
            </a:r>
            <a:r>
              <a:rPr lang="es-MX" sz="1200" dirty="0"/>
              <a:t>, conforme al siguiente reporte general:</a:t>
            </a:r>
          </a:p>
        </p:txBody>
      </p:sp>
      <p:sp>
        <p:nvSpPr>
          <p:cNvPr id="8" name="CuadroTexto 7">
            <a:extLst>
              <a:ext uri="{FF2B5EF4-FFF2-40B4-BE49-F238E27FC236}">
                <a16:creationId xmlns:a16="http://schemas.microsoft.com/office/drawing/2014/main" id="{F751DED2-B3B3-4C4B-87DB-E035AA750840}"/>
              </a:ext>
            </a:extLst>
          </p:cNvPr>
          <p:cNvSpPr txBox="1"/>
          <p:nvPr/>
        </p:nvSpPr>
        <p:spPr>
          <a:xfrm>
            <a:off x="303871" y="2580474"/>
            <a:ext cx="4268129" cy="1077218"/>
          </a:xfrm>
          <a:prstGeom prst="rect">
            <a:avLst/>
          </a:prstGeom>
          <a:noFill/>
        </p:spPr>
        <p:txBody>
          <a:bodyPr wrap="square">
            <a:spAutoFit/>
          </a:bodyPr>
          <a:lstStyle/>
          <a:p>
            <a:pPr algn="r"/>
            <a:r>
              <a:rPr lang="es-MX" sz="3200" dirty="0">
                <a:solidFill>
                  <a:schemeClr val="tx1">
                    <a:lumMod val="65000"/>
                    <a:lumOff val="35000"/>
                  </a:schemeClr>
                </a:solidFill>
              </a:rPr>
              <a:t>b)Reporte de Adeudos Entidades Públicas</a:t>
            </a:r>
          </a:p>
        </p:txBody>
      </p:sp>
    </p:spTree>
    <p:extLst>
      <p:ext uri="{BB962C8B-B14F-4D97-AF65-F5344CB8AC3E}">
        <p14:creationId xmlns:p14="http://schemas.microsoft.com/office/powerpoint/2010/main" val="341837128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C7363F9A-1D9B-48C6-B1D0-8A21CCFD1B98}"/>
              </a:ext>
            </a:extLst>
          </p:cNvPr>
          <p:cNvSpPr>
            <a:spLocks noGrp="1"/>
          </p:cNvSpPr>
          <p:nvPr>
            <p:ph type="sldNum" sz="quarter" idx="4"/>
          </p:nvPr>
        </p:nvSpPr>
        <p:spPr/>
        <p:txBody>
          <a:bodyPr/>
          <a:lstStyle/>
          <a:p>
            <a:fld id="{08DCC1CA-BC64-9342-9FC6-0A703FD15379}" type="slidenum">
              <a:rPr lang="en-US" smtClean="0"/>
              <a:pPr/>
              <a:t>49</a:t>
            </a:fld>
            <a:endParaRPr lang="en-US" dirty="0"/>
          </a:p>
        </p:txBody>
      </p:sp>
      <p:sp>
        <p:nvSpPr>
          <p:cNvPr id="4" name="Título 3">
            <a:extLst>
              <a:ext uri="{FF2B5EF4-FFF2-40B4-BE49-F238E27FC236}">
                <a16:creationId xmlns:a16="http://schemas.microsoft.com/office/drawing/2014/main" id="{276498F4-D0A1-4AEE-8940-3B75E0A5C8C5}"/>
              </a:ext>
            </a:extLst>
          </p:cNvPr>
          <p:cNvSpPr>
            <a:spLocks noGrp="1"/>
          </p:cNvSpPr>
          <p:nvPr>
            <p:ph type="title"/>
          </p:nvPr>
        </p:nvSpPr>
        <p:spPr>
          <a:xfrm>
            <a:off x="1697366" y="28511"/>
            <a:ext cx="6742300" cy="489346"/>
          </a:xfrm>
        </p:spPr>
        <p:txBody>
          <a:bodyPr/>
          <a:lstStyle/>
          <a:p>
            <a:pPr algn="ctr"/>
            <a:r>
              <a:rPr lang="es-MX" sz="2200" dirty="0"/>
              <a:t>Reporte de Adeudos Entidades Públicas Patronales mayo 2021</a:t>
            </a:r>
          </a:p>
        </p:txBody>
      </p:sp>
      <p:sp>
        <p:nvSpPr>
          <p:cNvPr id="5" name="Marcador de pie de página 4">
            <a:extLst>
              <a:ext uri="{FF2B5EF4-FFF2-40B4-BE49-F238E27FC236}">
                <a16:creationId xmlns:a16="http://schemas.microsoft.com/office/drawing/2014/main" id="{AEB994AF-DD05-481E-B482-E74C01BE4060}"/>
              </a:ext>
            </a:extLst>
          </p:cNvPr>
          <p:cNvSpPr>
            <a:spLocks noGrp="1"/>
          </p:cNvSpPr>
          <p:nvPr>
            <p:ph type="ftr" sz="quarter" idx="3"/>
          </p:nvPr>
        </p:nvSpPr>
        <p:spPr/>
        <p:txBody>
          <a:bodyPr/>
          <a:lstStyle/>
          <a:p>
            <a:r>
              <a:rPr lang="es-MX" sz="900"/>
              <a:t>Sesión Ordinaria 06/2021 del 30 de Junio de 2021</a:t>
            </a:r>
            <a:endParaRPr lang="es-MX" sz="900" dirty="0"/>
          </a:p>
        </p:txBody>
      </p:sp>
      <p:sp>
        <p:nvSpPr>
          <p:cNvPr id="6" name="Marcador de texto 2">
            <a:extLst>
              <a:ext uri="{FF2B5EF4-FFF2-40B4-BE49-F238E27FC236}">
                <a16:creationId xmlns:a16="http://schemas.microsoft.com/office/drawing/2014/main" id="{4C4E9BBA-50C5-432D-A928-B23F0698B8A5}"/>
              </a:ext>
            </a:extLst>
          </p:cNvPr>
          <p:cNvSpPr txBox="1">
            <a:spLocks/>
          </p:cNvSpPr>
          <p:nvPr/>
        </p:nvSpPr>
        <p:spPr>
          <a:xfrm>
            <a:off x="0" y="690520"/>
            <a:ext cx="8636000" cy="419100"/>
          </a:xfrm>
          <a:prstGeom prst="rect">
            <a:avLst/>
          </a:prstGeom>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sz="1800" dirty="0">
                <a:solidFill>
                  <a:schemeClr val="accent1">
                    <a:lumMod val="50000"/>
                  </a:schemeClr>
                </a:solidFill>
              </a:rPr>
              <a:t>Comportamiento de Adeudos EPP 2021</a:t>
            </a:r>
          </a:p>
        </p:txBody>
      </p:sp>
      <p:pic>
        <p:nvPicPr>
          <p:cNvPr id="9" name="Imagen 8">
            <a:extLst>
              <a:ext uri="{FF2B5EF4-FFF2-40B4-BE49-F238E27FC236}">
                <a16:creationId xmlns:a16="http://schemas.microsoft.com/office/drawing/2014/main" id="{A7329A23-EDAF-4496-9E96-BB59D0FEF82F}"/>
              </a:ext>
            </a:extLst>
          </p:cNvPr>
          <p:cNvPicPr>
            <a:picLocks noChangeAspect="1"/>
          </p:cNvPicPr>
          <p:nvPr/>
        </p:nvPicPr>
        <p:blipFill>
          <a:blip r:embed="rId2"/>
          <a:stretch>
            <a:fillRect/>
          </a:stretch>
        </p:blipFill>
        <p:spPr>
          <a:xfrm>
            <a:off x="1697366" y="1107847"/>
            <a:ext cx="5804750" cy="3447866"/>
          </a:xfrm>
          <a:prstGeom prst="rect">
            <a:avLst/>
          </a:prstGeom>
        </p:spPr>
      </p:pic>
      <p:graphicFrame>
        <p:nvGraphicFramePr>
          <p:cNvPr id="10" name="Objeto 9">
            <a:extLst>
              <a:ext uri="{FF2B5EF4-FFF2-40B4-BE49-F238E27FC236}">
                <a16:creationId xmlns:a16="http://schemas.microsoft.com/office/drawing/2014/main" id="{2C9F8FBD-14E3-4A14-B45F-F10D86FB0E09}"/>
              </a:ext>
            </a:extLst>
          </p:cNvPr>
          <p:cNvGraphicFramePr>
            <a:graphicFrameLocks noChangeAspect="1"/>
          </p:cNvGraphicFramePr>
          <p:nvPr>
            <p:extLst>
              <p:ext uri="{D42A27DB-BD31-4B8C-83A1-F6EECF244321}">
                <p14:modId xmlns:p14="http://schemas.microsoft.com/office/powerpoint/2010/main" val="3836362365"/>
              </p:ext>
            </p:extLst>
          </p:nvPr>
        </p:nvGraphicFramePr>
        <p:xfrm>
          <a:off x="1676901" y="4721504"/>
          <a:ext cx="5790198" cy="1725706"/>
        </p:xfrm>
        <a:graphic>
          <a:graphicData uri="http://schemas.openxmlformats.org/presentationml/2006/ole">
            <mc:AlternateContent xmlns:mc="http://schemas.openxmlformats.org/markup-compatibility/2006">
              <mc:Choice xmlns:v="urn:schemas-microsoft-com:vml" Requires="v">
                <p:oleObj name="Worksheet" r:id="rId3" imgW="4857856" imgH="1447924" progId="Excel.Sheet.12">
                  <p:embed/>
                </p:oleObj>
              </mc:Choice>
              <mc:Fallback>
                <p:oleObj name="Worksheet" r:id="rId3" imgW="4857856" imgH="1447924" progId="Excel.Sheet.12">
                  <p:embed/>
                  <p:pic>
                    <p:nvPicPr>
                      <p:cNvPr id="7" name="Objeto 6">
                        <a:extLst>
                          <a:ext uri="{FF2B5EF4-FFF2-40B4-BE49-F238E27FC236}">
                            <a16:creationId xmlns:a16="http://schemas.microsoft.com/office/drawing/2014/main" id="{19543005-6FA2-475F-B96F-40B1EE113333}"/>
                          </a:ext>
                        </a:extLst>
                      </p:cNvPr>
                      <p:cNvPicPr/>
                      <p:nvPr/>
                    </p:nvPicPr>
                    <p:blipFill>
                      <a:blip r:embed="rId4"/>
                      <a:stretch>
                        <a:fillRect/>
                      </a:stretch>
                    </p:blipFill>
                    <p:spPr>
                      <a:xfrm>
                        <a:off x="1676901" y="4721504"/>
                        <a:ext cx="5790198" cy="1725706"/>
                      </a:xfrm>
                      <a:prstGeom prst="rect">
                        <a:avLst/>
                      </a:prstGeom>
                    </p:spPr>
                  </p:pic>
                </p:oleObj>
              </mc:Fallback>
            </mc:AlternateContent>
          </a:graphicData>
        </a:graphic>
      </p:graphicFrame>
    </p:spTree>
    <p:extLst>
      <p:ext uri="{BB962C8B-B14F-4D97-AF65-F5344CB8AC3E}">
        <p14:creationId xmlns:p14="http://schemas.microsoft.com/office/powerpoint/2010/main" val="31860422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6554A07-611F-4F16-A7C8-63100DF17FAF}"/>
              </a:ext>
            </a:extLst>
          </p:cNvPr>
          <p:cNvSpPr>
            <a:spLocks noGrp="1"/>
          </p:cNvSpPr>
          <p:nvPr>
            <p:ph type="ctrTitle"/>
          </p:nvPr>
        </p:nvSpPr>
        <p:spPr>
          <a:xfrm>
            <a:off x="544204" y="2693987"/>
            <a:ext cx="5742296" cy="1470025"/>
          </a:xfrm>
        </p:spPr>
        <p:txBody>
          <a:bodyPr/>
          <a:lstStyle/>
          <a:p>
            <a:r>
              <a:rPr lang="es-MX" dirty="0"/>
              <a:t>4. Estados Financieros</a:t>
            </a:r>
          </a:p>
        </p:txBody>
      </p:sp>
      <p:sp>
        <p:nvSpPr>
          <p:cNvPr id="3" name="Subtítulo 2">
            <a:extLst>
              <a:ext uri="{FF2B5EF4-FFF2-40B4-BE49-F238E27FC236}">
                <a16:creationId xmlns:a16="http://schemas.microsoft.com/office/drawing/2014/main" id="{EE747FCE-125B-4640-8B4C-F91142F9D05E}"/>
              </a:ext>
            </a:extLst>
          </p:cNvPr>
          <p:cNvSpPr>
            <a:spLocks noGrp="1"/>
          </p:cNvSpPr>
          <p:nvPr>
            <p:ph type="subTitle" idx="1"/>
          </p:nvPr>
        </p:nvSpPr>
        <p:spPr>
          <a:xfrm>
            <a:off x="457200" y="3794077"/>
            <a:ext cx="5742296" cy="1581173"/>
          </a:xfrm>
        </p:spPr>
        <p:txBody>
          <a:bodyPr/>
          <a:lstStyle/>
          <a:p>
            <a:r>
              <a:rPr lang="es-MX" dirty="0"/>
              <a:t>mayo 2021</a:t>
            </a:r>
          </a:p>
        </p:txBody>
      </p:sp>
      <p:sp>
        <p:nvSpPr>
          <p:cNvPr id="4" name="Marcador de pie de página 3">
            <a:extLst>
              <a:ext uri="{FF2B5EF4-FFF2-40B4-BE49-F238E27FC236}">
                <a16:creationId xmlns:a16="http://schemas.microsoft.com/office/drawing/2014/main" id="{CD7BDFE7-8B6E-430D-8024-FCF49D42B9E2}"/>
              </a:ext>
            </a:extLst>
          </p:cNvPr>
          <p:cNvSpPr>
            <a:spLocks noGrp="1"/>
          </p:cNvSpPr>
          <p:nvPr>
            <p:ph type="ftr" sz="quarter" idx="11"/>
          </p:nvPr>
        </p:nvSpPr>
        <p:spPr>
          <a:xfrm>
            <a:off x="2857500" y="6570932"/>
            <a:ext cx="3429000" cy="365125"/>
          </a:xfrm>
        </p:spPr>
        <p:txBody>
          <a:bodyPr/>
          <a:lstStyle/>
          <a:p>
            <a:r>
              <a:rPr lang="es-MX" sz="900"/>
              <a:t>Sesión Ordinaria 06/2021 del 30 de Junio de 2021</a:t>
            </a:r>
            <a:endParaRPr lang="en-US" sz="900" dirty="0"/>
          </a:p>
        </p:txBody>
      </p:sp>
      <p:sp>
        <p:nvSpPr>
          <p:cNvPr id="5" name="Marcador de número de diapositiva 4">
            <a:extLst>
              <a:ext uri="{FF2B5EF4-FFF2-40B4-BE49-F238E27FC236}">
                <a16:creationId xmlns:a16="http://schemas.microsoft.com/office/drawing/2014/main" id="{3C2DDB75-E901-4266-A0DE-EB8E883A2FD0}"/>
              </a:ext>
            </a:extLst>
          </p:cNvPr>
          <p:cNvSpPr>
            <a:spLocks noGrp="1"/>
          </p:cNvSpPr>
          <p:nvPr>
            <p:ph type="sldNum" sz="quarter" idx="12"/>
          </p:nvPr>
        </p:nvSpPr>
        <p:spPr/>
        <p:txBody>
          <a:bodyPr/>
          <a:lstStyle/>
          <a:p>
            <a:fld id="{08DCC1CA-BC64-9342-9FC6-0A703FD15379}" type="slidenum">
              <a:rPr lang="en-US" smtClean="0"/>
              <a:t>5</a:t>
            </a:fld>
            <a:endParaRPr lang="en-US" dirty="0"/>
          </a:p>
        </p:txBody>
      </p:sp>
      <p:sp>
        <p:nvSpPr>
          <p:cNvPr id="6" name="Rectángulo 5">
            <a:extLst>
              <a:ext uri="{FF2B5EF4-FFF2-40B4-BE49-F238E27FC236}">
                <a16:creationId xmlns:a16="http://schemas.microsoft.com/office/drawing/2014/main" id="{AE8E05CB-14D8-43F6-AF8F-861C0C8F4B23}"/>
              </a:ext>
            </a:extLst>
          </p:cNvPr>
          <p:cNvSpPr/>
          <p:nvPr/>
        </p:nvSpPr>
        <p:spPr>
          <a:xfrm>
            <a:off x="648750" y="5644343"/>
            <a:ext cx="8351949" cy="830997"/>
          </a:xfrm>
          <a:prstGeom prst="rect">
            <a:avLst/>
          </a:prstGeom>
        </p:spPr>
        <p:txBody>
          <a:bodyPr wrap="square">
            <a:spAutoFit/>
          </a:bodyPr>
          <a:lstStyle/>
          <a:p>
            <a:pPr marL="285750" indent="-285750" algn="just">
              <a:buFont typeface="Wingdings" panose="05000000000000000000" pitchFamily="2" charset="2"/>
              <a:buChar char="q"/>
            </a:pPr>
            <a:r>
              <a:rPr lang="es-MX" sz="1200" dirty="0"/>
              <a:t>En desahogo del punto número cuatro del orden del día, relativo a la presentación los </a:t>
            </a:r>
            <a:r>
              <a:rPr lang="es-MX" sz="1200" i="1" dirty="0"/>
              <a:t>Estados Financieros</a:t>
            </a:r>
            <a:r>
              <a:rPr lang="es-MX" sz="1200" dirty="0"/>
              <a:t>, el Director General del Instituto de Pensiones del Estado de Jalisco, Héctor Pizano Ramos, con fundamento en lo establecido en el artículo 154 fracción XVIII de la Ley del Instituto de Pensiones del Estado de Jalisco, presenta los </a:t>
            </a:r>
            <a:r>
              <a:rPr lang="es-MX" sz="1200" i="1" dirty="0"/>
              <a:t>Estados Financieros</a:t>
            </a:r>
            <a:r>
              <a:rPr lang="es-MX" sz="1200" dirty="0"/>
              <a:t> al mes de mayo 2021, conforme al siguiente reporte:</a:t>
            </a:r>
          </a:p>
        </p:txBody>
      </p:sp>
    </p:spTree>
    <p:extLst>
      <p:ext uri="{BB962C8B-B14F-4D97-AF65-F5344CB8AC3E}">
        <p14:creationId xmlns:p14="http://schemas.microsoft.com/office/powerpoint/2010/main" val="333580410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434B206C-B6D9-4567-839D-40ACC96BF448}"/>
              </a:ext>
            </a:extLst>
          </p:cNvPr>
          <p:cNvSpPr>
            <a:spLocks noGrp="1"/>
          </p:cNvSpPr>
          <p:nvPr>
            <p:ph type="sldNum" sz="quarter" idx="4"/>
          </p:nvPr>
        </p:nvSpPr>
        <p:spPr/>
        <p:txBody>
          <a:bodyPr/>
          <a:lstStyle/>
          <a:p>
            <a:fld id="{08DCC1CA-BC64-9342-9FC6-0A703FD15379}" type="slidenum">
              <a:rPr lang="en-US" smtClean="0"/>
              <a:pPr/>
              <a:t>50</a:t>
            </a:fld>
            <a:endParaRPr lang="en-US" dirty="0"/>
          </a:p>
        </p:txBody>
      </p:sp>
      <p:sp>
        <p:nvSpPr>
          <p:cNvPr id="5" name="Marcador de pie de página 4">
            <a:extLst>
              <a:ext uri="{FF2B5EF4-FFF2-40B4-BE49-F238E27FC236}">
                <a16:creationId xmlns:a16="http://schemas.microsoft.com/office/drawing/2014/main" id="{46688C8A-3324-42E7-A911-EFA7EDAA65ED}"/>
              </a:ext>
            </a:extLst>
          </p:cNvPr>
          <p:cNvSpPr>
            <a:spLocks noGrp="1"/>
          </p:cNvSpPr>
          <p:nvPr>
            <p:ph type="ftr" sz="quarter" idx="3"/>
          </p:nvPr>
        </p:nvSpPr>
        <p:spPr/>
        <p:txBody>
          <a:bodyPr/>
          <a:lstStyle/>
          <a:p>
            <a:r>
              <a:rPr lang="es-MX" sz="900"/>
              <a:t>Sesión Ordinaria 06/2021 del 30 de Junio de 2021</a:t>
            </a:r>
            <a:endParaRPr lang="es-MX" sz="900" dirty="0"/>
          </a:p>
        </p:txBody>
      </p:sp>
      <p:sp>
        <p:nvSpPr>
          <p:cNvPr id="6" name="Título 3">
            <a:extLst>
              <a:ext uri="{FF2B5EF4-FFF2-40B4-BE49-F238E27FC236}">
                <a16:creationId xmlns:a16="http://schemas.microsoft.com/office/drawing/2014/main" id="{72FF6556-0265-4B93-A31C-CC183F532613}"/>
              </a:ext>
            </a:extLst>
          </p:cNvPr>
          <p:cNvSpPr txBox="1">
            <a:spLocks/>
          </p:cNvSpPr>
          <p:nvPr/>
        </p:nvSpPr>
        <p:spPr>
          <a:xfrm>
            <a:off x="1730498" y="35139"/>
            <a:ext cx="6742300" cy="489346"/>
          </a:xfrm>
          <a:prstGeom prst="rect">
            <a:avLst/>
          </a:prstGeom>
        </p:spPr>
        <p:txBody>
          <a:bodyPr vert="horz" lIns="91440" tIns="45720" rIns="91440" bIns="45720" rtlCol="0" anchor="ctr">
            <a:noAutofit/>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200" dirty="0"/>
              <a:t>Reporte de Adeudos Entidades Públicas Patronales mayo 2021</a:t>
            </a:r>
          </a:p>
        </p:txBody>
      </p:sp>
      <p:sp>
        <p:nvSpPr>
          <p:cNvPr id="7" name="Marcador de texto 4">
            <a:extLst>
              <a:ext uri="{FF2B5EF4-FFF2-40B4-BE49-F238E27FC236}">
                <a16:creationId xmlns:a16="http://schemas.microsoft.com/office/drawing/2014/main" id="{E336DC57-3814-460C-B970-8EECD8BC37AE}"/>
              </a:ext>
            </a:extLst>
          </p:cNvPr>
          <p:cNvSpPr txBox="1">
            <a:spLocks/>
          </p:cNvSpPr>
          <p:nvPr/>
        </p:nvSpPr>
        <p:spPr>
          <a:xfrm>
            <a:off x="227874" y="701818"/>
            <a:ext cx="8636000" cy="419100"/>
          </a:xfrm>
          <a:prstGeom prst="rect">
            <a:avLst/>
          </a:prstGeom>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sz="1800" dirty="0">
                <a:solidFill>
                  <a:schemeClr val="accent1">
                    <a:lumMod val="50000"/>
                  </a:schemeClr>
                </a:solidFill>
              </a:rPr>
              <a:t>Estatus de situación de adeudos de Entidades Público Patronales adheridas</a:t>
            </a:r>
          </a:p>
        </p:txBody>
      </p:sp>
      <p:sp>
        <p:nvSpPr>
          <p:cNvPr id="11" name="CuadroTexto 10">
            <a:extLst>
              <a:ext uri="{FF2B5EF4-FFF2-40B4-BE49-F238E27FC236}">
                <a16:creationId xmlns:a16="http://schemas.microsoft.com/office/drawing/2014/main" id="{D15CFCC5-D7A5-47D1-85C0-07E3A374F158}"/>
              </a:ext>
            </a:extLst>
          </p:cNvPr>
          <p:cNvSpPr txBox="1"/>
          <p:nvPr/>
        </p:nvSpPr>
        <p:spPr>
          <a:xfrm>
            <a:off x="522514" y="5956127"/>
            <a:ext cx="8098971" cy="400110"/>
          </a:xfrm>
          <a:prstGeom prst="rect">
            <a:avLst/>
          </a:prstGeom>
          <a:noFill/>
        </p:spPr>
        <p:txBody>
          <a:bodyPr wrap="square" rtlCol="0">
            <a:spAutoFit/>
          </a:bodyPr>
          <a:lstStyle/>
          <a:p>
            <a:r>
              <a:rPr lang="es-MX" sz="1000" b="1" i="1" dirty="0"/>
              <a:t>* </a:t>
            </a:r>
            <a:r>
              <a:rPr lang="es-MX" sz="1000" i="1" dirty="0"/>
              <a:t>No se cuantifican Grupo 16 de Policía Auxiliar, Grupo 20 de Policía Auxiliar y DARE Municipio de Zapotlán el Grande, ya que son entidades inactivas; sin embargo, aún presentan adeudo al Instituto. </a:t>
            </a:r>
          </a:p>
        </p:txBody>
      </p:sp>
      <p:pic>
        <p:nvPicPr>
          <p:cNvPr id="12" name="Imagen 11">
            <a:extLst>
              <a:ext uri="{FF2B5EF4-FFF2-40B4-BE49-F238E27FC236}">
                <a16:creationId xmlns:a16="http://schemas.microsoft.com/office/drawing/2014/main" id="{D44AF49C-4C18-416C-BF2D-09BAE2090804}"/>
              </a:ext>
            </a:extLst>
          </p:cNvPr>
          <p:cNvPicPr>
            <a:picLocks noChangeAspect="1"/>
          </p:cNvPicPr>
          <p:nvPr/>
        </p:nvPicPr>
        <p:blipFill>
          <a:blip r:embed="rId2"/>
          <a:stretch>
            <a:fillRect/>
          </a:stretch>
        </p:blipFill>
        <p:spPr>
          <a:xfrm>
            <a:off x="1062998" y="1129358"/>
            <a:ext cx="7070810" cy="3046156"/>
          </a:xfrm>
          <a:prstGeom prst="rect">
            <a:avLst/>
          </a:prstGeom>
        </p:spPr>
      </p:pic>
      <p:graphicFrame>
        <p:nvGraphicFramePr>
          <p:cNvPr id="13" name="Objeto 12">
            <a:extLst>
              <a:ext uri="{FF2B5EF4-FFF2-40B4-BE49-F238E27FC236}">
                <a16:creationId xmlns:a16="http://schemas.microsoft.com/office/drawing/2014/main" id="{650C9929-CA45-4FDC-AB89-D3CDDC24F471}"/>
              </a:ext>
            </a:extLst>
          </p:cNvPr>
          <p:cNvGraphicFramePr>
            <a:graphicFrameLocks noChangeAspect="1"/>
          </p:cNvGraphicFramePr>
          <p:nvPr>
            <p:extLst>
              <p:ext uri="{D42A27DB-BD31-4B8C-83A1-F6EECF244321}">
                <p14:modId xmlns:p14="http://schemas.microsoft.com/office/powerpoint/2010/main" val="1613772529"/>
              </p:ext>
            </p:extLst>
          </p:nvPr>
        </p:nvGraphicFramePr>
        <p:xfrm>
          <a:off x="1584595" y="4411434"/>
          <a:ext cx="5974809" cy="1436566"/>
        </p:xfrm>
        <a:graphic>
          <a:graphicData uri="http://schemas.openxmlformats.org/presentationml/2006/ole">
            <mc:AlternateContent xmlns:mc="http://schemas.openxmlformats.org/markup-compatibility/2006">
              <mc:Choice xmlns:v="urn:schemas-microsoft-com:vml" Requires="v">
                <p:oleObj name="Worksheet" r:id="rId3" imgW="5229295" imgH="1257351" progId="Excel.Sheet.12">
                  <p:embed/>
                </p:oleObj>
              </mc:Choice>
              <mc:Fallback>
                <p:oleObj name="Worksheet" r:id="rId3" imgW="5229295" imgH="1257351" progId="Excel.Sheet.12">
                  <p:embed/>
                  <p:pic>
                    <p:nvPicPr>
                      <p:cNvPr id="4" name="Objeto 3">
                        <a:extLst>
                          <a:ext uri="{FF2B5EF4-FFF2-40B4-BE49-F238E27FC236}">
                            <a16:creationId xmlns:a16="http://schemas.microsoft.com/office/drawing/2014/main" id="{D6250DAA-1D85-4FDF-A94D-49E04826A679}"/>
                          </a:ext>
                        </a:extLst>
                      </p:cNvPr>
                      <p:cNvPicPr/>
                      <p:nvPr/>
                    </p:nvPicPr>
                    <p:blipFill>
                      <a:blip r:embed="rId4"/>
                      <a:stretch>
                        <a:fillRect/>
                      </a:stretch>
                    </p:blipFill>
                    <p:spPr>
                      <a:xfrm>
                        <a:off x="1584595" y="4411434"/>
                        <a:ext cx="5974809" cy="1436566"/>
                      </a:xfrm>
                      <a:prstGeom prst="rect">
                        <a:avLst/>
                      </a:prstGeom>
                    </p:spPr>
                  </p:pic>
                </p:oleObj>
              </mc:Fallback>
            </mc:AlternateContent>
          </a:graphicData>
        </a:graphic>
      </p:graphicFrame>
    </p:spTree>
    <p:extLst>
      <p:ext uri="{BB962C8B-B14F-4D97-AF65-F5344CB8AC3E}">
        <p14:creationId xmlns:p14="http://schemas.microsoft.com/office/powerpoint/2010/main" val="173086335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sz="quarter" idx="14"/>
          </p:nvPr>
        </p:nvSpPr>
        <p:spPr>
          <a:xfrm>
            <a:off x="125388" y="602981"/>
            <a:ext cx="8636000" cy="419100"/>
          </a:xfrm>
        </p:spPr>
        <p:txBody>
          <a:bodyPr>
            <a:normAutofit/>
          </a:bodyPr>
          <a:lstStyle/>
          <a:p>
            <a:r>
              <a:rPr lang="es-MX" sz="1800" dirty="0">
                <a:latin typeface="+mj-lt"/>
              </a:rPr>
              <a:t>Proceso Jurídico</a:t>
            </a:r>
          </a:p>
        </p:txBody>
      </p:sp>
      <p:sp>
        <p:nvSpPr>
          <p:cNvPr id="7" name="Título 3">
            <a:extLst>
              <a:ext uri="{FF2B5EF4-FFF2-40B4-BE49-F238E27FC236}">
                <a16:creationId xmlns:a16="http://schemas.microsoft.com/office/drawing/2014/main" id="{778DC33C-ACD7-4996-95C0-3B3104B44ABF}"/>
              </a:ext>
            </a:extLst>
          </p:cNvPr>
          <p:cNvSpPr txBox="1">
            <a:spLocks noGrp="1"/>
          </p:cNvSpPr>
          <p:nvPr>
            <p:ph type="body" sz="quarter" idx="13"/>
          </p:nvPr>
        </p:nvSpPr>
        <p:spPr>
          <a:xfrm>
            <a:off x="1709319" y="114300"/>
            <a:ext cx="6683375" cy="330200"/>
          </a:xfrm>
          <a:prstGeom prst="rect">
            <a:avLst/>
          </a:prstGeom>
        </p:spPr>
        <p:txBody>
          <a:bodyPr vert="horz" lIns="91440" tIns="45720" rIns="91440" bIns="45720" rtlCol="0" anchor="ctr">
            <a:noAutofit/>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200" dirty="0"/>
              <a:t>Reporte de Adeudos Entidades Públicas Patronales mayo 2021</a:t>
            </a:r>
          </a:p>
        </p:txBody>
      </p:sp>
      <p:sp>
        <p:nvSpPr>
          <p:cNvPr id="8" name="Marcador de número de diapositiva 7">
            <a:extLst>
              <a:ext uri="{FF2B5EF4-FFF2-40B4-BE49-F238E27FC236}">
                <a16:creationId xmlns:a16="http://schemas.microsoft.com/office/drawing/2014/main" id="{F3639880-765E-49F6-9ACD-12988CF9AE30}"/>
              </a:ext>
            </a:extLst>
          </p:cNvPr>
          <p:cNvSpPr>
            <a:spLocks noGrp="1"/>
          </p:cNvSpPr>
          <p:nvPr>
            <p:ph type="sldNum" sz="quarter" idx="4"/>
          </p:nvPr>
        </p:nvSpPr>
        <p:spPr>
          <a:xfrm>
            <a:off x="8670470" y="6453144"/>
            <a:ext cx="454911" cy="365125"/>
          </a:xfrm>
        </p:spPr>
        <p:txBody>
          <a:bodyPr/>
          <a:lstStyle/>
          <a:p>
            <a:fld id="{80B2590F-B4BA-461D-B92A-63CE21F34F70}" type="slidenum">
              <a:rPr lang="es-MX" sz="1200" b="0">
                <a:solidFill>
                  <a:schemeClr val="tx1">
                    <a:tint val="75000"/>
                  </a:schemeClr>
                </a:solidFill>
                <a:latin typeface="+mn-lt"/>
                <a:cs typeface="+mn-cs"/>
              </a:rPr>
              <a:t>51</a:t>
            </a:fld>
            <a:endParaRPr lang="es-MX" sz="1200" b="0" dirty="0">
              <a:solidFill>
                <a:schemeClr val="tx1">
                  <a:tint val="75000"/>
                </a:schemeClr>
              </a:solidFill>
              <a:latin typeface="+mn-lt"/>
              <a:cs typeface="+mn-cs"/>
            </a:endParaRPr>
          </a:p>
        </p:txBody>
      </p:sp>
      <p:sp>
        <p:nvSpPr>
          <p:cNvPr id="6" name="Marcador de pie de página 4">
            <a:extLst>
              <a:ext uri="{FF2B5EF4-FFF2-40B4-BE49-F238E27FC236}">
                <a16:creationId xmlns:a16="http://schemas.microsoft.com/office/drawing/2014/main" id="{0BAD1454-2045-4F04-925A-2AE6D2AB04D0}"/>
              </a:ext>
            </a:extLst>
          </p:cNvPr>
          <p:cNvSpPr txBox="1">
            <a:spLocks/>
          </p:cNvSpPr>
          <p:nvPr/>
        </p:nvSpPr>
        <p:spPr>
          <a:xfrm>
            <a:off x="2886075" y="6492875"/>
            <a:ext cx="337185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s-MX" sz="900" dirty="0">
                <a:solidFill>
                  <a:schemeClr val="bg1">
                    <a:lumMod val="50000"/>
                  </a:schemeClr>
                </a:solidFill>
              </a:rPr>
              <a:t>Sesión Ordinaria 06/2021 del 30 de junio de 2021</a:t>
            </a:r>
          </a:p>
        </p:txBody>
      </p:sp>
      <p:graphicFrame>
        <p:nvGraphicFramePr>
          <p:cNvPr id="9" name="Objeto 8">
            <a:extLst>
              <a:ext uri="{FF2B5EF4-FFF2-40B4-BE49-F238E27FC236}">
                <a16:creationId xmlns:a16="http://schemas.microsoft.com/office/drawing/2014/main" id="{EA2B0F27-67BD-44FD-A4CB-7E482EF84527}"/>
              </a:ext>
            </a:extLst>
          </p:cNvPr>
          <p:cNvGraphicFramePr>
            <a:graphicFrameLocks noChangeAspect="1"/>
          </p:cNvGraphicFramePr>
          <p:nvPr>
            <p:extLst>
              <p:ext uri="{D42A27DB-BD31-4B8C-83A1-F6EECF244321}">
                <p14:modId xmlns:p14="http://schemas.microsoft.com/office/powerpoint/2010/main" val="3156709585"/>
              </p:ext>
            </p:extLst>
          </p:nvPr>
        </p:nvGraphicFramePr>
        <p:xfrm>
          <a:off x="170132" y="1083629"/>
          <a:ext cx="8803736" cy="4690741"/>
        </p:xfrm>
        <a:graphic>
          <a:graphicData uri="http://schemas.openxmlformats.org/presentationml/2006/ole">
            <mc:AlternateContent xmlns:mc="http://schemas.openxmlformats.org/markup-compatibility/2006">
              <mc:Choice xmlns:v="urn:schemas-microsoft-com:vml" Requires="v">
                <p:oleObj name="Worksheet" r:id="rId2" imgW="13353975" imgH="7115179" progId="Excel.Sheet.12">
                  <p:embed/>
                </p:oleObj>
              </mc:Choice>
              <mc:Fallback>
                <p:oleObj name="Worksheet" r:id="rId2" imgW="13353975" imgH="7115179" progId="Excel.Sheet.12">
                  <p:embed/>
                  <p:pic>
                    <p:nvPicPr>
                      <p:cNvPr id="7" name="Objeto 6">
                        <a:extLst>
                          <a:ext uri="{FF2B5EF4-FFF2-40B4-BE49-F238E27FC236}">
                            <a16:creationId xmlns:a16="http://schemas.microsoft.com/office/drawing/2014/main" id="{1477DC14-1F46-4B2B-B6E5-37E57A69EC34}"/>
                          </a:ext>
                        </a:extLst>
                      </p:cNvPr>
                      <p:cNvPicPr/>
                      <p:nvPr/>
                    </p:nvPicPr>
                    <p:blipFill>
                      <a:blip r:embed="rId3"/>
                      <a:stretch>
                        <a:fillRect/>
                      </a:stretch>
                    </p:blipFill>
                    <p:spPr>
                      <a:xfrm>
                        <a:off x="170132" y="1083629"/>
                        <a:ext cx="8803736" cy="4690741"/>
                      </a:xfrm>
                      <a:prstGeom prst="rect">
                        <a:avLst/>
                      </a:prstGeom>
                    </p:spPr>
                  </p:pic>
                </p:oleObj>
              </mc:Fallback>
            </mc:AlternateContent>
          </a:graphicData>
        </a:graphic>
      </p:graphicFrame>
    </p:spTree>
    <p:extLst>
      <p:ext uri="{BB962C8B-B14F-4D97-AF65-F5344CB8AC3E}">
        <p14:creationId xmlns:p14="http://schemas.microsoft.com/office/powerpoint/2010/main" val="74886910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sz="quarter" idx="14"/>
          </p:nvPr>
        </p:nvSpPr>
        <p:spPr>
          <a:xfrm>
            <a:off x="86751" y="611914"/>
            <a:ext cx="8636000" cy="419100"/>
          </a:xfrm>
        </p:spPr>
        <p:txBody>
          <a:bodyPr>
            <a:normAutofit/>
          </a:bodyPr>
          <a:lstStyle/>
          <a:p>
            <a:r>
              <a:rPr lang="es-MX" sz="1800" dirty="0">
                <a:latin typeface="+mj-lt"/>
              </a:rPr>
              <a:t>Requeridos</a:t>
            </a:r>
          </a:p>
        </p:txBody>
      </p:sp>
      <p:sp>
        <p:nvSpPr>
          <p:cNvPr id="6" name="Título 3">
            <a:extLst>
              <a:ext uri="{FF2B5EF4-FFF2-40B4-BE49-F238E27FC236}">
                <a16:creationId xmlns:a16="http://schemas.microsoft.com/office/drawing/2014/main" id="{7716615A-0084-45F0-B792-B8B982288CF7}"/>
              </a:ext>
            </a:extLst>
          </p:cNvPr>
          <p:cNvSpPr txBox="1">
            <a:spLocks/>
          </p:cNvSpPr>
          <p:nvPr/>
        </p:nvSpPr>
        <p:spPr>
          <a:xfrm>
            <a:off x="1730498" y="35139"/>
            <a:ext cx="6742300" cy="489346"/>
          </a:xfrm>
          <a:prstGeom prst="rect">
            <a:avLst/>
          </a:prstGeom>
        </p:spPr>
        <p:txBody>
          <a:bodyPr vert="horz" lIns="91440" tIns="45720" rIns="91440" bIns="45720" rtlCol="0" anchor="ctr">
            <a:noAutofit/>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200" dirty="0"/>
              <a:t>Reporte de Adeudos Entidades Públicas Patronales mayo 2021</a:t>
            </a:r>
          </a:p>
        </p:txBody>
      </p:sp>
      <p:sp>
        <p:nvSpPr>
          <p:cNvPr id="8" name="Marcador de número de diapositiva 7">
            <a:extLst>
              <a:ext uri="{FF2B5EF4-FFF2-40B4-BE49-F238E27FC236}">
                <a16:creationId xmlns:a16="http://schemas.microsoft.com/office/drawing/2014/main" id="{8B2A8EC7-966A-4463-A9DE-ACC14424CE19}"/>
              </a:ext>
            </a:extLst>
          </p:cNvPr>
          <p:cNvSpPr>
            <a:spLocks noGrp="1"/>
          </p:cNvSpPr>
          <p:nvPr>
            <p:ph type="sldNum" sz="quarter" idx="4"/>
          </p:nvPr>
        </p:nvSpPr>
        <p:spPr>
          <a:xfrm>
            <a:off x="8670470" y="6453144"/>
            <a:ext cx="454911" cy="365125"/>
          </a:xfrm>
        </p:spPr>
        <p:txBody>
          <a:bodyPr vert="horz" lIns="91440" tIns="45720" rIns="91440" bIns="45720" rtlCol="0" anchor="ctr"/>
          <a:lstStyle/>
          <a:p>
            <a:fld id="{80B2590F-B4BA-461D-B92A-63CE21F34F70}" type="slidenum">
              <a:rPr lang="es-MX" sz="1200" b="0">
                <a:solidFill>
                  <a:schemeClr val="tx1">
                    <a:tint val="75000"/>
                  </a:schemeClr>
                </a:solidFill>
                <a:latin typeface="+mn-lt"/>
                <a:cs typeface="+mn-cs"/>
              </a:rPr>
              <a:pPr/>
              <a:t>52</a:t>
            </a:fld>
            <a:endParaRPr lang="es-MX" sz="1200" b="0" dirty="0">
              <a:solidFill>
                <a:schemeClr val="tx1">
                  <a:tint val="75000"/>
                </a:schemeClr>
              </a:solidFill>
              <a:latin typeface="+mn-lt"/>
              <a:cs typeface="+mn-cs"/>
            </a:endParaRPr>
          </a:p>
        </p:txBody>
      </p:sp>
      <p:sp>
        <p:nvSpPr>
          <p:cNvPr id="10" name="Marcador de pie de página 4">
            <a:extLst>
              <a:ext uri="{FF2B5EF4-FFF2-40B4-BE49-F238E27FC236}">
                <a16:creationId xmlns:a16="http://schemas.microsoft.com/office/drawing/2014/main" id="{A3BCF371-E678-4BB1-B9A8-5E9F41D4A457}"/>
              </a:ext>
            </a:extLst>
          </p:cNvPr>
          <p:cNvSpPr txBox="1">
            <a:spLocks/>
          </p:cNvSpPr>
          <p:nvPr/>
        </p:nvSpPr>
        <p:spPr>
          <a:xfrm>
            <a:off x="2886075" y="6492875"/>
            <a:ext cx="337185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s-MX" sz="900" dirty="0">
                <a:solidFill>
                  <a:schemeClr val="bg1">
                    <a:lumMod val="50000"/>
                  </a:schemeClr>
                </a:solidFill>
              </a:rPr>
              <a:t>Sesión Ordinaria 06/2021 del 30 de junio de 2021</a:t>
            </a:r>
          </a:p>
        </p:txBody>
      </p:sp>
      <p:graphicFrame>
        <p:nvGraphicFramePr>
          <p:cNvPr id="7" name="Objeto 6">
            <a:extLst>
              <a:ext uri="{FF2B5EF4-FFF2-40B4-BE49-F238E27FC236}">
                <a16:creationId xmlns:a16="http://schemas.microsoft.com/office/drawing/2014/main" id="{3A457B39-646A-4B7B-A2A5-D4CD2FA0D7F7}"/>
              </a:ext>
            </a:extLst>
          </p:cNvPr>
          <p:cNvGraphicFramePr>
            <a:graphicFrameLocks noChangeAspect="1"/>
          </p:cNvGraphicFramePr>
          <p:nvPr>
            <p:extLst>
              <p:ext uri="{D42A27DB-BD31-4B8C-83A1-F6EECF244321}">
                <p14:modId xmlns:p14="http://schemas.microsoft.com/office/powerpoint/2010/main" val="1268851176"/>
              </p:ext>
            </p:extLst>
          </p:nvPr>
        </p:nvGraphicFramePr>
        <p:xfrm>
          <a:off x="369969" y="1031014"/>
          <a:ext cx="8404062" cy="5064387"/>
        </p:xfrm>
        <a:graphic>
          <a:graphicData uri="http://schemas.openxmlformats.org/presentationml/2006/ole">
            <mc:AlternateContent xmlns:mc="http://schemas.openxmlformats.org/markup-compatibility/2006">
              <mc:Choice xmlns:v="urn:schemas-microsoft-com:vml" Requires="v">
                <p:oleObj name="Worksheet" r:id="rId2" imgW="13353975" imgH="8639224" progId="Excel.Sheet.12">
                  <p:embed/>
                </p:oleObj>
              </mc:Choice>
              <mc:Fallback>
                <p:oleObj name="Worksheet" r:id="rId2" imgW="13353975" imgH="8639224" progId="Excel.Sheet.12">
                  <p:embed/>
                  <p:pic>
                    <p:nvPicPr>
                      <p:cNvPr id="4" name="Objeto 3">
                        <a:extLst>
                          <a:ext uri="{FF2B5EF4-FFF2-40B4-BE49-F238E27FC236}">
                            <a16:creationId xmlns:a16="http://schemas.microsoft.com/office/drawing/2014/main" id="{DF0ED165-3418-40D5-9770-57CA7C83D6B3}"/>
                          </a:ext>
                        </a:extLst>
                      </p:cNvPr>
                      <p:cNvPicPr/>
                      <p:nvPr/>
                    </p:nvPicPr>
                    <p:blipFill>
                      <a:blip r:embed="rId3"/>
                      <a:stretch>
                        <a:fillRect/>
                      </a:stretch>
                    </p:blipFill>
                    <p:spPr>
                      <a:xfrm>
                        <a:off x="369969" y="1031014"/>
                        <a:ext cx="8404062" cy="5064387"/>
                      </a:xfrm>
                      <a:prstGeom prst="rect">
                        <a:avLst/>
                      </a:prstGeom>
                    </p:spPr>
                  </p:pic>
                </p:oleObj>
              </mc:Fallback>
            </mc:AlternateContent>
          </a:graphicData>
        </a:graphic>
      </p:graphicFrame>
    </p:spTree>
    <p:extLst>
      <p:ext uri="{BB962C8B-B14F-4D97-AF65-F5344CB8AC3E}">
        <p14:creationId xmlns:p14="http://schemas.microsoft.com/office/powerpoint/2010/main" val="334813971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sz="quarter" idx="14"/>
          </p:nvPr>
        </p:nvSpPr>
        <p:spPr>
          <a:xfrm>
            <a:off x="125389" y="787400"/>
            <a:ext cx="8636000" cy="419100"/>
          </a:xfrm>
        </p:spPr>
        <p:txBody>
          <a:bodyPr>
            <a:normAutofit/>
          </a:bodyPr>
          <a:lstStyle/>
          <a:p>
            <a:r>
              <a:rPr lang="es-MX" sz="1800" dirty="0">
                <a:latin typeface="+mj-lt"/>
              </a:rPr>
              <a:t>Incumplimiento de Convenios</a:t>
            </a:r>
          </a:p>
        </p:txBody>
      </p:sp>
      <p:sp>
        <p:nvSpPr>
          <p:cNvPr id="7" name="Título 3">
            <a:extLst>
              <a:ext uri="{FF2B5EF4-FFF2-40B4-BE49-F238E27FC236}">
                <a16:creationId xmlns:a16="http://schemas.microsoft.com/office/drawing/2014/main" id="{575C66C7-78A3-46BB-957F-18F93829C6AD}"/>
              </a:ext>
            </a:extLst>
          </p:cNvPr>
          <p:cNvSpPr txBox="1">
            <a:spLocks/>
          </p:cNvSpPr>
          <p:nvPr/>
        </p:nvSpPr>
        <p:spPr>
          <a:xfrm>
            <a:off x="1730498" y="35139"/>
            <a:ext cx="6742300" cy="489346"/>
          </a:xfrm>
          <a:prstGeom prst="rect">
            <a:avLst/>
          </a:prstGeom>
        </p:spPr>
        <p:txBody>
          <a:bodyPr vert="horz" lIns="91440" tIns="45720" rIns="91440" bIns="45720" rtlCol="0" anchor="ctr">
            <a:noAutofit/>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200" dirty="0"/>
              <a:t>Reporte de Adeudos Entidades Públicas Patronales mayo 2021</a:t>
            </a:r>
          </a:p>
        </p:txBody>
      </p:sp>
      <p:sp>
        <p:nvSpPr>
          <p:cNvPr id="10" name="Marcador de número de diapositiva 9">
            <a:extLst>
              <a:ext uri="{FF2B5EF4-FFF2-40B4-BE49-F238E27FC236}">
                <a16:creationId xmlns:a16="http://schemas.microsoft.com/office/drawing/2014/main" id="{E5C93CA3-5AE2-4FF3-B9AD-891222BF7678}"/>
              </a:ext>
            </a:extLst>
          </p:cNvPr>
          <p:cNvSpPr>
            <a:spLocks noGrp="1"/>
          </p:cNvSpPr>
          <p:nvPr>
            <p:ph type="sldNum" sz="quarter" idx="4"/>
          </p:nvPr>
        </p:nvSpPr>
        <p:spPr>
          <a:xfrm>
            <a:off x="8657218" y="6439892"/>
            <a:ext cx="454911" cy="365125"/>
          </a:xfrm>
        </p:spPr>
        <p:txBody>
          <a:bodyPr/>
          <a:lstStyle/>
          <a:p>
            <a:fld id="{80B2590F-B4BA-461D-B92A-63CE21F34F70}" type="slidenum">
              <a:rPr lang="es-MX" sz="1200" b="0">
                <a:solidFill>
                  <a:schemeClr val="tx1">
                    <a:tint val="75000"/>
                  </a:schemeClr>
                </a:solidFill>
                <a:latin typeface="+mn-lt"/>
                <a:cs typeface="+mn-cs"/>
              </a:rPr>
              <a:t>53</a:t>
            </a:fld>
            <a:endParaRPr lang="es-MX" sz="1200" b="0" dirty="0">
              <a:solidFill>
                <a:schemeClr val="tx1">
                  <a:tint val="75000"/>
                </a:schemeClr>
              </a:solidFill>
              <a:latin typeface="+mn-lt"/>
              <a:cs typeface="+mn-cs"/>
            </a:endParaRPr>
          </a:p>
        </p:txBody>
      </p:sp>
      <p:sp>
        <p:nvSpPr>
          <p:cNvPr id="9" name="Marcador de pie de página 4">
            <a:extLst>
              <a:ext uri="{FF2B5EF4-FFF2-40B4-BE49-F238E27FC236}">
                <a16:creationId xmlns:a16="http://schemas.microsoft.com/office/drawing/2014/main" id="{A8167D78-44A7-4C63-A25B-29A585B493AE}"/>
              </a:ext>
            </a:extLst>
          </p:cNvPr>
          <p:cNvSpPr txBox="1">
            <a:spLocks/>
          </p:cNvSpPr>
          <p:nvPr/>
        </p:nvSpPr>
        <p:spPr>
          <a:xfrm>
            <a:off x="3012684" y="6496828"/>
            <a:ext cx="337185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s-MX" sz="900" dirty="0">
                <a:solidFill>
                  <a:schemeClr val="bg1">
                    <a:lumMod val="50000"/>
                  </a:schemeClr>
                </a:solidFill>
              </a:rPr>
              <a:t>Sesión Ordinaria 06/2021 del 30 de junio de 2021</a:t>
            </a:r>
          </a:p>
        </p:txBody>
      </p:sp>
      <p:sp>
        <p:nvSpPr>
          <p:cNvPr id="8" name="Rectángulo 7">
            <a:extLst>
              <a:ext uri="{FF2B5EF4-FFF2-40B4-BE49-F238E27FC236}">
                <a16:creationId xmlns:a16="http://schemas.microsoft.com/office/drawing/2014/main" id="{B059AD4B-10B8-4365-9FED-A74489429106}"/>
              </a:ext>
            </a:extLst>
          </p:cNvPr>
          <p:cNvSpPr/>
          <p:nvPr/>
        </p:nvSpPr>
        <p:spPr>
          <a:xfrm>
            <a:off x="3192307" y="3426997"/>
            <a:ext cx="2759386" cy="778552"/>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dirty="0"/>
              <a:t>Adeudo Total Exigible = $1´094,101,451</a:t>
            </a:r>
            <a:endParaRPr lang="es-MX" b="1" dirty="0"/>
          </a:p>
        </p:txBody>
      </p:sp>
      <p:graphicFrame>
        <p:nvGraphicFramePr>
          <p:cNvPr id="11" name="Objeto 10">
            <a:extLst>
              <a:ext uri="{FF2B5EF4-FFF2-40B4-BE49-F238E27FC236}">
                <a16:creationId xmlns:a16="http://schemas.microsoft.com/office/drawing/2014/main" id="{C26846EB-84D7-437A-80A8-25546375D940}"/>
              </a:ext>
            </a:extLst>
          </p:cNvPr>
          <p:cNvGraphicFramePr>
            <a:graphicFrameLocks noChangeAspect="1"/>
          </p:cNvGraphicFramePr>
          <p:nvPr>
            <p:extLst>
              <p:ext uri="{D42A27DB-BD31-4B8C-83A1-F6EECF244321}">
                <p14:modId xmlns:p14="http://schemas.microsoft.com/office/powerpoint/2010/main" val="1184508391"/>
              </p:ext>
            </p:extLst>
          </p:nvPr>
        </p:nvGraphicFramePr>
        <p:xfrm>
          <a:off x="291454" y="1206500"/>
          <a:ext cx="8561092" cy="1801397"/>
        </p:xfrm>
        <a:graphic>
          <a:graphicData uri="http://schemas.openxmlformats.org/presentationml/2006/ole">
            <mc:AlternateContent xmlns:mc="http://schemas.openxmlformats.org/markup-compatibility/2006">
              <mc:Choice xmlns:v="urn:schemas-microsoft-com:vml" Requires="v">
                <p:oleObj name="Worksheet" r:id="rId2" imgW="12906413" imgH="2714722" progId="Excel.Sheet.12">
                  <p:embed/>
                </p:oleObj>
              </mc:Choice>
              <mc:Fallback>
                <p:oleObj name="Worksheet" r:id="rId2" imgW="12906413" imgH="2714722" progId="Excel.Sheet.12">
                  <p:embed/>
                  <p:pic>
                    <p:nvPicPr>
                      <p:cNvPr id="4" name="Objeto 3">
                        <a:extLst>
                          <a:ext uri="{FF2B5EF4-FFF2-40B4-BE49-F238E27FC236}">
                            <a16:creationId xmlns:a16="http://schemas.microsoft.com/office/drawing/2014/main" id="{9CA56034-948D-434E-BF2C-C8E57CD17F6B}"/>
                          </a:ext>
                        </a:extLst>
                      </p:cNvPr>
                      <p:cNvPicPr/>
                      <p:nvPr/>
                    </p:nvPicPr>
                    <p:blipFill>
                      <a:blip r:embed="rId3"/>
                      <a:stretch>
                        <a:fillRect/>
                      </a:stretch>
                    </p:blipFill>
                    <p:spPr>
                      <a:xfrm>
                        <a:off x="291454" y="1206500"/>
                        <a:ext cx="8561092" cy="1801397"/>
                      </a:xfrm>
                      <a:prstGeom prst="rect">
                        <a:avLst/>
                      </a:prstGeom>
                    </p:spPr>
                  </p:pic>
                </p:oleObj>
              </mc:Fallback>
            </mc:AlternateContent>
          </a:graphicData>
        </a:graphic>
      </p:graphicFrame>
    </p:spTree>
    <p:extLst>
      <p:ext uri="{BB962C8B-B14F-4D97-AF65-F5344CB8AC3E}">
        <p14:creationId xmlns:p14="http://schemas.microsoft.com/office/powerpoint/2010/main" val="15577593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sz="quarter" idx="14"/>
          </p:nvPr>
        </p:nvSpPr>
        <p:spPr>
          <a:xfrm>
            <a:off x="125419" y="718665"/>
            <a:ext cx="8636000" cy="419100"/>
          </a:xfrm>
        </p:spPr>
        <p:txBody>
          <a:bodyPr>
            <a:normAutofit/>
          </a:bodyPr>
          <a:lstStyle/>
          <a:p>
            <a:r>
              <a:rPr lang="es-MX" sz="1800" dirty="0">
                <a:latin typeface="+mj-lt"/>
              </a:rPr>
              <a:t>Histórico de Adeudos EPP con Convenios</a:t>
            </a:r>
          </a:p>
        </p:txBody>
      </p:sp>
      <p:sp>
        <p:nvSpPr>
          <p:cNvPr id="7" name="Título 3">
            <a:extLst>
              <a:ext uri="{FF2B5EF4-FFF2-40B4-BE49-F238E27FC236}">
                <a16:creationId xmlns:a16="http://schemas.microsoft.com/office/drawing/2014/main" id="{575C66C7-78A3-46BB-957F-18F93829C6AD}"/>
              </a:ext>
            </a:extLst>
          </p:cNvPr>
          <p:cNvSpPr txBox="1">
            <a:spLocks/>
          </p:cNvSpPr>
          <p:nvPr/>
        </p:nvSpPr>
        <p:spPr>
          <a:xfrm>
            <a:off x="1730498" y="35139"/>
            <a:ext cx="6742300" cy="489346"/>
          </a:xfrm>
          <a:prstGeom prst="rect">
            <a:avLst/>
          </a:prstGeom>
        </p:spPr>
        <p:txBody>
          <a:bodyPr vert="horz" lIns="91440" tIns="45720" rIns="91440" bIns="45720" rtlCol="0" anchor="ctr">
            <a:noAutofit/>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ctr"/>
            <a:r>
              <a:rPr lang="es-MX" sz="2200" dirty="0"/>
              <a:t>Reporte de Adeudos Entidades Públicas Patronales mayo 2021</a:t>
            </a:r>
          </a:p>
        </p:txBody>
      </p:sp>
      <p:sp>
        <p:nvSpPr>
          <p:cNvPr id="10" name="Marcador de número de diapositiva 9">
            <a:extLst>
              <a:ext uri="{FF2B5EF4-FFF2-40B4-BE49-F238E27FC236}">
                <a16:creationId xmlns:a16="http://schemas.microsoft.com/office/drawing/2014/main" id="{E5C93CA3-5AE2-4FF3-B9AD-891222BF7678}"/>
              </a:ext>
            </a:extLst>
          </p:cNvPr>
          <p:cNvSpPr>
            <a:spLocks noGrp="1"/>
          </p:cNvSpPr>
          <p:nvPr>
            <p:ph type="sldNum" sz="quarter" idx="4"/>
          </p:nvPr>
        </p:nvSpPr>
        <p:spPr>
          <a:xfrm>
            <a:off x="8657218" y="6439892"/>
            <a:ext cx="454911" cy="365125"/>
          </a:xfrm>
        </p:spPr>
        <p:txBody>
          <a:bodyPr/>
          <a:lstStyle/>
          <a:p>
            <a:fld id="{80B2590F-B4BA-461D-B92A-63CE21F34F70}" type="slidenum">
              <a:rPr lang="es-MX" sz="1200" b="0">
                <a:solidFill>
                  <a:schemeClr val="tx1">
                    <a:tint val="75000"/>
                  </a:schemeClr>
                </a:solidFill>
                <a:latin typeface="+mn-lt"/>
                <a:cs typeface="+mn-cs"/>
              </a:rPr>
              <a:t>54</a:t>
            </a:fld>
            <a:endParaRPr lang="es-MX" sz="1200" b="0" dirty="0">
              <a:solidFill>
                <a:schemeClr val="tx1">
                  <a:tint val="75000"/>
                </a:schemeClr>
              </a:solidFill>
              <a:latin typeface="+mn-lt"/>
              <a:cs typeface="+mn-cs"/>
            </a:endParaRPr>
          </a:p>
        </p:txBody>
      </p:sp>
      <p:sp>
        <p:nvSpPr>
          <p:cNvPr id="11" name="Marcador de pie de página 4">
            <a:extLst>
              <a:ext uri="{FF2B5EF4-FFF2-40B4-BE49-F238E27FC236}">
                <a16:creationId xmlns:a16="http://schemas.microsoft.com/office/drawing/2014/main" id="{F3612FE3-A5FA-4689-A84C-CDDBD4260FC5}"/>
              </a:ext>
            </a:extLst>
          </p:cNvPr>
          <p:cNvSpPr txBox="1">
            <a:spLocks/>
          </p:cNvSpPr>
          <p:nvPr/>
        </p:nvSpPr>
        <p:spPr>
          <a:xfrm>
            <a:off x="2886074" y="6486489"/>
            <a:ext cx="337185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s-MX" sz="900" dirty="0">
                <a:solidFill>
                  <a:schemeClr val="bg1">
                    <a:lumMod val="50000"/>
                  </a:schemeClr>
                </a:solidFill>
              </a:rPr>
              <a:t>Sesión Ordinaria 06/2021 del 30 de junio de 2021</a:t>
            </a:r>
          </a:p>
        </p:txBody>
      </p:sp>
      <p:pic>
        <p:nvPicPr>
          <p:cNvPr id="12" name="Imagen 11">
            <a:extLst>
              <a:ext uri="{FF2B5EF4-FFF2-40B4-BE49-F238E27FC236}">
                <a16:creationId xmlns:a16="http://schemas.microsoft.com/office/drawing/2014/main" id="{D3DA5403-138C-4939-BA11-F67682BB060F}"/>
              </a:ext>
            </a:extLst>
          </p:cNvPr>
          <p:cNvPicPr>
            <a:picLocks noChangeAspect="1"/>
          </p:cNvPicPr>
          <p:nvPr/>
        </p:nvPicPr>
        <p:blipFill>
          <a:blip r:embed="rId2"/>
          <a:stretch>
            <a:fillRect/>
          </a:stretch>
        </p:blipFill>
        <p:spPr>
          <a:xfrm>
            <a:off x="241299" y="1116347"/>
            <a:ext cx="8636000" cy="1941766"/>
          </a:xfrm>
          <a:prstGeom prst="rect">
            <a:avLst/>
          </a:prstGeom>
        </p:spPr>
      </p:pic>
      <p:graphicFrame>
        <p:nvGraphicFramePr>
          <p:cNvPr id="14" name="Gráfico 13">
            <a:extLst>
              <a:ext uri="{FF2B5EF4-FFF2-40B4-BE49-F238E27FC236}">
                <a16:creationId xmlns:a16="http://schemas.microsoft.com/office/drawing/2014/main" id="{8DB6399E-0940-4A21-884D-41760059E79B}"/>
              </a:ext>
            </a:extLst>
          </p:cNvPr>
          <p:cNvGraphicFramePr>
            <a:graphicFrameLocks/>
          </p:cNvGraphicFramePr>
          <p:nvPr>
            <p:extLst>
              <p:ext uri="{D42A27DB-BD31-4B8C-83A1-F6EECF244321}">
                <p14:modId xmlns:p14="http://schemas.microsoft.com/office/powerpoint/2010/main" val="322285061"/>
              </p:ext>
            </p:extLst>
          </p:nvPr>
        </p:nvGraphicFramePr>
        <p:xfrm>
          <a:off x="901370" y="3051555"/>
          <a:ext cx="7008742" cy="2456880"/>
        </p:xfrm>
        <a:graphic>
          <a:graphicData uri="http://schemas.openxmlformats.org/drawingml/2006/chart">
            <c:chart xmlns:c="http://schemas.openxmlformats.org/drawingml/2006/chart" xmlns:r="http://schemas.openxmlformats.org/officeDocument/2006/relationships" r:id="rId3"/>
          </a:graphicData>
        </a:graphic>
      </p:graphicFrame>
      <p:sp>
        <p:nvSpPr>
          <p:cNvPr id="17" name="CuadroTexto 16">
            <a:extLst>
              <a:ext uri="{FF2B5EF4-FFF2-40B4-BE49-F238E27FC236}">
                <a16:creationId xmlns:a16="http://schemas.microsoft.com/office/drawing/2014/main" id="{579AC371-21BB-45F5-AE73-A038DF3B7FD4}"/>
              </a:ext>
            </a:extLst>
          </p:cNvPr>
          <p:cNvSpPr txBox="1"/>
          <p:nvPr/>
        </p:nvSpPr>
        <p:spPr>
          <a:xfrm>
            <a:off x="196059" y="5509010"/>
            <a:ext cx="8751881" cy="369332"/>
          </a:xfrm>
          <a:prstGeom prst="rect">
            <a:avLst/>
          </a:prstGeom>
          <a:noFill/>
        </p:spPr>
        <p:txBody>
          <a:bodyPr wrap="square" rtlCol="0">
            <a:spAutoFit/>
          </a:bodyPr>
          <a:lstStyle/>
          <a:p>
            <a:r>
              <a:rPr lang="es-MX" sz="900" dirty="0"/>
              <a:t>*</a:t>
            </a:r>
            <a:r>
              <a:rPr lang="es-MX" sz="900" i="1" dirty="0"/>
              <a:t>1. Los saldos de convenio de los ejercicios 2016 a 2020 son al 31 de diciembre; respecto de 2021 el saldo es el reflejado al 31 de mayo.</a:t>
            </a:r>
          </a:p>
          <a:p>
            <a:pPr algn="just"/>
            <a:r>
              <a:rPr lang="es-MX" sz="900" i="1" dirty="0"/>
              <a:t>*2. El total de EPP (Entidades Públicas Patronales) no  corresponde a una sumatoria debido a que una EPP puede tener convenio vigente y encontrarse en carteta jurídica o requerida. </a:t>
            </a:r>
          </a:p>
        </p:txBody>
      </p:sp>
    </p:spTree>
    <p:extLst>
      <p:ext uri="{BB962C8B-B14F-4D97-AF65-F5344CB8AC3E}">
        <p14:creationId xmlns:p14="http://schemas.microsoft.com/office/powerpoint/2010/main" val="229821488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33062D7-3E5E-4CE3-891A-7AE17D7FC280}"/>
              </a:ext>
            </a:extLst>
          </p:cNvPr>
          <p:cNvSpPr>
            <a:spLocks noGrp="1"/>
          </p:cNvSpPr>
          <p:nvPr>
            <p:ph type="ctrTitle"/>
          </p:nvPr>
        </p:nvSpPr>
        <p:spPr>
          <a:xfrm>
            <a:off x="178564" y="1932917"/>
            <a:ext cx="8786871" cy="2992166"/>
          </a:xfrm>
        </p:spPr>
        <p:txBody>
          <a:bodyPr/>
          <a:lstStyle/>
          <a:p>
            <a:r>
              <a:rPr lang="es-MX" sz="3200" dirty="0"/>
              <a:t>5. Análisis, discusión y en su caso aprobación de las Políticas de descuento sobre los Intereses Moratorios en los Préstamos otorgados por el Instituto.</a:t>
            </a:r>
            <a:br>
              <a:rPr lang="es-MX" sz="3200" dirty="0"/>
            </a:br>
            <a:endParaRPr lang="es-MX" sz="3200" dirty="0"/>
          </a:p>
        </p:txBody>
      </p:sp>
      <p:sp>
        <p:nvSpPr>
          <p:cNvPr id="4" name="Marcador de pie de página 3">
            <a:extLst>
              <a:ext uri="{FF2B5EF4-FFF2-40B4-BE49-F238E27FC236}">
                <a16:creationId xmlns:a16="http://schemas.microsoft.com/office/drawing/2014/main" id="{F437DDCE-0A47-4D3E-8A3A-2DC0A19485CE}"/>
              </a:ext>
            </a:extLst>
          </p:cNvPr>
          <p:cNvSpPr>
            <a:spLocks noGrp="1"/>
          </p:cNvSpPr>
          <p:nvPr>
            <p:ph type="ftr" sz="quarter" idx="11"/>
          </p:nvPr>
        </p:nvSpPr>
        <p:spPr/>
        <p:txBody>
          <a:bodyPr/>
          <a:lstStyle/>
          <a:p>
            <a:r>
              <a:rPr lang="es-MX" sz="900"/>
              <a:t>Sesión Ordinaria 06/2021 del 30 de Junio de 2021</a:t>
            </a:r>
            <a:endParaRPr lang="en-US" sz="900" dirty="0"/>
          </a:p>
        </p:txBody>
      </p:sp>
      <p:sp>
        <p:nvSpPr>
          <p:cNvPr id="5" name="Marcador de número de diapositiva 4">
            <a:extLst>
              <a:ext uri="{FF2B5EF4-FFF2-40B4-BE49-F238E27FC236}">
                <a16:creationId xmlns:a16="http://schemas.microsoft.com/office/drawing/2014/main" id="{467E54A4-659B-4F2B-BBA4-B93B945C7DF1}"/>
              </a:ext>
            </a:extLst>
          </p:cNvPr>
          <p:cNvSpPr>
            <a:spLocks noGrp="1"/>
          </p:cNvSpPr>
          <p:nvPr>
            <p:ph type="sldNum" sz="quarter" idx="12"/>
          </p:nvPr>
        </p:nvSpPr>
        <p:spPr/>
        <p:txBody>
          <a:bodyPr/>
          <a:lstStyle/>
          <a:p>
            <a:fld id="{08DCC1CA-BC64-9342-9FC6-0A703FD15379}" type="slidenum">
              <a:rPr lang="en-US" smtClean="0"/>
              <a:t>55</a:t>
            </a:fld>
            <a:endParaRPr lang="en-US" dirty="0"/>
          </a:p>
        </p:txBody>
      </p:sp>
    </p:spTree>
    <p:extLst>
      <p:ext uri="{BB962C8B-B14F-4D97-AF65-F5344CB8AC3E}">
        <p14:creationId xmlns:p14="http://schemas.microsoft.com/office/powerpoint/2010/main" val="13055761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974C5803-F1A2-49BF-9D84-EFEC991D5630}"/>
              </a:ext>
            </a:extLst>
          </p:cNvPr>
          <p:cNvSpPr>
            <a:spLocks noGrp="1"/>
          </p:cNvSpPr>
          <p:nvPr>
            <p:ph type="body" sz="quarter" idx="15"/>
          </p:nvPr>
        </p:nvSpPr>
        <p:spPr>
          <a:xfrm>
            <a:off x="172663" y="827447"/>
            <a:ext cx="3049406" cy="489347"/>
          </a:xfrm>
        </p:spPr>
        <p:txBody>
          <a:bodyPr/>
          <a:lstStyle/>
          <a:p>
            <a:r>
              <a:rPr lang="es-MX" dirty="0">
                <a:solidFill>
                  <a:schemeClr val="accent1">
                    <a:lumMod val="50000"/>
                  </a:schemeClr>
                </a:solidFill>
              </a:rPr>
              <a:t>Antecedentes y Fundamentos</a:t>
            </a:r>
          </a:p>
        </p:txBody>
      </p:sp>
      <p:sp>
        <p:nvSpPr>
          <p:cNvPr id="3" name="Marcador de número de diapositiva 2">
            <a:extLst>
              <a:ext uri="{FF2B5EF4-FFF2-40B4-BE49-F238E27FC236}">
                <a16:creationId xmlns:a16="http://schemas.microsoft.com/office/drawing/2014/main" id="{3AD5F45B-FB24-49CC-BD49-FCA05F832BC9}"/>
              </a:ext>
            </a:extLst>
          </p:cNvPr>
          <p:cNvSpPr>
            <a:spLocks noGrp="1"/>
          </p:cNvSpPr>
          <p:nvPr>
            <p:ph type="sldNum" sz="quarter" idx="4"/>
          </p:nvPr>
        </p:nvSpPr>
        <p:spPr/>
        <p:txBody>
          <a:bodyPr/>
          <a:lstStyle/>
          <a:p>
            <a:fld id="{08DCC1CA-BC64-9342-9FC6-0A703FD15379}" type="slidenum">
              <a:rPr lang="en-US" smtClean="0"/>
              <a:pPr/>
              <a:t>56</a:t>
            </a:fld>
            <a:endParaRPr lang="en-US" dirty="0"/>
          </a:p>
        </p:txBody>
      </p:sp>
      <p:sp>
        <p:nvSpPr>
          <p:cNvPr id="4" name="Título 3">
            <a:extLst>
              <a:ext uri="{FF2B5EF4-FFF2-40B4-BE49-F238E27FC236}">
                <a16:creationId xmlns:a16="http://schemas.microsoft.com/office/drawing/2014/main" id="{A1C592A4-0F11-4EC6-857B-00F3BB2AC917}"/>
              </a:ext>
            </a:extLst>
          </p:cNvPr>
          <p:cNvSpPr>
            <a:spLocks noGrp="1"/>
          </p:cNvSpPr>
          <p:nvPr>
            <p:ph type="title"/>
          </p:nvPr>
        </p:nvSpPr>
        <p:spPr/>
        <p:txBody>
          <a:bodyPr/>
          <a:lstStyle/>
          <a:p>
            <a:r>
              <a:rPr lang="es-MX" sz="1600" dirty="0"/>
              <a:t>Políticas de Descuentos Intereses Moratorios</a:t>
            </a:r>
          </a:p>
        </p:txBody>
      </p:sp>
      <p:sp>
        <p:nvSpPr>
          <p:cNvPr id="5" name="Marcador de pie de página 4">
            <a:extLst>
              <a:ext uri="{FF2B5EF4-FFF2-40B4-BE49-F238E27FC236}">
                <a16:creationId xmlns:a16="http://schemas.microsoft.com/office/drawing/2014/main" id="{9DCB089C-46A1-4186-A95C-2898E0104CB5}"/>
              </a:ext>
            </a:extLst>
          </p:cNvPr>
          <p:cNvSpPr>
            <a:spLocks noGrp="1"/>
          </p:cNvSpPr>
          <p:nvPr>
            <p:ph type="ftr" sz="quarter" idx="3"/>
          </p:nvPr>
        </p:nvSpPr>
        <p:spPr>
          <a:xfrm>
            <a:off x="2886075" y="6453867"/>
            <a:ext cx="3371850" cy="365125"/>
          </a:xfrm>
        </p:spPr>
        <p:txBody>
          <a:bodyPr/>
          <a:lstStyle/>
          <a:p>
            <a:r>
              <a:rPr lang="es-MX" sz="900"/>
              <a:t>Sesión Ordinaria 06/2021 del 30 de Junio de 2021</a:t>
            </a:r>
            <a:endParaRPr lang="es-MX" sz="900" dirty="0"/>
          </a:p>
        </p:txBody>
      </p:sp>
      <p:sp>
        <p:nvSpPr>
          <p:cNvPr id="6" name="CuadroTexto 5">
            <a:extLst>
              <a:ext uri="{FF2B5EF4-FFF2-40B4-BE49-F238E27FC236}">
                <a16:creationId xmlns:a16="http://schemas.microsoft.com/office/drawing/2014/main" id="{5DFF1126-4B2B-4752-8997-B1ABCB654B76}"/>
              </a:ext>
            </a:extLst>
          </p:cNvPr>
          <p:cNvSpPr txBox="1"/>
          <p:nvPr/>
        </p:nvSpPr>
        <p:spPr>
          <a:xfrm>
            <a:off x="544602" y="1213454"/>
            <a:ext cx="7895064" cy="5262979"/>
          </a:xfrm>
          <a:prstGeom prst="rect">
            <a:avLst/>
          </a:prstGeom>
          <a:noFill/>
        </p:spPr>
        <p:txBody>
          <a:bodyPr wrap="square" rtlCol="0">
            <a:spAutoFit/>
          </a:bodyPr>
          <a:lstStyle/>
          <a:p>
            <a:pPr algn="just"/>
            <a:r>
              <a:rPr lang="es-ES" sz="1600" dirty="0"/>
              <a:t>El Instituto de Pensiones es un Organismo Público Descentralizado con autonomía Técnica y operativa, personalidad jurídica y patrimonio propio, con las atribuciones de Servicio y de Autoridad, para el cumplimiento de los fines de la seguridad social que le son confiados. </a:t>
            </a:r>
          </a:p>
          <a:p>
            <a:pPr algn="just"/>
            <a:endParaRPr lang="es-ES" sz="1600" dirty="0"/>
          </a:p>
          <a:p>
            <a:pPr algn="just"/>
            <a:r>
              <a:rPr lang="es-ES" sz="1600" dirty="0"/>
              <a:t>Conforme a lo contenido en la Ley de Pensiones del Estado de Jalisco, el Instituto está obligado a conceder a los afiliados y pensionados, crédito a corto, mediano plazo, así como prestamos hipotecarios, entre otros productos financieros. </a:t>
            </a:r>
          </a:p>
          <a:p>
            <a:pPr algn="just"/>
            <a:endParaRPr lang="es-ES" sz="1600" dirty="0"/>
          </a:p>
          <a:p>
            <a:pPr algn="just"/>
            <a:r>
              <a:rPr lang="es-ES" sz="1600" dirty="0"/>
              <a:t>Las atribuciones y funciones del Instituto residen esencial y originaria mente en el Consejo Directivo y el Director General del Organismo tiene las atribuciones de administrar, dirigir y coordinar todas las prestaciones, así como los diferentes reglamentos y leyes aplicables, le confieren a la Dirección General del Instituto, la facultad de condonar los intereses moratorios, sin poder dar certidumbre sobre el proceso y los montos a condonar, sin establecer criterios o políticas de descuento que pudiesen apreciarse de manera cualitativa y cuantitativa en beneficio del Instituto de Pensiones del Estado de Jalisco. </a:t>
            </a:r>
          </a:p>
          <a:p>
            <a:pPr algn="just"/>
            <a:endParaRPr lang="es-ES" sz="1600" dirty="0"/>
          </a:p>
          <a:p>
            <a:pPr algn="just"/>
            <a:r>
              <a:rPr lang="es-ES" sz="1600" dirty="0"/>
              <a:t>Es por lo anterior y con base a lo contenido en los Artículos 3, 66 fracción I y 67 de la Nueva Ley Orgánica del Poder Ejecutivo, lo dispuesto por los artículos 113, 153, 154 y demás relativos de la Ley de Pensiones del Estado de Jalisco, así como los artículos 89, 90 y 100, del Reglamento General De Prestaciones, Derechos Y Obligaciones De Afiliados Y Pensionados De La Dirección De Pensiones Del Estado, se propone el siguiente ACUERDO: </a:t>
            </a:r>
          </a:p>
        </p:txBody>
      </p:sp>
    </p:spTree>
    <p:extLst>
      <p:ext uri="{BB962C8B-B14F-4D97-AF65-F5344CB8AC3E}">
        <p14:creationId xmlns:p14="http://schemas.microsoft.com/office/powerpoint/2010/main" val="383271416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974C5803-F1A2-49BF-9D84-EFEC991D5630}"/>
              </a:ext>
            </a:extLst>
          </p:cNvPr>
          <p:cNvSpPr>
            <a:spLocks noGrp="1"/>
          </p:cNvSpPr>
          <p:nvPr>
            <p:ph type="body" sz="quarter" idx="15"/>
          </p:nvPr>
        </p:nvSpPr>
        <p:spPr>
          <a:xfrm>
            <a:off x="172662" y="793994"/>
            <a:ext cx="8267003" cy="489347"/>
          </a:xfrm>
        </p:spPr>
        <p:txBody>
          <a:bodyPr>
            <a:normAutofit fontScale="92500" lnSpcReduction="20000"/>
          </a:bodyPr>
          <a:lstStyle/>
          <a:p>
            <a:r>
              <a:rPr lang="es-MX" dirty="0">
                <a:solidFill>
                  <a:schemeClr val="accent1">
                    <a:lumMod val="50000"/>
                  </a:schemeClr>
                </a:solidFill>
              </a:rPr>
              <a:t>Políticas y Criterios para la Condonación de Intereses Moratorios sobre los Créditos que Otorga el Instituto de Pensiones del Estado de Jalisco.</a:t>
            </a:r>
          </a:p>
        </p:txBody>
      </p:sp>
      <p:sp>
        <p:nvSpPr>
          <p:cNvPr id="3" name="Marcador de número de diapositiva 2">
            <a:extLst>
              <a:ext uri="{FF2B5EF4-FFF2-40B4-BE49-F238E27FC236}">
                <a16:creationId xmlns:a16="http://schemas.microsoft.com/office/drawing/2014/main" id="{3AD5F45B-FB24-49CC-BD49-FCA05F832BC9}"/>
              </a:ext>
            </a:extLst>
          </p:cNvPr>
          <p:cNvSpPr>
            <a:spLocks noGrp="1"/>
          </p:cNvSpPr>
          <p:nvPr>
            <p:ph type="sldNum" sz="quarter" idx="4"/>
          </p:nvPr>
        </p:nvSpPr>
        <p:spPr/>
        <p:txBody>
          <a:bodyPr/>
          <a:lstStyle/>
          <a:p>
            <a:fld id="{08DCC1CA-BC64-9342-9FC6-0A703FD15379}" type="slidenum">
              <a:rPr lang="en-US" smtClean="0"/>
              <a:pPr/>
              <a:t>57</a:t>
            </a:fld>
            <a:endParaRPr lang="en-US" dirty="0"/>
          </a:p>
        </p:txBody>
      </p:sp>
      <p:sp>
        <p:nvSpPr>
          <p:cNvPr id="4" name="Título 3">
            <a:extLst>
              <a:ext uri="{FF2B5EF4-FFF2-40B4-BE49-F238E27FC236}">
                <a16:creationId xmlns:a16="http://schemas.microsoft.com/office/drawing/2014/main" id="{A1C592A4-0F11-4EC6-857B-00F3BB2AC917}"/>
              </a:ext>
            </a:extLst>
          </p:cNvPr>
          <p:cNvSpPr>
            <a:spLocks noGrp="1"/>
          </p:cNvSpPr>
          <p:nvPr>
            <p:ph type="title"/>
          </p:nvPr>
        </p:nvSpPr>
        <p:spPr/>
        <p:txBody>
          <a:bodyPr/>
          <a:lstStyle/>
          <a:p>
            <a:r>
              <a:rPr lang="es-MX" sz="1600" dirty="0"/>
              <a:t>Políticas de Descuentos Intereses Moratorios</a:t>
            </a:r>
          </a:p>
        </p:txBody>
      </p:sp>
      <p:sp>
        <p:nvSpPr>
          <p:cNvPr id="5" name="Marcador de pie de página 4">
            <a:extLst>
              <a:ext uri="{FF2B5EF4-FFF2-40B4-BE49-F238E27FC236}">
                <a16:creationId xmlns:a16="http://schemas.microsoft.com/office/drawing/2014/main" id="{9DCB089C-46A1-4186-A95C-2898E0104CB5}"/>
              </a:ext>
            </a:extLst>
          </p:cNvPr>
          <p:cNvSpPr>
            <a:spLocks noGrp="1"/>
          </p:cNvSpPr>
          <p:nvPr>
            <p:ph type="ftr" sz="quarter" idx="3"/>
          </p:nvPr>
        </p:nvSpPr>
        <p:spPr/>
        <p:txBody>
          <a:bodyPr/>
          <a:lstStyle/>
          <a:p>
            <a:r>
              <a:rPr lang="es-MX" sz="900"/>
              <a:t>Sesión Ordinaria 06/2021 del 30 de Junio de 2021</a:t>
            </a:r>
            <a:endParaRPr lang="es-MX" sz="900" dirty="0"/>
          </a:p>
        </p:txBody>
      </p:sp>
      <p:sp>
        <p:nvSpPr>
          <p:cNvPr id="6" name="CuadroTexto 5">
            <a:extLst>
              <a:ext uri="{FF2B5EF4-FFF2-40B4-BE49-F238E27FC236}">
                <a16:creationId xmlns:a16="http://schemas.microsoft.com/office/drawing/2014/main" id="{5DFF1126-4B2B-4752-8997-B1ABCB654B76}"/>
              </a:ext>
            </a:extLst>
          </p:cNvPr>
          <p:cNvSpPr txBox="1"/>
          <p:nvPr/>
        </p:nvSpPr>
        <p:spPr>
          <a:xfrm>
            <a:off x="358631" y="1462583"/>
            <a:ext cx="7895064" cy="4524315"/>
          </a:xfrm>
          <a:prstGeom prst="rect">
            <a:avLst/>
          </a:prstGeom>
          <a:noFill/>
        </p:spPr>
        <p:txBody>
          <a:bodyPr wrap="square" rtlCol="0">
            <a:spAutoFit/>
          </a:bodyPr>
          <a:lstStyle/>
          <a:p>
            <a:pPr marL="342900" indent="-342900" algn="just">
              <a:buFont typeface="+mj-lt"/>
              <a:buAutoNum type="arabicPeriod"/>
            </a:pPr>
            <a:r>
              <a:rPr lang="es-ES" sz="1600" dirty="0"/>
              <a:t>Desde del 01% hasta el 80% de descuentos en intereses moratorios, cuando el adeudo sea pagado en una sola exhibición. </a:t>
            </a:r>
          </a:p>
          <a:p>
            <a:pPr marL="342900" indent="-342900" algn="just">
              <a:buFont typeface="+mj-lt"/>
              <a:buAutoNum type="arabicPeriod"/>
            </a:pPr>
            <a:r>
              <a:rPr lang="es-ES" sz="1600" dirty="0"/>
              <a:t>Desde el 01% hasta el 70% de descuento en intereses moratorios, cuando el pago total de la deuda sea hasta en 6 mensualidades.</a:t>
            </a:r>
          </a:p>
          <a:p>
            <a:pPr marL="342900" indent="-342900" algn="just">
              <a:buFont typeface="+mj-lt"/>
              <a:buAutoNum type="arabicPeriod"/>
            </a:pPr>
            <a:r>
              <a:rPr lang="es-ES" sz="1600" dirty="0"/>
              <a:t>Hasta el 50% de descuento de intereses moratorios en caso de refinanciamiento de la deuda.</a:t>
            </a:r>
          </a:p>
          <a:p>
            <a:pPr marL="342900" indent="-342900" algn="just">
              <a:buFont typeface="+mj-lt"/>
              <a:buAutoNum type="arabicPeriod"/>
            </a:pPr>
            <a:r>
              <a:rPr lang="es-ES" sz="1600" dirty="0"/>
              <a:t>En caso de Judicialización, el monto máximo de descuento sobre intereses moratorios es del 70% en virtud de los gastos judiciales. </a:t>
            </a:r>
          </a:p>
          <a:p>
            <a:pPr marL="342900" indent="-342900" algn="just">
              <a:buFont typeface="+mj-lt"/>
              <a:buAutoNum type="arabicPeriod"/>
            </a:pPr>
            <a:endParaRPr lang="es-ES" sz="1600" dirty="0"/>
          </a:p>
          <a:p>
            <a:pPr algn="just"/>
            <a:r>
              <a:rPr lang="es-ES" sz="1600" dirty="0"/>
              <a:t>Regla general: estos descuentos solo podrán ser autorizados una sola vez por el mismo crédito, en caso de incumplimiento por monto o fecha, dichos descuentos se cancelarán y no podrán acceder a ningún otro beneficio. </a:t>
            </a:r>
          </a:p>
          <a:p>
            <a:pPr algn="just"/>
            <a:r>
              <a:rPr lang="es-ES" sz="1600" dirty="0"/>
              <a:t>El monto Máximo Para Autorizar por descuento es de 4,000 Unidades de Medida y Actualización (UMA) en cualquiera de sus modalidades. </a:t>
            </a:r>
          </a:p>
          <a:p>
            <a:pPr algn="just"/>
            <a:r>
              <a:rPr lang="es-ES" sz="1600" dirty="0"/>
              <a:t>La Facultad para realizar y autorizar la totalidad de los descuentos recae única y exclusivamente en la Dirección General, la cual podrá delegar la misma al servidor publico que el determine</a:t>
            </a:r>
          </a:p>
          <a:p>
            <a:pPr algn="just"/>
            <a:endParaRPr lang="es-MX" sz="1600" dirty="0"/>
          </a:p>
        </p:txBody>
      </p:sp>
    </p:spTree>
    <p:extLst>
      <p:ext uri="{BB962C8B-B14F-4D97-AF65-F5344CB8AC3E}">
        <p14:creationId xmlns:p14="http://schemas.microsoft.com/office/powerpoint/2010/main" val="415557881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33062D7-3E5E-4CE3-891A-7AE17D7FC280}"/>
              </a:ext>
            </a:extLst>
          </p:cNvPr>
          <p:cNvSpPr>
            <a:spLocks noGrp="1"/>
          </p:cNvSpPr>
          <p:nvPr>
            <p:ph type="ctrTitle"/>
          </p:nvPr>
        </p:nvSpPr>
        <p:spPr>
          <a:xfrm>
            <a:off x="178564" y="1932917"/>
            <a:ext cx="8786871" cy="2992166"/>
          </a:xfrm>
        </p:spPr>
        <p:txBody>
          <a:bodyPr/>
          <a:lstStyle/>
          <a:p>
            <a:r>
              <a:rPr lang="es-MX" sz="3200" dirty="0"/>
              <a:t>6. Seguimiento a Acuerdos del Consejo</a:t>
            </a:r>
          </a:p>
        </p:txBody>
      </p:sp>
      <p:sp>
        <p:nvSpPr>
          <p:cNvPr id="4" name="Marcador de pie de página 3">
            <a:extLst>
              <a:ext uri="{FF2B5EF4-FFF2-40B4-BE49-F238E27FC236}">
                <a16:creationId xmlns:a16="http://schemas.microsoft.com/office/drawing/2014/main" id="{F437DDCE-0A47-4D3E-8A3A-2DC0A19485CE}"/>
              </a:ext>
            </a:extLst>
          </p:cNvPr>
          <p:cNvSpPr>
            <a:spLocks noGrp="1"/>
          </p:cNvSpPr>
          <p:nvPr>
            <p:ph type="ftr" sz="quarter" idx="11"/>
          </p:nvPr>
        </p:nvSpPr>
        <p:spPr>
          <a:xfrm>
            <a:off x="2857500" y="6506943"/>
            <a:ext cx="3429000" cy="365125"/>
          </a:xfrm>
        </p:spPr>
        <p:txBody>
          <a:bodyPr/>
          <a:lstStyle/>
          <a:p>
            <a:r>
              <a:rPr lang="es-MX" sz="900" dirty="0"/>
              <a:t>Sesión Ordinaria 06/2021 del 30 de Junio de 2021</a:t>
            </a:r>
            <a:endParaRPr lang="en-US" sz="900" dirty="0"/>
          </a:p>
        </p:txBody>
      </p:sp>
      <p:sp>
        <p:nvSpPr>
          <p:cNvPr id="5" name="Marcador de número de diapositiva 4">
            <a:extLst>
              <a:ext uri="{FF2B5EF4-FFF2-40B4-BE49-F238E27FC236}">
                <a16:creationId xmlns:a16="http://schemas.microsoft.com/office/drawing/2014/main" id="{467E54A4-659B-4F2B-BBA4-B93B945C7DF1}"/>
              </a:ext>
            </a:extLst>
          </p:cNvPr>
          <p:cNvSpPr>
            <a:spLocks noGrp="1"/>
          </p:cNvSpPr>
          <p:nvPr>
            <p:ph type="sldNum" sz="quarter" idx="12"/>
          </p:nvPr>
        </p:nvSpPr>
        <p:spPr/>
        <p:txBody>
          <a:bodyPr/>
          <a:lstStyle/>
          <a:p>
            <a:fld id="{08DCC1CA-BC64-9342-9FC6-0A703FD15379}" type="slidenum">
              <a:rPr lang="en-US" smtClean="0"/>
              <a:t>58</a:t>
            </a:fld>
            <a:endParaRPr lang="en-US" dirty="0"/>
          </a:p>
        </p:txBody>
      </p:sp>
    </p:spTree>
    <p:extLst>
      <p:ext uri="{BB962C8B-B14F-4D97-AF65-F5344CB8AC3E}">
        <p14:creationId xmlns:p14="http://schemas.microsoft.com/office/powerpoint/2010/main" val="312062967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a:extLst>
              <a:ext uri="{FF2B5EF4-FFF2-40B4-BE49-F238E27FC236}">
                <a16:creationId xmlns:a16="http://schemas.microsoft.com/office/drawing/2014/main" id="{D4C579E6-30FF-4BB8-A098-1FB017C2E4FD}"/>
              </a:ext>
            </a:extLst>
          </p:cNvPr>
          <p:cNvSpPr>
            <a:spLocks noGrp="1"/>
          </p:cNvSpPr>
          <p:nvPr>
            <p:ph type="body" sz="quarter" idx="15"/>
          </p:nvPr>
        </p:nvSpPr>
        <p:spPr>
          <a:xfrm>
            <a:off x="495538" y="2710599"/>
            <a:ext cx="5257324" cy="3328471"/>
          </a:xfrm>
        </p:spPr>
        <p:txBody>
          <a:bodyPr>
            <a:normAutofit/>
          </a:bodyPr>
          <a:lstStyle/>
          <a:p>
            <a:pPr algn="l"/>
            <a:r>
              <a:rPr lang="es-MX" sz="3200" dirty="0">
                <a:solidFill>
                  <a:schemeClr val="accent1">
                    <a:lumMod val="50000"/>
                  </a:schemeClr>
                </a:solidFill>
              </a:rPr>
              <a:t>a) Informe General Dirección Servicios Médicos </a:t>
            </a:r>
          </a:p>
        </p:txBody>
      </p:sp>
      <p:sp>
        <p:nvSpPr>
          <p:cNvPr id="4" name="Marcador de número de diapositiva 3">
            <a:extLst>
              <a:ext uri="{FF2B5EF4-FFF2-40B4-BE49-F238E27FC236}">
                <a16:creationId xmlns:a16="http://schemas.microsoft.com/office/drawing/2014/main" id="{69940BE0-5E96-4439-9C1B-C5EF58656A12}"/>
              </a:ext>
            </a:extLst>
          </p:cNvPr>
          <p:cNvSpPr>
            <a:spLocks noGrp="1"/>
          </p:cNvSpPr>
          <p:nvPr>
            <p:ph type="sldNum" sz="quarter" idx="4"/>
          </p:nvPr>
        </p:nvSpPr>
        <p:spPr>
          <a:xfrm>
            <a:off x="7010400" y="6387873"/>
            <a:ext cx="2133600" cy="365125"/>
          </a:xfrm>
        </p:spPr>
        <p:txBody>
          <a:bodyPr/>
          <a:lstStyle/>
          <a:p>
            <a:fld id="{08DCC1CA-BC64-9342-9FC6-0A703FD15379}" type="slidenum">
              <a:rPr lang="en-US" smtClean="0"/>
              <a:pPr/>
              <a:t>59</a:t>
            </a:fld>
            <a:endParaRPr lang="en-US" dirty="0"/>
          </a:p>
        </p:txBody>
      </p:sp>
      <p:sp>
        <p:nvSpPr>
          <p:cNvPr id="5" name="Marcador de pie de página 3">
            <a:extLst>
              <a:ext uri="{FF2B5EF4-FFF2-40B4-BE49-F238E27FC236}">
                <a16:creationId xmlns:a16="http://schemas.microsoft.com/office/drawing/2014/main" id="{E6B8C6D2-AD4C-4869-ACB5-4D31DCEDD72C}"/>
              </a:ext>
            </a:extLst>
          </p:cNvPr>
          <p:cNvSpPr txBox="1">
            <a:spLocks/>
          </p:cNvSpPr>
          <p:nvPr/>
        </p:nvSpPr>
        <p:spPr>
          <a:xfrm>
            <a:off x="2857500" y="6472279"/>
            <a:ext cx="34290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s-MX" sz="900" dirty="0">
                <a:solidFill>
                  <a:schemeClr val="bg1">
                    <a:lumMod val="65000"/>
                  </a:schemeClr>
                </a:solidFill>
              </a:rPr>
              <a:t>Sesión Ordinaria 06/2021 del 30 de junio de 2021</a:t>
            </a:r>
            <a:endParaRPr lang="en-US" sz="900" dirty="0">
              <a:solidFill>
                <a:schemeClr val="bg1">
                  <a:lumMod val="65000"/>
                </a:schemeClr>
              </a:solidFill>
            </a:endParaRPr>
          </a:p>
        </p:txBody>
      </p:sp>
    </p:spTree>
    <p:extLst>
      <p:ext uri="{BB962C8B-B14F-4D97-AF65-F5344CB8AC3E}">
        <p14:creationId xmlns:p14="http://schemas.microsoft.com/office/powerpoint/2010/main" val="34042270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B64D94EE-9DF9-42E7-9DC4-BF585D14A9E6}"/>
              </a:ext>
            </a:extLst>
          </p:cNvPr>
          <p:cNvSpPr>
            <a:spLocks noGrp="1"/>
          </p:cNvSpPr>
          <p:nvPr>
            <p:ph type="sldNum" sz="quarter" idx="4"/>
          </p:nvPr>
        </p:nvSpPr>
        <p:spPr/>
        <p:txBody>
          <a:bodyPr/>
          <a:lstStyle/>
          <a:p>
            <a:fld id="{08DCC1CA-BC64-9342-9FC6-0A703FD15379}" type="slidenum">
              <a:rPr lang="en-US" smtClean="0"/>
              <a:pPr/>
              <a:t>6</a:t>
            </a:fld>
            <a:endParaRPr lang="en-US" dirty="0"/>
          </a:p>
        </p:txBody>
      </p:sp>
      <p:sp>
        <p:nvSpPr>
          <p:cNvPr id="4" name="Título 3">
            <a:extLst>
              <a:ext uri="{FF2B5EF4-FFF2-40B4-BE49-F238E27FC236}">
                <a16:creationId xmlns:a16="http://schemas.microsoft.com/office/drawing/2014/main" id="{A7058519-41F7-4BD8-828E-CB9F1CC0FD30}"/>
              </a:ext>
            </a:extLst>
          </p:cNvPr>
          <p:cNvSpPr>
            <a:spLocks noGrp="1"/>
          </p:cNvSpPr>
          <p:nvPr>
            <p:ph type="title"/>
          </p:nvPr>
        </p:nvSpPr>
        <p:spPr/>
        <p:txBody>
          <a:bodyPr/>
          <a:lstStyle/>
          <a:p>
            <a:pPr algn="ctr"/>
            <a:r>
              <a:rPr lang="es-MX" dirty="0"/>
              <a:t>Estados Financieros</a:t>
            </a:r>
          </a:p>
        </p:txBody>
      </p:sp>
      <p:sp>
        <p:nvSpPr>
          <p:cNvPr id="5" name="Marcador de pie de página 4">
            <a:extLst>
              <a:ext uri="{FF2B5EF4-FFF2-40B4-BE49-F238E27FC236}">
                <a16:creationId xmlns:a16="http://schemas.microsoft.com/office/drawing/2014/main" id="{3F35D100-232C-4F9D-A268-1D7ADA9571A3}"/>
              </a:ext>
            </a:extLst>
          </p:cNvPr>
          <p:cNvSpPr>
            <a:spLocks noGrp="1"/>
          </p:cNvSpPr>
          <p:nvPr>
            <p:ph type="ftr" sz="quarter" idx="3"/>
          </p:nvPr>
        </p:nvSpPr>
        <p:spPr>
          <a:xfrm>
            <a:off x="2886075" y="6491814"/>
            <a:ext cx="3371850" cy="365125"/>
          </a:xfrm>
        </p:spPr>
        <p:txBody>
          <a:bodyPr/>
          <a:lstStyle/>
          <a:p>
            <a:r>
              <a:rPr lang="es-MX" sz="900"/>
              <a:t>Sesión Ordinaria 06/2021 del 30 de Junio de 2021</a:t>
            </a:r>
            <a:endParaRPr lang="es-MX" sz="900" dirty="0"/>
          </a:p>
        </p:txBody>
      </p:sp>
      <p:pic>
        <p:nvPicPr>
          <p:cNvPr id="6" name="9 Imagen" descr="Dctos.png">
            <a:hlinkClick r:id="rId2" action="ppaction://hlinkpres?slideindex=1&amp;slidetitle="/>
            <a:extLst>
              <a:ext uri="{FF2B5EF4-FFF2-40B4-BE49-F238E27FC236}">
                <a16:creationId xmlns:a16="http://schemas.microsoft.com/office/drawing/2014/main" id="{5BF2B4DF-374F-440F-B307-64751D0A0338}"/>
              </a:ext>
            </a:extLst>
          </p:cNvPr>
          <p:cNvPicPr>
            <a:picLocks noChangeAspect="1"/>
          </p:cNvPicPr>
          <p:nvPr/>
        </p:nvPicPr>
        <p:blipFill>
          <a:blip r:embed="rId3" cstate="print"/>
          <a:stretch>
            <a:fillRect/>
          </a:stretch>
        </p:blipFill>
        <p:spPr>
          <a:xfrm>
            <a:off x="6850590" y="5815997"/>
            <a:ext cx="521386" cy="486837"/>
          </a:xfrm>
          <a:prstGeom prst="rect">
            <a:avLst/>
          </a:prstGeom>
        </p:spPr>
      </p:pic>
      <p:sp>
        <p:nvSpPr>
          <p:cNvPr id="7" name="17 CuadroTexto">
            <a:extLst>
              <a:ext uri="{FF2B5EF4-FFF2-40B4-BE49-F238E27FC236}">
                <a16:creationId xmlns:a16="http://schemas.microsoft.com/office/drawing/2014/main" id="{C24D4ED0-DC36-422F-890E-913B2DA9A190}"/>
              </a:ext>
            </a:extLst>
          </p:cNvPr>
          <p:cNvSpPr txBox="1"/>
          <p:nvPr/>
        </p:nvSpPr>
        <p:spPr>
          <a:xfrm>
            <a:off x="6735045" y="6267726"/>
            <a:ext cx="778989" cy="400110"/>
          </a:xfrm>
          <a:prstGeom prst="rect">
            <a:avLst/>
          </a:prstGeom>
          <a:noFill/>
        </p:spPr>
        <p:txBody>
          <a:bodyPr wrap="square" rtlCol="0">
            <a:spAutoFit/>
          </a:bodyPr>
          <a:lstStyle/>
          <a:p>
            <a:pPr algn="ctr"/>
            <a:r>
              <a:rPr lang="es-MX" sz="1000" b="1" dirty="0">
                <a:solidFill>
                  <a:schemeClr val="bg1">
                    <a:lumMod val="50000"/>
                  </a:schemeClr>
                </a:solidFill>
              </a:rPr>
              <a:t>Reserva Técnica</a:t>
            </a:r>
          </a:p>
        </p:txBody>
      </p:sp>
      <p:pic>
        <p:nvPicPr>
          <p:cNvPr id="8" name="9 Imagen" descr="Dctos.png">
            <a:hlinkClick r:id="rId4" action="ppaction://hlinkfile"/>
            <a:extLst>
              <a:ext uri="{FF2B5EF4-FFF2-40B4-BE49-F238E27FC236}">
                <a16:creationId xmlns:a16="http://schemas.microsoft.com/office/drawing/2014/main" id="{C25BEF60-1EFE-4527-96E8-20601853261A}"/>
              </a:ext>
            </a:extLst>
          </p:cNvPr>
          <p:cNvPicPr>
            <a:picLocks noChangeAspect="1"/>
          </p:cNvPicPr>
          <p:nvPr/>
        </p:nvPicPr>
        <p:blipFill rotWithShape="1">
          <a:blip r:embed="rId3" cstate="print"/>
          <a:srcRect l="3310" t="3387" r="6864" b="4136"/>
          <a:stretch/>
        </p:blipFill>
        <p:spPr>
          <a:xfrm>
            <a:off x="7684820" y="5794971"/>
            <a:ext cx="466338" cy="448287"/>
          </a:xfrm>
          <a:prstGeom prst="rect">
            <a:avLst/>
          </a:prstGeom>
        </p:spPr>
      </p:pic>
      <p:sp>
        <p:nvSpPr>
          <p:cNvPr id="9" name="17 CuadroTexto">
            <a:extLst>
              <a:ext uri="{FF2B5EF4-FFF2-40B4-BE49-F238E27FC236}">
                <a16:creationId xmlns:a16="http://schemas.microsoft.com/office/drawing/2014/main" id="{7DF7F6B1-45CE-4336-8CA1-A87799BBF22A}"/>
              </a:ext>
            </a:extLst>
          </p:cNvPr>
          <p:cNvSpPr txBox="1"/>
          <p:nvPr/>
        </p:nvSpPr>
        <p:spPr>
          <a:xfrm>
            <a:off x="7500777" y="6256510"/>
            <a:ext cx="815931" cy="553998"/>
          </a:xfrm>
          <a:prstGeom prst="rect">
            <a:avLst/>
          </a:prstGeom>
          <a:noFill/>
        </p:spPr>
        <p:txBody>
          <a:bodyPr wrap="square" rtlCol="0">
            <a:spAutoFit/>
          </a:bodyPr>
          <a:lstStyle/>
          <a:p>
            <a:pPr algn="ctr"/>
            <a:r>
              <a:rPr lang="es-MX" sz="1000" b="1" dirty="0">
                <a:solidFill>
                  <a:schemeClr val="bg1">
                    <a:lumMod val="50000"/>
                  </a:schemeClr>
                </a:solidFill>
              </a:rPr>
              <a:t>Resumen Ejecutivo Financiero</a:t>
            </a:r>
          </a:p>
        </p:txBody>
      </p:sp>
      <p:pic>
        <p:nvPicPr>
          <p:cNvPr id="10" name="Imagen 9">
            <a:extLst>
              <a:ext uri="{FF2B5EF4-FFF2-40B4-BE49-F238E27FC236}">
                <a16:creationId xmlns:a16="http://schemas.microsoft.com/office/drawing/2014/main" id="{B5BEE4B4-4931-4E08-A02C-759926C8A64F}"/>
              </a:ext>
            </a:extLst>
          </p:cNvPr>
          <p:cNvPicPr>
            <a:picLocks noChangeAspect="1"/>
          </p:cNvPicPr>
          <p:nvPr/>
        </p:nvPicPr>
        <p:blipFill>
          <a:blip r:embed="rId5"/>
          <a:stretch>
            <a:fillRect/>
          </a:stretch>
        </p:blipFill>
        <p:spPr>
          <a:xfrm>
            <a:off x="298333" y="1181660"/>
            <a:ext cx="8547334" cy="3928483"/>
          </a:xfrm>
          <a:prstGeom prst="rect">
            <a:avLst/>
          </a:prstGeom>
        </p:spPr>
      </p:pic>
    </p:spTree>
    <p:extLst>
      <p:ext uri="{BB962C8B-B14F-4D97-AF65-F5344CB8AC3E}">
        <p14:creationId xmlns:p14="http://schemas.microsoft.com/office/powerpoint/2010/main" val="69526050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3FEEE8B9-6DA8-446D-9483-20DBF81A801B}"/>
              </a:ext>
            </a:extLst>
          </p:cNvPr>
          <p:cNvSpPr>
            <a:spLocks noGrp="1"/>
          </p:cNvSpPr>
          <p:nvPr>
            <p:ph type="body" sz="quarter" idx="14"/>
          </p:nvPr>
        </p:nvSpPr>
        <p:spPr>
          <a:xfrm>
            <a:off x="1706137" y="136525"/>
            <a:ext cx="6668430" cy="419100"/>
          </a:xfrm>
        </p:spPr>
        <p:txBody>
          <a:bodyPr>
            <a:normAutofit fontScale="92500" lnSpcReduction="20000"/>
          </a:bodyPr>
          <a:lstStyle/>
          <a:p>
            <a:pPr algn="ctr"/>
            <a:r>
              <a:rPr lang="es-MX" sz="1600" dirty="0">
                <a:solidFill>
                  <a:schemeClr val="bg1"/>
                </a:solidFill>
              </a:rPr>
              <a:t>Seguimiento Acuerdos del Consejo – Informe Dirección General de Servicios Médicos</a:t>
            </a:r>
          </a:p>
        </p:txBody>
      </p:sp>
      <p:sp>
        <p:nvSpPr>
          <p:cNvPr id="4" name="Marcador de número de diapositiva 3">
            <a:extLst>
              <a:ext uri="{FF2B5EF4-FFF2-40B4-BE49-F238E27FC236}">
                <a16:creationId xmlns:a16="http://schemas.microsoft.com/office/drawing/2014/main" id="{04C2E6C0-6DC5-4DC2-82F1-B93C97FF6EC6}"/>
              </a:ext>
            </a:extLst>
          </p:cNvPr>
          <p:cNvSpPr>
            <a:spLocks noGrp="1"/>
          </p:cNvSpPr>
          <p:nvPr>
            <p:ph type="sldNum" sz="quarter" idx="4"/>
          </p:nvPr>
        </p:nvSpPr>
        <p:spPr>
          <a:xfrm>
            <a:off x="7010400" y="6447209"/>
            <a:ext cx="2133600" cy="365125"/>
          </a:xfrm>
        </p:spPr>
        <p:txBody>
          <a:bodyPr/>
          <a:lstStyle/>
          <a:p>
            <a:fld id="{08DCC1CA-BC64-9342-9FC6-0A703FD15379}" type="slidenum">
              <a:rPr lang="en-US" smtClean="0"/>
              <a:pPr/>
              <a:t>60</a:t>
            </a:fld>
            <a:endParaRPr lang="en-US" dirty="0"/>
          </a:p>
        </p:txBody>
      </p:sp>
      <p:sp>
        <p:nvSpPr>
          <p:cNvPr id="5" name="CuadroTexto 4">
            <a:extLst>
              <a:ext uri="{FF2B5EF4-FFF2-40B4-BE49-F238E27FC236}">
                <a16:creationId xmlns:a16="http://schemas.microsoft.com/office/drawing/2014/main" id="{547D966A-3B94-4091-A7FA-B5EF30C3705D}"/>
              </a:ext>
            </a:extLst>
          </p:cNvPr>
          <p:cNvSpPr txBox="1"/>
          <p:nvPr/>
        </p:nvSpPr>
        <p:spPr>
          <a:xfrm>
            <a:off x="246744" y="892648"/>
            <a:ext cx="8440056" cy="923330"/>
          </a:xfrm>
          <a:prstGeom prst="rect">
            <a:avLst/>
          </a:prstGeom>
          <a:noFill/>
        </p:spPr>
        <p:txBody>
          <a:bodyPr wrap="square" rtlCol="0">
            <a:spAutoFit/>
          </a:bodyPr>
          <a:lstStyle/>
          <a:p>
            <a:pPr algn="just"/>
            <a:r>
              <a:rPr lang="es-MX" dirty="0">
                <a:solidFill>
                  <a:schemeClr val="tx1">
                    <a:lumMod val="85000"/>
                    <a:lumOff val="15000"/>
                  </a:schemeClr>
                </a:solidFill>
              </a:rPr>
              <a:t>En base al Comité Técnico Medico, se genero un cuadro básico de 728 claves de acuerdo a la Morbi-mortalidad presentada en nuestros derechohabientes. Mismas que fueron sometidas a proceso licitatorio en 2021. </a:t>
            </a:r>
          </a:p>
        </p:txBody>
      </p:sp>
      <p:sp>
        <p:nvSpPr>
          <p:cNvPr id="7" name="Marcador de pie de página 4">
            <a:extLst>
              <a:ext uri="{FF2B5EF4-FFF2-40B4-BE49-F238E27FC236}">
                <a16:creationId xmlns:a16="http://schemas.microsoft.com/office/drawing/2014/main" id="{A4C8DB3A-CC0B-4B0D-8F68-1827A3871694}"/>
              </a:ext>
            </a:extLst>
          </p:cNvPr>
          <p:cNvSpPr txBox="1">
            <a:spLocks/>
          </p:cNvSpPr>
          <p:nvPr/>
        </p:nvSpPr>
        <p:spPr>
          <a:xfrm>
            <a:off x="2886075" y="6447210"/>
            <a:ext cx="337185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s-MX" sz="900">
                <a:solidFill>
                  <a:schemeClr val="bg1">
                    <a:lumMod val="65000"/>
                  </a:schemeClr>
                </a:solidFill>
              </a:rPr>
              <a:t>Sesión Ordinaria 06/2021 del 30 de junio de 2021</a:t>
            </a:r>
            <a:endParaRPr lang="es-MX" sz="900" dirty="0">
              <a:solidFill>
                <a:schemeClr val="bg1">
                  <a:lumMod val="65000"/>
                </a:schemeClr>
              </a:solidFill>
            </a:endParaRPr>
          </a:p>
        </p:txBody>
      </p:sp>
      <p:graphicFrame>
        <p:nvGraphicFramePr>
          <p:cNvPr id="8" name="Tabla 7">
            <a:extLst>
              <a:ext uri="{FF2B5EF4-FFF2-40B4-BE49-F238E27FC236}">
                <a16:creationId xmlns:a16="http://schemas.microsoft.com/office/drawing/2014/main" id="{3613C6D1-7980-4D2E-823D-1819224FFC9D}"/>
              </a:ext>
            </a:extLst>
          </p:cNvPr>
          <p:cNvGraphicFramePr>
            <a:graphicFrameLocks noGrp="1"/>
          </p:cNvGraphicFramePr>
          <p:nvPr>
            <p:extLst>
              <p:ext uri="{D42A27DB-BD31-4B8C-83A1-F6EECF244321}">
                <p14:modId xmlns:p14="http://schemas.microsoft.com/office/powerpoint/2010/main" val="278029690"/>
              </p:ext>
            </p:extLst>
          </p:nvPr>
        </p:nvGraphicFramePr>
        <p:xfrm>
          <a:off x="2157185" y="1820865"/>
          <a:ext cx="4619172" cy="2148840"/>
        </p:xfrm>
        <a:graphic>
          <a:graphicData uri="http://schemas.openxmlformats.org/drawingml/2006/table">
            <a:tbl>
              <a:tblPr firstRow="1" bandRow="1">
                <a:tableStyleId>{21E4AEA4-8DFA-4A89-87EB-49C32662AFE0}</a:tableStyleId>
              </a:tblPr>
              <a:tblGrid>
                <a:gridCol w="1803400">
                  <a:extLst>
                    <a:ext uri="{9D8B030D-6E8A-4147-A177-3AD203B41FA5}">
                      <a16:colId xmlns:a16="http://schemas.microsoft.com/office/drawing/2014/main" val="2708980704"/>
                    </a:ext>
                  </a:extLst>
                </a:gridCol>
                <a:gridCol w="2815772">
                  <a:extLst>
                    <a:ext uri="{9D8B030D-6E8A-4147-A177-3AD203B41FA5}">
                      <a16:colId xmlns:a16="http://schemas.microsoft.com/office/drawing/2014/main" val="1352379034"/>
                    </a:ext>
                  </a:extLst>
                </a:gridCol>
              </a:tblGrid>
              <a:tr h="370840">
                <a:tc>
                  <a:txBody>
                    <a:bodyPr/>
                    <a:lstStyle/>
                    <a:p>
                      <a:pPr algn="ctr"/>
                      <a:endParaRPr lang="es-MX" sz="1400" dirty="0"/>
                    </a:p>
                  </a:txBody>
                  <a:tcPr/>
                </a:tc>
                <a:tc>
                  <a:txBody>
                    <a:bodyPr/>
                    <a:lstStyle/>
                    <a:p>
                      <a:pPr algn="ctr"/>
                      <a:r>
                        <a:rPr lang="es-MX" sz="1400" dirty="0"/>
                        <a:t>TOTAL DE CLAVES 2021</a:t>
                      </a:r>
                    </a:p>
                  </a:txBody>
                  <a:tcPr/>
                </a:tc>
                <a:extLst>
                  <a:ext uri="{0D108BD9-81ED-4DB2-BD59-A6C34878D82A}">
                    <a16:rowId xmlns:a16="http://schemas.microsoft.com/office/drawing/2014/main" val="2933804280"/>
                  </a:ext>
                </a:extLst>
              </a:tr>
              <a:tr h="370840">
                <a:tc>
                  <a:txBody>
                    <a:bodyPr/>
                    <a:lstStyle/>
                    <a:p>
                      <a:pPr algn="ctr"/>
                      <a:r>
                        <a:rPr lang="es-MX" sz="1400" dirty="0"/>
                        <a:t>CUADRO BÁSICO </a:t>
                      </a:r>
                    </a:p>
                  </a:txBody>
                  <a:tcPr/>
                </a:tc>
                <a:tc>
                  <a:txBody>
                    <a:bodyPr/>
                    <a:lstStyle/>
                    <a:p>
                      <a:pPr algn="ctr"/>
                      <a:r>
                        <a:rPr lang="es-MX" sz="1400" dirty="0"/>
                        <a:t>728</a:t>
                      </a:r>
                    </a:p>
                  </a:txBody>
                  <a:tcPr/>
                </a:tc>
                <a:extLst>
                  <a:ext uri="{0D108BD9-81ED-4DB2-BD59-A6C34878D82A}">
                    <a16:rowId xmlns:a16="http://schemas.microsoft.com/office/drawing/2014/main" val="2839309029"/>
                  </a:ext>
                </a:extLst>
              </a:tr>
              <a:tr h="392282">
                <a:tc>
                  <a:txBody>
                    <a:bodyPr/>
                    <a:lstStyle/>
                    <a:p>
                      <a:pPr algn="ctr"/>
                      <a:r>
                        <a:rPr lang="es-MX" sz="1400" dirty="0"/>
                        <a:t>LICITACIÓN o AD</a:t>
                      </a:r>
                    </a:p>
                  </a:txBody>
                  <a:tcPr/>
                </a:tc>
                <a:tc>
                  <a:txBody>
                    <a:bodyPr/>
                    <a:lstStyle/>
                    <a:p>
                      <a:pPr algn="ctr"/>
                      <a:r>
                        <a:rPr lang="es-MX" sz="1400" dirty="0"/>
                        <a:t>384 (04/2021) </a:t>
                      </a:r>
                    </a:p>
                    <a:p>
                      <a:pPr algn="ctr"/>
                      <a:r>
                        <a:rPr lang="es-MX" sz="1400" dirty="0"/>
                        <a:t>$ 45,598,940.04</a:t>
                      </a:r>
                    </a:p>
                  </a:txBody>
                  <a:tcPr/>
                </a:tc>
                <a:extLst>
                  <a:ext uri="{0D108BD9-81ED-4DB2-BD59-A6C34878D82A}">
                    <a16:rowId xmlns:a16="http://schemas.microsoft.com/office/drawing/2014/main" val="424634970"/>
                  </a:ext>
                </a:extLst>
              </a:tr>
              <a:tr h="370840">
                <a:tc>
                  <a:txBody>
                    <a:bodyPr/>
                    <a:lstStyle/>
                    <a:p>
                      <a:pPr algn="ctr"/>
                      <a:r>
                        <a:rPr lang="es-MX" sz="1400" dirty="0"/>
                        <a:t>LICITADAS</a:t>
                      </a:r>
                    </a:p>
                  </a:txBody>
                  <a:tcPr/>
                </a:tc>
                <a:tc>
                  <a:txBody>
                    <a:bodyPr/>
                    <a:lstStyle/>
                    <a:p>
                      <a:pPr algn="ctr"/>
                      <a:r>
                        <a:rPr lang="es-MX" sz="1400" dirty="0"/>
                        <a:t>627</a:t>
                      </a:r>
                    </a:p>
                  </a:txBody>
                  <a:tcPr/>
                </a:tc>
                <a:extLst>
                  <a:ext uri="{0D108BD9-81ED-4DB2-BD59-A6C34878D82A}">
                    <a16:rowId xmlns:a16="http://schemas.microsoft.com/office/drawing/2014/main" val="944205990"/>
                  </a:ext>
                </a:extLst>
              </a:tr>
              <a:tr h="370840">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s-MX" sz="1400" dirty="0"/>
                        <a:t>NO LICITADAS</a:t>
                      </a:r>
                    </a:p>
                    <a:p>
                      <a:pPr algn="ctr"/>
                      <a:endParaRPr lang="es-MX" sz="1400" dirty="0"/>
                    </a:p>
                  </a:txBody>
                  <a:tcPr/>
                </a:tc>
                <a:tc>
                  <a:txBody>
                    <a:bodyPr/>
                    <a:lstStyle/>
                    <a:p>
                      <a:pPr algn="ctr"/>
                      <a:r>
                        <a:rPr lang="es-MX" sz="1400" dirty="0"/>
                        <a:t>101</a:t>
                      </a:r>
                    </a:p>
                  </a:txBody>
                  <a:tcPr/>
                </a:tc>
                <a:extLst>
                  <a:ext uri="{0D108BD9-81ED-4DB2-BD59-A6C34878D82A}">
                    <a16:rowId xmlns:a16="http://schemas.microsoft.com/office/drawing/2014/main" val="2852625521"/>
                  </a:ext>
                </a:extLst>
              </a:tr>
            </a:tbl>
          </a:graphicData>
        </a:graphic>
      </p:graphicFrame>
      <p:graphicFrame>
        <p:nvGraphicFramePr>
          <p:cNvPr id="10" name="Tabla 2">
            <a:extLst>
              <a:ext uri="{FF2B5EF4-FFF2-40B4-BE49-F238E27FC236}">
                <a16:creationId xmlns:a16="http://schemas.microsoft.com/office/drawing/2014/main" id="{5E1479E3-6CEE-4DA3-8E72-5254FB46E07D}"/>
              </a:ext>
            </a:extLst>
          </p:cNvPr>
          <p:cNvGraphicFramePr>
            <a:graphicFrameLocks noGrp="1"/>
          </p:cNvGraphicFramePr>
          <p:nvPr>
            <p:extLst>
              <p:ext uri="{D42A27DB-BD31-4B8C-83A1-F6EECF244321}">
                <p14:modId xmlns:p14="http://schemas.microsoft.com/office/powerpoint/2010/main" val="878227617"/>
              </p:ext>
            </p:extLst>
          </p:nvPr>
        </p:nvGraphicFramePr>
        <p:xfrm>
          <a:off x="1681188" y="4481992"/>
          <a:ext cx="5571165" cy="1483360"/>
        </p:xfrm>
        <a:graphic>
          <a:graphicData uri="http://schemas.openxmlformats.org/drawingml/2006/table">
            <a:tbl>
              <a:tblPr firstRow="1" bandRow="1">
                <a:tableStyleId>{21E4AEA4-8DFA-4A89-87EB-49C32662AFE0}</a:tableStyleId>
              </a:tblPr>
              <a:tblGrid>
                <a:gridCol w="1857055">
                  <a:extLst>
                    <a:ext uri="{9D8B030D-6E8A-4147-A177-3AD203B41FA5}">
                      <a16:colId xmlns:a16="http://schemas.microsoft.com/office/drawing/2014/main" val="3623959077"/>
                    </a:ext>
                  </a:extLst>
                </a:gridCol>
                <a:gridCol w="1857055">
                  <a:extLst>
                    <a:ext uri="{9D8B030D-6E8A-4147-A177-3AD203B41FA5}">
                      <a16:colId xmlns:a16="http://schemas.microsoft.com/office/drawing/2014/main" val="1469527726"/>
                    </a:ext>
                  </a:extLst>
                </a:gridCol>
                <a:gridCol w="1857055">
                  <a:extLst>
                    <a:ext uri="{9D8B030D-6E8A-4147-A177-3AD203B41FA5}">
                      <a16:colId xmlns:a16="http://schemas.microsoft.com/office/drawing/2014/main" val="3529749699"/>
                    </a:ext>
                  </a:extLst>
                </a:gridCol>
              </a:tblGrid>
              <a:tr h="370840">
                <a:tc>
                  <a:txBody>
                    <a:bodyPr/>
                    <a:lstStyle/>
                    <a:p>
                      <a:pPr algn="ctr"/>
                      <a:r>
                        <a:rPr lang="es-MX" sz="1400" dirty="0"/>
                        <a:t>FECHA</a:t>
                      </a:r>
                    </a:p>
                  </a:txBody>
                  <a:tcPr/>
                </a:tc>
                <a:tc>
                  <a:txBody>
                    <a:bodyPr/>
                    <a:lstStyle/>
                    <a:p>
                      <a:pPr algn="ctr"/>
                      <a:r>
                        <a:rPr lang="es-MX" sz="1400" dirty="0"/>
                        <a:t>PETICIÓN</a:t>
                      </a:r>
                    </a:p>
                  </a:txBody>
                  <a:tcPr/>
                </a:tc>
                <a:tc>
                  <a:txBody>
                    <a:bodyPr/>
                    <a:lstStyle/>
                    <a:p>
                      <a:pPr algn="ctr"/>
                      <a:r>
                        <a:rPr lang="es-MX" sz="1400" dirty="0"/>
                        <a:t>ESTATUS</a:t>
                      </a:r>
                    </a:p>
                  </a:txBody>
                  <a:tcPr/>
                </a:tc>
                <a:extLst>
                  <a:ext uri="{0D108BD9-81ED-4DB2-BD59-A6C34878D82A}">
                    <a16:rowId xmlns:a16="http://schemas.microsoft.com/office/drawing/2014/main" val="1865846496"/>
                  </a:ext>
                </a:extLst>
              </a:tr>
              <a:tr h="370840">
                <a:tc>
                  <a:txBody>
                    <a:bodyPr/>
                    <a:lstStyle/>
                    <a:p>
                      <a:pPr algn="ctr"/>
                      <a:r>
                        <a:rPr lang="es-MX" sz="1400" dirty="0"/>
                        <a:t>14 de Dic de 2020</a:t>
                      </a:r>
                    </a:p>
                  </a:txBody>
                  <a:tcPr/>
                </a:tc>
                <a:tc>
                  <a:txBody>
                    <a:bodyPr/>
                    <a:lstStyle/>
                    <a:p>
                      <a:pPr algn="ctr"/>
                      <a:r>
                        <a:rPr lang="es-MX" sz="1400" dirty="0"/>
                        <a:t>DGSM/903/2020 </a:t>
                      </a:r>
                    </a:p>
                  </a:txBody>
                  <a:tcPr/>
                </a:tc>
                <a:tc>
                  <a:txBody>
                    <a:bodyPr/>
                    <a:lstStyle/>
                    <a:p>
                      <a:pPr algn="ctr"/>
                      <a:r>
                        <a:rPr lang="es-MX" sz="1400" dirty="0"/>
                        <a:t>Adquisiciones</a:t>
                      </a:r>
                    </a:p>
                  </a:txBody>
                  <a:tcPr/>
                </a:tc>
                <a:extLst>
                  <a:ext uri="{0D108BD9-81ED-4DB2-BD59-A6C34878D82A}">
                    <a16:rowId xmlns:a16="http://schemas.microsoft.com/office/drawing/2014/main" val="116856415"/>
                  </a:ext>
                </a:extLst>
              </a:tr>
              <a:tr h="370840">
                <a:tc>
                  <a:txBody>
                    <a:bodyPr/>
                    <a:lstStyle/>
                    <a:p>
                      <a:pPr algn="ctr"/>
                      <a:r>
                        <a:rPr lang="es-MX" sz="1400" dirty="0"/>
                        <a:t>16 de Marzo de 2021</a:t>
                      </a:r>
                    </a:p>
                  </a:txBody>
                  <a:tcPr/>
                </a:tc>
                <a:tc>
                  <a:txBody>
                    <a:bodyPr/>
                    <a:lstStyle/>
                    <a:p>
                      <a:pPr algn="ctr"/>
                      <a:r>
                        <a:rPr lang="es-MX" sz="1400" dirty="0"/>
                        <a:t>DGSM/198/2021</a:t>
                      </a:r>
                    </a:p>
                  </a:txBody>
                  <a:tcPr/>
                </a:tc>
                <a:tc>
                  <a:txBody>
                    <a:bodyPr/>
                    <a:lstStyle/>
                    <a:p>
                      <a:pPr algn="ctr"/>
                      <a:r>
                        <a:rPr lang="es-MX" sz="1400" dirty="0"/>
                        <a:t>Adquisiciones</a:t>
                      </a:r>
                    </a:p>
                  </a:txBody>
                  <a:tcPr/>
                </a:tc>
                <a:extLst>
                  <a:ext uri="{0D108BD9-81ED-4DB2-BD59-A6C34878D82A}">
                    <a16:rowId xmlns:a16="http://schemas.microsoft.com/office/drawing/2014/main" val="771879648"/>
                  </a:ext>
                </a:extLst>
              </a:tr>
              <a:tr h="370840">
                <a:tc>
                  <a:txBody>
                    <a:bodyPr/>
                    <a:lstStyle/>
                    <a:p>
                      <a:pPr algn="ctr"/>
                      <a:r>
                        <a:rPr lang="es-MX" sz="1400" dirty="0"/>
                        <a:t>11 de Mayo de 2021</a:t>
                      </a:r>
                    </a:p>
                  </a:txBody>
                  <a:tcPr/>
                </a:tc>
                <a:tc>
                  <a:txBody>
                    <a:bodyPr/>
                    <a:lstStyle/>
                    <a:p>
                      <a:pPr algn="ctr"/>
                      <a:r>
                        <a:rPr lang="es-MX" sz="1400" dirty="0"/>
                        <a:t>DGSM/392/2021</a:t>
                      </a:r>
                    </a:p>
                  </a:txBody>
                  <a:tcPr/>
                </a:tc>
                <a:tc>
                  <a:txBody>
                    <a:bodyPr/>
                    <a:lstStyle/>
                    <a:p>
                      <a:pPr algn="ctr"/>
                      <a:r>
                        <a:rPr lang="es-MX" sz="1400" dirty="0"/>
                        <a:t>Adquisiciones</a:t>
                      </a:r>
                    </a:p>
                  </a:txBody>
                  <a:tcPr/>
                </a:tc>
                <a:extLst>
                  <a:ext uri="{0D108BD9-81ED-4DB2-BD59-A6C34878D82A}">
                    <a16:rowId xmlns:a16="http://schemas.microsoft.com/office/drawing/2014/main" val="1567427605"/>
                  </a:ext>
                </a:extLst>
              </a:tr>
            </a:tbl>
          </a:graphicData>
        </a:graphic>
      </p:graphicFrame>
      <p:sp>
        <p:nvSpPr>
          <p:cNvPr id="12" name="CuadroTexto 11">
            <a:extLst>
              <a:ext uri="{FF2B5EF4-FFF2-40B4-BE49-F238E27FC236}">
                <a16:creationId xmlns:a16="http://schemas.microsoft.com/office/drawing/2014/main" id="{9D131DDA-5198-46F0-9F70-0CFD547CE047}"/>
              </a:ext>
            </a:extLst>
          </p:cNvPr>
          <p:cNvSpPr txBox="1"/>
          <p:nvPr/>
        </p:nvSpPr>
        <p:spPr>
          <a:xfrm>
            <a:off x="246744" y="4063308"/>
            <a:ext cx="4593770" cy="369332"/>
          </a:xfrm>
          <a:prstGeom prst="rect">
            <a:avLst/>
          </a:prstGeom>
          <a:noFill/>
        </p:spPr>
        <p:txBody>
          <a:bodyPr wrap="square">
            <a:spAutoFit/>
          </a:bodyPr>
          <a:lstStyle/>
          <a:p>
            <a:pPr marL="0" indent="0">
              <a:buNone/>
            </a:pPr>
            <a:r>
              <a:rPr lang="es-MX" b="1" dirty="0">
                <a:solidFill>
                  <a:schemeClr val="accent1">
                    <a:lumMod val="50000"/>
                  </a:schemeClr>
                </a:solidFill>
              </a:rPr>
              <a:t>Licitación de Medicamentos 2021</a:t>
            </a:r>
          </a:p>
        </p:txBody>
      </p:sp>
    </p:spTree>
    <p:extLst>
      <p:ext uri="{BB962C8B-B14F-4D97-AF65-F5344CB8AC3E}">
        <p14:creationId xmlns:p14="http://schemas.microsoft.com/office/powerpoint/2010/main" val="59442265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3FEEE8B9-6DA8-446D-9483-20DBF81A801B}"/>
              </a:ext>
            </a:extLst>
          </p:cNvPr>
          <p:cNvSpPr>
            <a:spLocks noGrp="1"/>
          </p:cNvSpPr>
          <p:nvPr>
            <p:ph type="body" sz="quarter" idx="14"/>
          </p:nvPr>
        </p:nvSpPr>
        <p:spPr>
          <a:xfrm>
            <a:off x="1706137" y="136525"/>
            <a:ext cx="6668430" cy="419100"/>
          </a:xfrm>
        </p:spPr>
        <p:txBody>
          <a:bodyPr>
            <a:normAutofit fontScale="92500" lnSpcReduction="20000"/>
          </a:bodyPr>
          <a:lstStyle/>
          <a:p>
            <a:pPr algn="ctr"/>
            <a:r>
              <a:rPr lang="es-MX" sz="1600" dirty="0">
                <a:solidFill>
                  <a:schemeClr val="bg1"/>
                </a:solidFill>
              </a:rPr>
              <a:t>Seguimiento Acuerdos del Consejo – Informe Dirección General de Servicios Médicos</a:t>
            </a:r>
          </a:p>
        </p:txBody>
      </p:sp>
      <p:sp>
        <p:nvSpPr>
          <p:cNvPr id="4" name="Marcador de número de diapositiva 3">
            <a:extLst>
              <a:ext uri="{FF2B5EF4-FFF2-40B4-BE49-F238E27FC236}">
                <a16:creationId xmlns:a16="http://schemas.microsoft.com/office/drawing/2014/main" id="{04C2E6C0-6DC5-4DC2-82F1-B93C97FF6EC6}"/>
              </a:ext>
            </a:extLst>
          </p:cNvPr>
          <p:cNvSpPr>
            <a:spLocks noGrp="1"/>
          </p:cNvSpPr>
          <p:nvPr>
            <p:ph type="sldNum" sz="quarter" idx="4"/>
          </p:nvPr>
        </p:nvSpPr>
        <p:spPr>
          <a:xfrm>
            <a:off x="7039253" y="6388246"/>
            <a:ext cx="2133600" cy="365125"/>
          </a:xfrm>
        </p:spPr>
        <p:txBody>
          <a:bodyPr/>
          <a:lstStyle/>
          <a:p>
            <a:fld id="{08DCC1CA-BC64-9342-9FC6-0A703FD15379}" type="slidenum">
              <a:rPr lang="en-US" smtClean="0"/>
              <a:pPr/>
              <a:t>61</a:t>
            </a:fld>
            <a:endParaRPr lang="en-US" dirty="0"/>
          </a:p>
        </p:txBody>
      </p:sp>
      <p:sp>
        <p:nvSpPr>
          <p:cNvPr id="7" name="Marcador de pie de página 4">
            <a:extLst>
              <a:ext uri="{FF2B5EF4-FFF2-40B4-BE49-F238E27FC236}">
                <a16:creationId xmlns:a16="http://schemas.microsoft.com/office/drawing/2014/main" id="{A4C8DB3A-CC0B-4B0D-8F68-1827A3871694}"/>
              </a:ext>
            </a:extLst>
          </p:cNvPr>
          <p:cNvSpPr txBox="1">
            <a:spLocks/>
          </p:cNvSpPr>
          <p:nvPr/>
        </p:nvSpPr>
        <p:spPr>
          <a:xfrm>
            <a:off x="2886075" y="6452186"/>
            <a:ext cx="337185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s-MX" sz="900">
                <a:solidFill>
                  <a:schemeClr val="bg1">
                    <a:lumMod val="65000"/>
                  </a:schemeClr>
                </a:solidFill>
              </a:rPr>
              <a:t>Sesión Ordinaria 06/2021 del 30 de junio de 2021</a:t>
            </a:r>
            <a:endParaRPr lang="es-MX" sz="900" dirty="0">
              <a:solidFill>
                <a:schemeClr val="bg1">
                  <a:lumMod val="65000"/>
                </a:schemeClr>
              </a:solidFill>
            </a:endParaRPr>
          </a:p>
        </p:txBody>
      </p:sp>
      <p:sp>
        <p:nvSpPr>
          <p:cNvPr id="12" name="CuadroTexto 11">
            <a:extLst>
              <a:ext uri="{FF2B5EF4-FFF2-40B4-BE49-F238E27FC236}">
                <a16:creationId xmlns:a16="http://schemas.microsoft.com/office/drawing/2014/main" id="{9D131DDA-5198-46F0-9F70-0CFD547CE047}"/>
              </a:ext>
            </a:extLst>
          </p:cNvPr>
          <p:cNvSpPr txBox="1"/>
          <p:nvPr/>
        </p:nvSpPr>
        <p:spPr>
          <a:xfrm>
            <a:off x="145144" y="852817"/>
            <a:ext cx="4593770" cy="369332"/>
          </a:xfrm>
          <a:prstGeom prst="rect">
            <a:avLst/>
          </a:prstGeom>
          <a:noFill/>
        </p:spPr>
        <p:txBody>
          <a:bodyPr wrap="square">
            <a:spAutoFit/>
          </a:bodyPr>
          <a:lstStyle/>
          <a:p>
            <a:pPr marL="0" indent="0">
              <a:buNone/>
            </a:pPr>
            <a:r>
              <a:rPr lang="es-MX" b="1" dirty="0">
                <a:solidFill>
                  <a:schemeClr val="accent1">
                    <a:lumMod val="50000"/>
                  </a:schemeClr>
                </a:solidFill>
              </a:rPr>
              <a:t>Licitaciones en Curso</a:t>
            </a:r>
          </a:p>
        </p:txBody>
      </p:sp>
      <p:sp>
        <p:nvSpPr>
          <p:cNvPr id="9" name="Marcador de contenido 4">
            <a:extLst>
              <a:ext uri="{FF2B5EF4-FFF2-40B4-BE49-F238E27FC236}">
                <a16:creationId xmlns:a16="http://schemas.microsoft.com/office/drawing/2014/main" id="{FEA3E52A-9389-4E57-804A-9C50468E47EC}"/>
              </a:ext>
            </a:extLst>
          </p:cNvPr>
          <p:cNvSpPr txBox="1">
            <a:spLocks/>
          </p:cNvSpPr>
          <p:nvPr/>
        </p:nvSpPr>
        <p:spPr>
          <a:xfrm>
            <a:off x="457200" y="1600200"/>
            <a:ext cx="8229600" cy="4525963"/>
          </a:xfrm>
          <a:prstGeom prst="rect">
            <a:avLst/>
          </a:prstGeom>
        </p:spPr>
        <p:txBody>
          <a:bodyPr>
            <a:normAutofit/>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sz="1800" dirty="0"/>
              <a:t>IPEJAL-DGA-CA-LPL-022/2021 Compra a consumo de medicamentos del cuadro básico primer, segundo y tercer nivel de atención médica del IPEJAL 2021. (14 de dic 2020)</a:t>
            </a:r>
          </a:p>
          <a:p>
            <a:r>
              <a:rPr lang="es-MX" sz="1800" dirty="0"/>
              <a:t>IPEJAL-DGA-CA-LPL-021-2021 Contratación de los servicios subrogados de análisis clínicos para el IPEJAL 2021. (26 de marzo 2021)</a:t>
            </a:r>
          </a:p>
          <a:p>
            <a:r>
              <a:rPr lang="es-MX" sz="1800" dirty="0"/>
              <a:t>IPEJAL-DGA-CA-LPL-020/2021 Contratación de los servicios subrogados de imagenología del IPEJAL 2021. (19 de marzo 2021)</a:t>
            </a:r>
          </a:p>
          <a:p>
            <a:r>
              <a:rPr lang="es-MX" sz="1800" dirty="0"/>
              <a:t>IPEJAL-DGA-CA-LPN-002/2021 Adquisición de materiales de análisis clínicos 2021. (12 de marzo 2021)</a:t>
            </a:r>
          </a:p>
        </p:txBody>
      </p:sp>
    </p:spTree>
    <p:extLst>
      <p:ext uri="{BB962C8B-B14F-4D97-AF65-F5344CB8AC3E}">
        <p14:creationId xmlns:p14="http://schemas.microsoft.com/office/powerpoint/2010/main" val="71131220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9B10D3EB-E996-4A32-8AF9-DF352DAD992E}"/>
              </a:ext>
            </a:extLst>
          </p:cNvPr>
          <p:cNvSpPr>
            <a:spLocks noGrp="1"/>
          </p:cNvSpPr>
          <p:nvPr>
            <p:ph type="sldNum" sz="quarter" idx="4"/>
          </p:nvPr>
        </p:nvSpPr>
        <p:spPr/>
        <p:txBody>
          <a:bodyPr/>
          <a:lstStyle/>
          <a:p>
            <a:fld id="{08DCC1CA-BC64-9342-9FC6-0A703FD15379}" type="slidenum">
              <a:rPr lang="en-US" smtClean="0"/>
              <a:pPr/>
              <a:t>62</a:t>
            </a:fld>
            <a:endParaRPr lang="en-US" dirty="0"/>
          </a:p>
        </p:txBody>
      </p:sp>
      <p:sp>
        <p:nvSpPr>
          <p:cNvPr id="5" name="Marcador de pie de página 4">
            <a:extLst>
              <a:ext uri="{FF2B5EF4-FFF2-40B4-BE49-F238E27FC236}">
                <a16:creationId xmlns:a16="http://schemas.microsoft.com/office/drawing/2014/main" id="{A45148BC-4697-4EA4-97BF-16F47330A5A8}"/>
              </a:ext>
            </a:extLst>
          </p:cNvPr>
          <p:cNvSpPr>
            <a:spLocks noGrp="1"/>
          </p:cNvSpPr>
          <p:nvPr>
            <p:ph type="ftr" sz="quarter" idx="3"/>
          </p:nvPr>
        </p:nvSpPr>
        <p:spPr>
          <a:xfrm>
            <a:off x="2886075" y="6457589"/>
            <a:ext cx="3371850" cy="365125"/>
          </a:xfrm>
        </p:spPr>
        <p:txBody>
          <a:bodyPr/>
          <a:lstStyle/>
          <a:p>
            <a:r>
              <a:rPr lang="es-MX" sz="900" dirty="0"/>
              <a:t>Sesión Ordinaria 06/2021 del 30 de Junio de 2021</a:t>
            </a:r>
          </a:p>
        </p:txBody>
      </p:sp>
      <p:sp>
        <p:nvSpPr>
          <p:cNvPr id="6" name="Marcador de texto 1">
            <a:extLst>
              <a:ext uri="{FF2B5EF4-FFF2-40B4-BE49-F238E27FC236}">
                <a16:creationId xmlns:a16="http://schemas.microsoft.com/office/drawing/2014/main" id="{974AA3A1-FC62-4B72-B274-66FF88388790}"/>
              </a:ext>
            </a:extLst>
          </p:cNvPr>
          <p:cNvSpPr txBox="1">
            <a:spLocks/>
          </p:cNvSpPr>
          <p:nvPr/>
        </p:nvSpPr>
        <p:spPr>
          <a:xfrm>
            <a:off x="1706137" y="0"/>
            <a:ext cx="6668430" cy="419100"/>
          </a:xfrm>
          <a:prstGeom prst="rect">
            <a:avLst/>
          </a:prstGeom>
        </p:spPr>
        <p:txBody>
          <a:bodyPr>
            <a:noAutofit/>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MX" sz="1600" b="1" dirty="0">
                <a:solidFill>
                  <a:schemeClr val="bg1"/>
                </a:solidFill>
              </a:rPr>
              <a:t>Seguimiento Acuerdos del Consejo – Informe Dirección General de Servicios Médicos</a:t>
            </a:r>
          </a:p>
        </p:txBody>
      </p:sp>
      <p:sp>
        <p:nvSpPr>
          <p:cNvPr id="8" name="Título 1">
            <a:extLst>
              <a:ext uri="{FF2B5EF4-FFF2-40B4-BE49-F238E27FC236}">
                <a16:creationId xmlns:a16="http://schemas.microsoft.com/office/drawing/2014/main" id="{C71EF4E1-6B7A-4189-8477-8BCCAD8BD4B3}"/>
              </a:ext>
            </a:extLst>
          </p:cNvPr>
          <p:cNvSpPr>
            <a:spLocks noGrp="1"/>
          </p:cNvSpPr>
          <p:nvPr>
            <p:ph type="title"/>
          </p:nvPr>
        </p:nvSpPr>
        <p:spPr>
          <a:xfrm>
            <a:off x="70128" y="585788"/>
            <a:ext cx="8229600" cy="1143000"/>
          </a:xfrm>
        </p:spPr>
        <p:txBody>
          <a:bodyPr>
            <a:normAutofit/>
          </a:bodyPr>
          <a:lstStyle/>
          <a:p>
            <a:r>
              <a:rPr lang="es-MX" sz="2000" dirty="0">
                <a:solidFill>
                  <a:schemeClr val="accent1">
                    <a:lumMod val="50000"/>
                  </a:schemeClr>
                </a:solidFill>
              </a:rPr>
              <a:t>POBLACIÓN IPEJAL 2021</a:t>
            </a:r>
          </a:p>
        </p:txBody>
      </p:sp>
      <p:graphicFrame>
        <p:nvGraphicFramePr>
          <p:cNvPr id="9" name="Tabla 8">
            <a:extLst>
              <a:ext uri="{FF2B5EF4-FFF2-40B4-BE49-F238E27FC236}">
                <a16:creationId xmlns:a16="http://schemas.microsoft.com/office/drawing/2014/main" id="{4127FDDE-EC72-4008-A1B9-71291B7D744F}"/>
              </a:ext>
            </a:extLst>
          </p:cNvPr>
          <p:cNvGraphicFramePr>
            <a:graphicFrameLocks noGrp="1"/>
          </p:cNvGraphicFramePr>
          <p:nvPr>
            <p:extLst>
              <p:ext uri="{D42A27DB-BD31-4B8C-83A1-F6EECF244321}">
                <p14:modId xmlns:p14="http://schemas.microsoft.com/office/powerpoint/2010/main" val="403454220"/>
              </p:ext>
            </p:extLst>
          </p:nvPr>
        </p:nvGraphicFramePr>
        <p:xfrm>
          <a:off x="980342" y="1895476"/>
          <a:ext cx="7183316" cy="2292366"/>
        </p:xfrm>
        <a:graphic>
          <a:graphicData uri="http://schemas.openxmlformats.org/drawingml/2006/table">
            <a:tbl>
              <a:tblPr>
                <a:tableStyleId>{5DA37D80-6434-44D0-A028-1B22A696006F}</a:tableStyleId>
              </a:tblPr>
              <a:tblGrid>
                <a:gridCol w="6046116">
                  <a:extLst>
                    <a:ext uri="{9D8B030D-6E8A-4147-A177-3AD203B41FA5}">
                      <a16:colId xmlns:a16="http://schemas.microsoft.com/office/drawing/2014/main" val="1202453421"/>
                    </a:ext>
                  </a:extLst>
                </a:gridCol>
                <a:gridCol w="1137200">
                  <a:extLst>
                    <a:ext uri="{9D8B030D-6E8A-4147-A177-3AD203B41FA5}">
                      <a16:colId xmlns:a16="http://schemas.microsoft.com/office/drawing/2014/main" val="1594037966"/>
                    </a:ext>
                  </a:extLst>
                </a:gridCol>
              </a:tblGrid>
              <a:tr h="382061">
                <a:tc>
                  <a:txBody>
                    <a:bodyPr/>
                    <a:lstStyle/>
                    <a:p>
                      <a:pPr algn="l" fontAlgn="b"/>
                      <a:r>
                        <a:rPr lang="es-MX" sz="1800" u="none" strike="noStrike" dirty="0">
                          <a:effectLst/>
                        </a:rPr>
                        <a:t>Pacientes UNIMEF’S</a:t>
                      </a:r>
                      <a:endParaRPr lang="es-MX" sz="1800" b="0" i="0" u="none" strike="noStrike" dirty="0">
                        <a:solidFill>
                          <a:srgbClr val="000000"/>
                        </a:solidFill>
                        <a:effectLst/>
                        <a:latin typeface="+mj-lt"/>
                      </a:endParaRPr>
                    </a:p>
                  </a:txBody>
                  <a:tcPr marL="9525" marR="9525" marT="9525" marB="0" anchor="b"/>
                </a:tc>
                <a:tc>
                  <a:txBody>
                    <a:bodyPr/>
                    <a:lstStyle/>
                    <a:p>
                      <a:pPr algn="r" fontAlgn="b"/>
                      <a:r>
                        <a:rPr lang="es-MX" sz="1800" u="none" strike="noStrike" dirty="0">
                          <a:effectLst/>
                        </a:rPr>
                        <a:t>34,349</a:t>
                      </a:r>
                      <a:endParaRPr lang="es-MX" sz="18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1316073564"/>
                  </a:ext>
                </a:extLst>
              </a:tr>
              <a:tr h="382061">
                <a:tc>
                  <a:txBody>
                    <a:bodyPr/>
                    <a:lstStyle/>
                    <a:p>
                      <a:pPr algn="l" fontAlgn="b"/>
                      <a:r>
                        <a:rPr lang="es-MX" sz="1800" b="0" u="none" strike="noStrike" dirty="0">
                          <a:solidFill>
                            <a:srgbClr val="000000"/>
                          </a:solidFill>
                          <a:effectLst/>
                        </a:rPr>
                        <a:t>Pacientes IMSS</a:t>
                      </a:r>
                      <a:endParaRPr lang="es-MX" sz="1800" b="0" i="0" u="none" strike="noStrike" dirty="0">
                        <a:solidFill>
                          <a:srgbClr val="000000"/>
                        </a:solidFill>
                        <a:effectLst/>
                        <a:latin typeface="+mj-lt"/>
                      </a:endParaRPr>
                    </a:p>
                  </a:txBody>
                  <a:tcPr marL="9525" marR="9525" marT="9525" marB="0" anchor="b"/>
                </a:tc>
                <a:tc>
                  <a:txBody>
                    <a:bodyPr/>
                    <a:lstStyle/>
                    <a:p>
                      <a:pPr algn="r" fontAlgn="b"/>
                      <a:r>
                        <a:rPr lang="es-MX" sz="1800" b="0" u="none" strike="noStrike" dirty="0">
                          <a:solidFill>
                            <a:srgbClr val="000000"/>
                          </a:solidFill>
                          <a:effectLst/>
                        </a:rPr>
                        <a:t>12,509</a:t>
                      </a:r>
                      <a:endParaRPr lang="es-MX" sz="18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3276428056"/>
                  </a:ext>
                </a:extLst>
              </a:tr>
              <a:tr h="382061">
                <a:tc>
                  <a:txBody>
                    <a:bodyPr/>
                    <a:lstStyle/>
                    <a:p>
                      <a:pPr algn="l" fontAlgn="b"/>
                      <a:r>
                        <a:rPr lang="es-MX" sz="1800" u="none" strike="noStrike" dirty="0">
                          <a:effectLst/>
                        </a:rPr>
                        <a:t>Consultas en Unimef</a:t>
                      </a:r>
                      <a:endParaRPr lang="es-MX" sz="1800" b="0" i="0" u="none" strike="noStrike" dirty="0">
                        <a:solidFill>
                          <a:srgbClr val="000000"/>
                        </a:solidFill>
                        <a:effectLst/>
                        <a:latin typeface="+mj-lt"/>
                      </a:endParaRPr>
                    </a:p>
                  </a:txBody>
                  <a:tcPr marL="9525" marR="9525" marT="9525" marB="0" anchor="b"/>
                </a:tc>
                <a:tc>
                  <a:txBody>
                    <a:bodyPr/>
                    <a:lstStyle/>
                    <a:p>
                      <a:pPr algn="r" fontAlgn="b"/>
                      <a:r>
                        <a:rPr lang="es-MX" sz="1800" u="none" strike="noStrike" dirty="0">
                          <a:effectLst/>
                        </a:rPr>
                        <a:t>89,571</a:t>
                      </a:r>
                      <a:endParaRPr lang="es-MX" sz="18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2687186532"/>
                  </a:ext>
                </a:extLst>
              </a:tr>
              <a:tr h="382061">
                <a:tc>
                  <a:txBody>
                    <a:bodyPr/>
                    <a:lstStyle/>
                    <a:p>
                      <a:pPr algn="l" fontAlgn="b"/>
                      <a:r>
                        <a:rPr lang="es-MX" sz="1800" u="none" strike="noStrike" dirty="0">
                          <a:effectLst/>
                        </a:rPr>
                        <a:t>Estudios de Laboratorio en UNIMEF</a:t>
                      </a:r>
                      <a:endParaRPr lang="es-MX" sz="1800" b="0" i="0" u="none" strike="noStrike" dirty="0">
                        <a:solidFill>
                          <a:srgbClr val="000000"/>
                        </a:solidFill>
                        <a:effectLst/>
                        <a:latin typeface="+mj-lt"/>
                      </a:endParaRPr>
                    </a:p>
                  </a:txBody>
                  <a:tcPr marL="9525" marR="9525" marT="9525" marB="0" anchor="b"/>
                </a:tc>
                <a:tc>
                  <a:txBody>
                    <a:bodyPr/>
                    <a:lstStyle/>
                    <a:p>
                      <a:pPr algn="r" fontAlgn="b"/>
                      <a:r>
                        <a:rPr lang="es-MX" sz="1800" u="none" strike="noStrike" dirty="0">
                          <a:effectLst/>
                        </a:rPr>
                        <a:t>4,126</a:t>
                      </a:r>
                      <a:endParaRPr lang="es-MX" sz="18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1078481251"/>
                  </a:ext>
                </a:extLst>
              </a:tr>
              <a:tr h="382061">
                <a:tc>
                  <a:txBody>
                    <a:bodyPr/>
                    <a:lstStyle/>
                    <a:p>
                      <a:pPr algn="l" fontAlgn="b"/>
                      <a:r>
                        <a:rPr lang="es-MX" sz="1800" b="0" u="none" strike="noStrike" dirty="0">
                          <a:solidFill>
                            <a:srgbClr val="000000"/>
                          </a:solidFill>
                          <a:effectLst/>
                        </a:rPr>
                        <a:t>Consultas a Especialistas</a:t>
                      </a:r>
                      <a:endParaRPr lang="es-MX" sz="1800" b="0" i="0" u="none" strike="noStrike" dirty="0">
                        <a:solidFill>
                          <a:srgbClr val="000000"/>
                        </a:solidFill>
                        <a:effectLst/>
                        <a:latin typeface="+mj-lt"/>
                      </a:endParaRPr>
                    </a:p>
                  </a:txBody>
                  <a:tcPr marL="9525" marR="9525" marT="9525" marB="0" anchor="b"/>
                </a:tc>
                <a:tc>
                  <a:txBody>
                    <a:bodyPr/>
                    <a:lstStyle/>
                    <a:p>
                      <a:pPr algn="r" fontAlgn="b"/>
                      <a:r>
                        <a:rPr lang="es-MX" sz="1800" u="none" strike="noStrike" dirty="0">
                          <a:effectLst/>
                        </a:rPr>
                        <a:t>32,132</a:t>
                      </a:r>
                      <a:endParaRPr lang="es-MX" sz="18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1323583825"/>
                  </a:ext>
                </a:extLst>
              </a:tr>
              <a:tr h="382061">
                <a:tc>
                  <a:txBody>
                    <a:bodyPr/>
                    <a:lstStyle/>
                    <a:p>
                      <a:pPr algn="l" fontAlgn="b"/>
                      <a:r>
                        <a:rPr lang="es-MX" sz="1800" u="none" strike="noStrike" dirty="0">
                          <a:effectLst/>
                        </a:rPr>
                        <a:t>Estudios de Imagen en UNIMEF</a:t>
                      </a:r>
                      <a:endParaRPr lang="es-MX" sz="1800" b="0" i="0" u="none" strike="noStrike" dirty="0">
                        <a:solidFill>
                          <a:srgbClr val="000000"/>
                        </a:solidFill>
                        <a:effectLst/>
                        <a:latin typeface="+mj-lt"/>
                      </a:endParaRPr>
                    </a:p>
                  </a:txBody>
                  <a:tcPr marL="9525" marR="9525" marT="9525" marB="0" anchor="b"/>
                </a:tc>
                <a:tc>
                  <a:txBody>
                    <a:bodyPr/>
                    <a:lstStyle/>
                    <a:p>
                      <a:pPr algn="r" fontAlgn="b"/>
                      <a:r>
                        <a:rPr lang="es-MX" sz="1800" u="none" strike="noStrike" dirty="0">
                          <a:effectLst/>
                        </a:rPr>
                        <a:t>2,928</a:t>
                      </a:r>
                      <a:endParaRPr lang="es-MX" sz="18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590673933"/>
                  </a:ext>
                </a:extLst>
              </a:tr>
            </a:tbl>
          </a:graphicData>
        </a:graphic>
      </p:graphicFrame>
    </p:spTree>
    <p:extLst>
      <p:ext uri="{BB962C8B-B14F-4D97-AF65-F5344CB8AC3E}">
        <p14:creationId xmlns:p14="http://schemas.microsoft.com/office/powerpoint/2010/main" val="174400850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9B10D3EB-E996-4A32-8AF9-DF352DAD992E}"/>
              </a:ext>
            </a:extLst>
          </p:cNvPr>
          <p:cNvSpPr>
            <a:spLocks noGrp="1"/>
          </p:cNvSpPr>
          <p:nvPr>
            <p:ph type="sldNum" sz="quarter" idx="4"/>
          </p:nvPr>
        </p:nvSpPr>
        <p:spPr/>
        <p:txBody>
          <a:bodyPr/>
          <a:lstStyle/>
          <a:p>
            <a:fld id="{08DCC1CA-BC64-9342-9FC6-0A703FD15379}" type="slidenum">
              <a:rPr lang="en-US" smtClean="0"/>
              <a:pPr/>
              <a:t>63</a:t>
            </a:fld>
            <a:endParaRPr lang="en-US" dirty="0"/>
          </a:p>
        </p:txBody>
      </p:sp>
      <p:sp>
        <p:nvSpPr>
          <p:cNvPr id="5" name="Marcador de pie de página 4">
            <a:extLst>
              <a:ext uri="{FF2B5EF4-FFF2-40B4-BE49-F238E27FC236}">
                <a16:creationId xmlns:a16="http://schemas.microsoft.com/office/drawing/2014/main" id="{A45148BC-4697-4EA4-97BF-16F47330A5A8}"/>
              </a:ext>
            </a:extLst>
          </p:cNvPr>
          <p:cNvSpPr>
            <a:spLocks noGrp="1"/>
          </p:cNvSpPr>
          <p:nvPr>
            <p:ph type="ftr" sz="quarter" idx="3"/>
          </p:nvPr>
        </p:nvSpPr>
        <p:spPr/>
        <p:txBody>
          <a:bodyPr/>
          <a:lstStyle/>
          <a:p>
            <a:r>
              <a:rPr lang="es-MX" sz="900"/>
              <a:t>Sesión Ordinaria 06/2021 del 30 de Junio de 2021</a:t>
            </a:r>
            <a:endParaRPr lang="es-MX" sz="900" dirty="0"/>
          </a:p>
        </p:txBody>
      </p:sp>
      <p:sp>
        <p:nvSpPr>
          <p:cNvPr id="6" name="Marcador de texto 1">
            <a:extLst>
              <a:ext uri="{FF2B5EF4-FFF2-40B4-BE49-F238E27FC236}">
                <a16:creationId xmlns:a16="http://schemas.microsoft.com/office/drawing/2014/main" id="{974AA3A1-FC62-4B72-B274-66FF88388790}"/>
              </a:ext>
            </a:extLst>
          </p:cNvPr>
          <p:cNvSpPr txBox="1">
            <a:spLocks/>
          </p:cNvSpPr>
          <p:nvPr/>
        </p:nvSpPr>
        <p:spPr>
          <a:xfrm>
            <a:off x="1706137" y="0"/>
            <a:ext cx="6668430" cy="419100"/>
          </a:xfrm>
          <a:prstGeom prst="rect">
            <a:avLst/>
          </a:prstGeom>
        </p:spPr>
        <p:txBody>
          <a:bodyPr>
            <a:noAutofit/>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MX" sz="1600" b="1" dirty="0">
                <a:solidFill>
                  <a:schemeClr val="bg1"/>
                </a:solidFill>
              </a:rPr>
              <a:t>Seguimiento Acuerdos del Consejo – Informe Dirección General de Servicios Médicos</a:t>
            </a:r>
          </a:p>
        </p:txBody>
      </p:sp>
      <p:sp>
        <p:nvSpPr>
          <p:cNvPr id="7" name="Título 1">
            <a:extLst>
              <a:ext uri="{FF2B5EF4-FFF2-40B4-BE49-F238E27FC236}">
                <a16:creationId xmlns:a16="http://schemas.microsoft.com/office/drawing/2014/main" id="{29863DCD-0969-4B61-B6C2-7718677BCA30}"/>
              </a:ext>
            </a:extLst>
          </p:cNvPr>
          <p:cNvSpPr txBox="1">
            <a:spLocks/>
          </p:cNvSpPr>
          <p:nvPr/>
        </p:nvSpPr>
        <p:spPr>
          <a:xfrm>
            <a:off x="144967" y="687318"/>
            <a:ext cx="8229600" cy="1143000"/>
          </a:xfrm>
          <a:prstGeom prst="rect">
            <a:avLst/>
          </a:prstGeom>
        </p:spPr>
        <p:txBody>
          <a:bodyPr vert="horz" lIns="91440" tIns="45720" rIns="91440" bIns="45720" rtlCol="0" anchor="ctr">
            <a:normAutofit fontScale="97500"/>
          </a:bodyPr>
          <a:lstStyle>
            <a:lvl1pPr algn="l" defTabSz="914377" rtl="0" eaLnBrk="1" latinLnBrk="0" hangingPunct="1">
              <a:lnSpc>
                <a:spcPct val="90000"/>
              </a:lnSpc>
              <a:spcBef>
                <a:spcPct val="0"/>
              </a:spcBef>
              <a:buNone/>
              <a:defRPr sz="2400" b="1" kern="1200">
                <a:solidFill>
                  <a:schemeClr val="bg1"/>
                </a:solidFill>
                <a:latin typeface="+mj-lt"/>
                <a:ea typeface="+mj-ea"/>
                <a:cs typeface="+mj-cs"/>
              </a:defRPr>
            </a:lvl1pPr>
          </a:lstStyle>
          <a:p>
            <a:r>
              <a:rPr lang="es-MX" dirty="0">
                <a:solidFill>
                  <a:schemeClr val="accent1">
                    <a:lumMod val="50000"/>
                  </a:schemeClr>
                </a:solidFill>
              </a:rPr>
              <a:t>Servicios Subrogados</a:t>
            </a:r>
            <a:br>
              <a:rPr lang="es-MX" dirty="0">
                <a:solidFill>
                  <a:schemeClr val="accent1">
                    <a:lumMod val="50000"/>
                  </a:schemeClr>
                </a:solidFill>
              </a:rPr>
            </a:br>
            <a:endParaRPr lang="es-MX" dirty="0">
              <a:solidFill>
                <a:schemeClr val="accent1">
                  <a:lumMod val="50000"/>
                </a:schemeClr>
              </a:solidFill>
            </a:endParaRPr>
          </a:p>
        </p:txBody>
      </p:sp>
      <p:graphicFrame>
        <p:nvGraphicFramePr>
          <p:cNvPr id="10" name="Tabla 9">
            <a:extLst>
              <a:ext uri="{FF2B5EF4-FFF2-40B4-BE49-F238E27FC236}">
                <a16:creationId xmlns:a16="http://schemas.microsoft.com/office/drawing/2014/main" id="{D3E6B4A5-31E3-4293-832D-20614113096B}"/>
              </a:ext>
            </a:extLst>
          </p:cNvPr>
          <p:cNvGraphicFramePr>
            <a:graphicFrameLocks noGrp="1"/>
          </p:cNvGraphicFramePr>
          <p:nvPr>
            <p:extLst>
              <p:ext uri="{D42A27DB-BD31-4B8C-83A1-F6EECF244321}">
                <p14:modId xmlns:p14="http://schemas.microsoft.com/office/powerpoint/2010/main" val="3399911099"/>
              </p:ext>
            </p:extLst>
          </p:nvPr>
        </p:nvGraphicFramePr>
        <p:xfrm>
          <a:off x="1099037" y="2496620"/>
          <a:ext cx="7104185" cy="838992"/>
        </p:xfrm>
        <a:graphic>
          <a:graphicData uri="http://schemas.openxmlformats.org/drawingml/2006/table">
            <a:tbl>
              <a:tblPr>
                <a:tableStyleId>{5DA37D80-6434-44D0-A028-1B22A696006F}</a:tableStyleId>
              </a:tblPr>
              <a:tblGrid>
                <a:gridCol w="5162267">
                  <a:extLst>
                    <a:ext uri="{9D8B030D-6E8A-4147-A177-3AD203B41FA5}">
                      <a16:colId xmlns:a16="http://schemas.microsoft.com/office/drawing/2014/main" val="1620930920"/>
                    </a:ext>
                  </a:extLst>
                </a:gridCol>
                <a:gridCol w="970959">
                  <a:extLst>
                    <a:ext uri="{9D8B030D-6E8A-4147-A177-3AD203B41FA5}">
                      <a16:colId xmlns:a16="http://schemas.microsoft.com/office/drawing/2014/main" val="3575062101"/>
                    </a:ext>
                  </a:extLst>
                </a:gridCol>
                <a:gridCol w="970959">
                  <a:extLst>
                    <a:ext uri="{9D8B030D-6E8A-4147-A177-3AD203B41FA5}">
                      <a16:colId xmlns:a16="http://schemas.microsoft.com/office/drawing/2014/main" val="3132069758"/>
                    </a:ext>
                  </a:extLst>
                </a:gridCol>
              </a:tblGrid>
              <a:tr h="281516">
                <a:tc>
                  <a:txBody>
                    <a:bodyPr/>
                    <a:lstStyle/>
                    <a:p>
                      <a:pPr algn="l" fontAlgn="b"/>
                      <a:endParaRPr lang="es-MX" sz="1600" b="0" i="0" u="none" strike="noStrike" dirty="0">
                        <a:solidFill>
                          <a:srgbClr val="000000"/>
                        </a:solidFill>
                        <a:effectLst/>
                        <a:latin typeface="+mj-lt"/>
                      </a:endParaRPr>
                    </a:p>
                  </a:txBody>
                  <a:tcPr marL="9525" marR="9525" marT="9525" marB="0" anchor="b"/>
                </a:tc>
                <a:tc>
                  <a:txBody>
                    <a:bodyPr/>
                    <a:lstStyle/>
                    <a:p>
                      <a:pPr algn="ctr" fontAlgn="b"/>
                      <a:r>
                        <a:rPr lang="es-MX" sz="1600" b="1" u="none" strike="noStrike" dirty="0">
                          <a:solidFill>
                            <a:srgbClr val="000000"/>
                          </a:solidFill>
                          <a:effectLst/>
                        </a:rPr>
                        <a:t>2020</a:t>
                      </a:r>
                      <a:endParaRPr lang="es-MX" sz="1600" b="1" i="0" u="none" strike="noStrike" dirty="0">
                        <a:solidFill>
                          <a:srgbClr val="000000"/>
                        </a:solidFill>
                        <a:effectLst/>
                        <a:latin typeface="+mj-lt"/>
                      </a:endParaRPr>
                    </a:p>
                  </a:txBody>
                  <a:tcPr marL="9525" marR="9525" marT="9525" marB="0" anchor="b"/>
                </a:tc>
                <a:tc>
                  <a:txBody>
                    <a:bodyPr/>
                    <a:lstStyle/>
                    <a:p>
                      <a:pPr algn="ctr" fontAlgn="b"/>
                      <a:r>
                        <a:rPr lang="es-MX" sz="1600" b="1" u="none" strike="noStrike" dirty="0">
                          <a:solidFill>
                            <a:srgbClr val="000000"/>
                          </a:solidFill>
                          <a:effectLst/>
                        </a:rPr>
                        <a:t>2021</a:t>
                      </a:r>
                      <a:endParaRPr lang="es-MX" sz="1600" b="1"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4080284252"/>
                  </a:ext>
                </a:extLst>
              </a:tr>
              <a:tr h="281516">
                <a:tc>
                  <a:txBody>
                    <a:bodyPr/>
                    <a:lstStyle/>
                    <a:p>
                      <a:pPr algn="l" fontAlgn="b"/>
                      <a:r>
                        <a:rPr lang="es-MX" sz="1600" u="none" strike="noStrike" dirty="0">
                          <a:effectLst/>
                        </a:rPr>
                        <a:t>Laboratorio Subrogado</a:t>
                      </a:r>
                      <a:endParaRPr lang="es-MX" sz="1600" b="0" i="0" u="none" strike="noStrike" dirty="0">
                        <a:solidFill>
                          <a:srgbClr val="000000"/>
                        </a:solidFill>
                        <a:effectLst/>
                        <a:latin typeface="+mj-lt"/>
                      </a:endParaRPr>
                    </a:p>
                  </a:txBody>
                  <a:tcPr marL="9525" marR="9525" marT="9525" marB="0" anchor="b"/>
                </a:tc>
                <a:tc>
                  <a:txBody>
                    <a:bodyPr/>
                    <a:lstStyle/>
                    <a:p>
                      <a:pPr algn="ctr" fontAlgn="b"/>
                      <a:r>
                        <a:rPr lang="es-MX" sz="1600" b="0" u="none" strike="noStrike" dirty="0">
                          <a:solidFill>
                            <a:srgbClr val="000000"/>
                          </a:solidFill>
                          <a:effectLst/>
                        </a:rPr>
                        <a:t>8,270</a:t>
                      </a:r>
                      <a:endParaRPr lang="es-MX" sz="1600" b="0" i="0" u="none" strike="noStrike" dirty="0">
                        <a:solidFill>
                          <a:srgbClr val="000000"/>
                        </a:solidFill>
                        <a:effectLst/>
                        <a:latin typeface="+mj-lt"/>
                      </a:endParaRPr>
                    </a:p>
                  </a:txBody>
                  <a:tcPr marL="9525" marR="9525" marT="9525" marB="0" anchor="b"/>
                </a:tc>
                <a:tc>
                  <a:txBody>
                    <a:bodyPr/>
                    <a:lstStyle/>
                    <a:p>
                      <a:pPr algn="ctr" fontAlgn="b"/>
                      <a:r>
                        <a:rPr lang="es-MX" sz="1600" b="0" u="none" strike="noStrike" dirty="0">
                          <a:solidFill>
                            <a:srgbClr val="000000"/>
                          </a:solidFill>
                          <a:effectLst/>
                        </a:rPr>
                        <a:t>4,238</a:t>
                      </a:r>
                      <a:endParaRPr lang="es-MX" sz="16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53822211"/>
                  </a:ext>
                </a:extLst>
              </a:tr>
              <a:tr h="275960">
                <a:tc>
                  <a:txBody>
                    <a:bodyPr/>
                    <a:lstStyle/>
                    <a:p>
                      <a:pPr algn="l" fontAlgn="b"/>
                      <a:r>
                        <a:rPr lang="es-MX" sz="1600" u="none" strike="noStrike" dirty="0">
                          <a:effectLst/>
                        </a:rPr>
                        <a:t>Estudios de Imagen Subrogado</a:t>
                      </a:r>
                      <a:endParaRPr lang="es-MX" sz="1600" b="0" i="0" u="none" strike="noStrike" dirty="0">
                        <a:solidFill>
                          <a:srgbClr val="000000"/>
                        </a:solidFill>
                        <a:effectLst/>
                        <a:latin typeface="+mj-lt"/>
                      </a:endParaRPr>
                    </a:p>
                  </a:txBody>
                  <a:tcPr marL="9525" marR="9525" marT="9525" marB="0" anchor="b"/>
                </a:tc>
                <a:tc>
                  <a:txBody>
                    <a:bodyPr/>
                    <a:lstStyle/>
                    <a:p>
                      <a:pPr algn="ctr" fontAlgn="b"/>
                      <a:r>
                        <a:rPr lang="es-MX" sz="1600" b="0" u="none" strike="noStrike" dirty="0">
                          <a:solidFill>
                            <a:srgbClr val="000000"/>
                          </a:solidFill>
                          <a:effectLst/>
                        </a:rPr>
                        <a:t>7,591</a:t>
                      </a:r>
                      <a:endParaRPr lang="es-MX" sz="1600" b="0" i="0" u="none" strike="noStrike" dirty="0">
                        <a:solidFill>
                          <a:srgbClr val="000000"/>
                        </a:solidFill>
                        <a:effectLst/>
                        <a:latin typeface="+mj-lt"/>
                      </a:endParaRPr>
                    </a:p>
                  </a:txBody>
                  <a:tcPr marL="9525" marR="9525" marT="9525" marB="0" anchor="b"/>
                </a:tc>
                <a:tc>
                  <a:txBody>
                    <a:bodyPr/>
                    <a:lstStyle/>
                    <a:p>
                      <a:pPr algn="ctr" fontAlgn="b"/>
                      <a:r>
                        <a:rPr lang="es-MX" sz="1600" u="none" strike="noStrike" dirty="0">
                          <a:effectLst/>
                        </a:rPr>
                        <a:t>2,139</a:t>
                      </a:r>
                      <a:endParaRPr lang="es-MX" sz="16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861453283"/>
                  </a:ext>
                </a:extLst>
              </a:tr>
            </a:tbl>
          </a:graphicData>
        </a:graphic>
      </p:graphicFrame>
    </p:spTree>
    <p:extLst>
      <p:ext uri="{BB962C8B-B14F-4D97-AF65-F5344CB8AC3E}">
        <p14:creationId xmlns:p14="http://schemas.microsoft.com/office/powerpoint/2010/main" val="211713599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9B10D3EB-E996-4A32-8AF9-DF352DAD992E}"/>
              </a:ext>
            </a:extLst>
          </p:cNvPr>
          <p:cNvSpPr>
            <a:spLocks noGrp="1"/>
          </p:cNvSpPr>
          <p:nvPr>
            <p:ph type="sldNum" sz="quarter" idx="4"/>
          </p:nvPr>
        </p:nvSpPr>
        <p:spPr/>
        <p:txBody>
          <a:bodyPr/>
          <a:lstStyle/>
          <a:p>
            <a:fld id="{08DCC1CA-BC64-9342-9FC6-0A703FD15379}" type="slidenum">
              <a:rPr lang="en-US" smtClean="0"/>
              <a:pPr/>
              <a:t>64</a:t>
            </a:fld>
            <a:endParaRPr lang="en-US" dirty="0"/>
          </a:p>
        </p:txBody>
      </p:sp>
      <p:sp>
        <p:nvSpPr>
          <p:cNvPr id="5" name="Marcador de pie de página 4">
            <a:extLst>
              <a:ext uri="{FF2B5EF4-FFF2-40B4-BE49-F238E27FC236}">
                <a16:creationId xmlns:a16="http://schemas.microsoft.com/office/drawing/2014/main" id="{A45148BC-4697-4EA4-97BF-16F47330A5A8}"/>
              </a:ext>
            </a:extLst>
          </p:cNvPr>
          <p:cNvSpPr>
            <a:spLocks noGrp="1"/>
          </p:cNvSpPr>
          <p:nvPr>
            <p:ph type="ftr" sz="quarter" idx="3"/>
          </p:nvPr>
        </p:nvSpPr>
        <p:spPr/>
        <p:txBody>
          <a:bodyPr/>
          <a:lstStyle/>
          <a:p>
            <a:r>
              <a:rPr lang="es-MX" sz="900"/>
              <a:t>Sesión Ordinaria 06/2021 del 30 de Junio de 2021</a:t>
            </a:r>
            <a:endParaRPr lang="es-MX" sz="900" dirty="0"/>
          </a:p>
        </p:txBody>
      </p:sp>
      <p:sp>
        <p:nvSpPr>
          <p:cNvPr id="6" name="Marcador de texto 1">
            <a:extLst>
              <a:ext uri="{FF2B5EF4-FFF2-40B4-BE49-F238E27FC236}">
                <a16:creationId xmlns:a16="http://schemas.microsoft.com/office/drawing/2014/main" id="{974AA3A1-FC62-4B72-B274-66FF88388790}"/>
              </a:ext>
            </a:extLst>
          </p:cNvPr>
          <p:cNvSpPr txBox="1">
            <a:spLocks/>
          </p:cNvSpPr>
          <p:nvPr/>
        </p:nvSpPr>
        <p:spPr>
          <a:xfrm>
            <a:off x="1706137" y="0"/>
            <a:ext cx="6668430" cy="419100"/>
          </a:xfrm>
          <a:prstGeom prst="rect">
            <a:avLst/>
          </a:prstGeom>
        </p:spPr>
        <p:txBody>
          <a:bodyPr>
            <a:noAutofit/>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MX" sz="1600" b="1" dirty="0">
                <a:solidFill>
                  <a:schemeClr val="bg1"/>
                </a:solidFill>
              </a:rPr>
              <a:t>Seguimiento Acuerdos del Consejo – Informe Dirección General de Servicios Médicos</a:t>
            </a:r>
          </a:p>
        </p:txBody>
      </p:sp>
      <p:graphicFrame>
        <p:nvGraphicFramePr>
          <p:cNvPr id="8" name="Tabla 7">
            <a:extLst>
              <a:ext uri="{FF2B5EF4-FFF2-40B4-BE49-F238E27FC236}">
                <a16:creationId xmlns:a16="http://schemas.microsoft.com/office/drawing/2014/main" id="{1A1F0161-C952-4C4C-B5E5-D62EC9BB25C7}"/>
              </a:ext>
            </a:extLst>
          </p:cNvPr>
          <p:cNvGraphicFramePr>
            <a:graphicFrameLocks noGrp="1"/>
          </p:cNvGraphicFramePr>
          <p:nvPr>
            <p:extLst>
              <p:ext uri="{D42A27DB-BD31-4B8C-83A1-F6EECF244321}">
                <p14:modId xmlns:p14="http://schemas.microsoft.com/office/powerpoint/2010/main" val="232033385"/>
              </p:ext>
            </p:extLst>
          </p:nvPr>
        </p:nvGraphicFramePr>
        <p:xfrm>
          <a:off x="800101" y="1872756"/>
          <a:ext cx="7499837" cy="2336245"/>
        </p:xfrm>
        <a:graphic>
          <a:graphicData uri="http://schemas.openxmlformats.org/drawingml/2006/table">
            <a:tbl>
              <a:tblPr>
                <a:tableStyleId>{21E4AEA4-8DFA-4A89-87EB-49C32662AFE0}</a:tableStyleId>
              </a:tblPr>
              <a:tblGrid>
                <a:gridCol w="4932883">
                  <a:extLst>
                    <a:ext uri="{9D8B030D-6E8A-4147-A177-3AD203B41FA5}">
                      <a16:colId xmlns:a16="http://schemas.microsoft.com/office/drawing/2014/main" val="1702343513"/>
                    </a:ext>
                  </a:extLst>
                </a:gridCol>
                <a:gridCol w="1283477">
                  <a:extLst>
                    <a:ext uri="{9D8B030D-6E8A-4147-A177-3AD203B41FA5}">
                      <a16:colId xmlns:a16="http://schemas.microsoft.com/office/drawing/2014/main" val="3081916606"/>
                    </a:ext>
                  </a:extLst>
                </a:gridCol>
                <a:gridCol w="1283477">
                  <a:extLst>
                    <a:ext uri="{9D8B030D-6E8A-4147-A177-3AD203B41FA5}">
                      <a16:colId xmlns:a16="http://schemas.microsoft.com/office/drawing/2014/main" val="3842036471"/>
                    </a:ext>
                  </a:extLst>
                </a:gridCol>
              </a:tblGrid>
              <a:tr h="467249">
                <a:tc>
                  <a:txBody>
                    <a:bodyPr/>
                    <a:lstStyle/>
                    <a:p>
                      <a:pPr algn="l" fontAlgn="b"/>
                      <a:endParaRPr lang="es-MX" sz="1600" b="0" i="0" u="none" strike="noStrike" dirty="0">
                        <a:solidFill>
                          <a:srgbClr val="FF0000"/>
                        </a:solidFill>
                        <a:effectLst/>
                        <a:latin typeface="+mj-lt"/>
                      </a:endParaRPr>
                    </a:p>
                  </a:txBody>
                  <a:tcPr marL="9525" marR="9525" marT="9525" marB="0" anchor="b">
                    <a:solidFill>
                      <a:schemeClr val="accent2"/>
                    </a:solidFill>
                  </a:tcPr>
                </a:tc>
                <a:tc>
                  <a:txBody>
                    <a:bodyPr/>
                    <a:lstStyle/>
                    <a:p>
                      <a:pPr algn="r" fontAlgn="b"/>
                      <a:r>
                        <a:rPr lang="es-MX" sz="1600" b="1" u="none" strike="noStrike" dirty="0">
                          <a:effectLst/>
                        </a:rPr>
                        <a:t>2020</a:t>
                      </a:r>
                      <a:endParaRPr lang="es-MX" sz="1600" b="1" i="0" u="none" strike="noStrike" dirty="0">
                        <a:solidFill>
                          <a:srgbClr val="FF0000"/>
                        </a:solidFill>
                        <a:effectLst/>
                        <a:latin typeface="+mj-lt"/>
                      </a:endParaRPr>
                    </a:p>
                  </a:txBody>
                  <a:tcPr marL="9525" marR="9525" marT="9525" marB="0" anchor="b">
                    <a:solidFill>
                      <a:schemeClr val="accent2"/>
                    </a:solidFill>
                  </a:tcPr>
                </a:tc>
                <a:tc>
                  <a:txBody>
                    <a:bodyPr/>
                    <a:lstStyle/>
                    <a:p>
                      <a:pPr algn="r" fontAlgn="b"/>
                      <a:r>
                        <a:rPr lang="es-MX" sz="1600" b="1" u="none" strike="noStrike" dirty="0">
                          <a:effectLst/>
                        </a:rPr>
                        <a:t>2021</a:t>
                      </a:r>
                      <a:endParaRPr lang="es-MX" sz="1600" b="1" i="0" u="none" strike="noStrike" dirty="0">
                        <a:solidFill>
                          <a:srgbClr val="FF0000"/>
                        </a:solidFill>
                        <a:effectLst/>
                        <a:latin typeface="+mj-lt"/>
                      </a:endParaRPr>
                    </a:p>
                  </a:txBody>
                  <a:tcPr marL="9525" marR="9525" marT="9525" marB="0" anchor="b">
                    <a:solidFill>
                      <a:schemeClr val="accent2"/>
                    </a:solidFill>
                  </a:tcPr>
                </a:tc>
                <a:extLst>
                  <a:ext uri="{0D108BD9-81ED-4DB2-BD59-A6C34878D82A}">
                    <a16:rowId xmlns:a16="http://schemas.microsoft.com/office/drawing/2014/main" val="2384125885"/>
                  </a:ext>
                </a:extLst>
              </a:tr>
              <a:tr h="467249">
                <a:tc>
                  <a:txBody>
                    <a:bodyPr/>
                    <a:lstStyle/>
                    <a:p>
                      <a:pPr algn="l" fontAlgn="b"/>
                      <a:r>
                        <a:rPr lang="es-MX" sz="1600" u="none" strike="noStrike" dirty="0">
                          <a:effectLst/>
                        </a:rPr>
                        <a:t>Consultas en Unimef</a:t>
                      </a:r>
                      <a:endParaRPr lang="es-MX" sz="1600" b="0" i="0" u="none" strike="noStrike" dirty="0">
                        <a:solidFill>
                          <a:srgbClr val="000000"/>
                        </a:solidFill>
                        <a:effectLst/>
                        <a:latin typeface="+mj-lt"/>
                      </a:endParaRPr>
                    </a:p>
                  </a:txBody>
                  <a:tcPr marL="9525" marR="9525" marT="9525" marB="0" anchor="b"/>
                </a:tc>
                <a:tc>
                  <a:txBody>
                    <a:bodyPr/>
                    <a:lstStyle/>
                    <a:p>
                      <a:pPr algn="r" fontAlgn="b"/>
                      <a:r>
                        <a:rPr lang="es-MX" sz="1600" u="none" strike="noStrike" dirty="0">
                          <a:effectLst/>
                        </a:rPr>
                        <a:t>218,822</a:t>
                      </a:r>
                      <a:endParaRPr lang="es-MX" sz="1600" b="0" i="0" u="none" strike="noStrike" dirty="0">
                        <a:solidFill>
                          <a:srgbClr val="000000"/>
                        </a:solidFill>
                        <a:effectLst/>
                        <a:latin typeface="+mj-lt"/>
                      </a:endParaRPr>
                    </a:p>
                  </a:txBody>
                  <a:tcPr marL="9525" marR="9525" marT="9525" marB="0" anchor="b"/>
                </a:tc>
                <a:tc>
                  <a:txBody>
                    <a:bodyPr/>
                    <a:lstStyle/>
                    <a:p>
                      <a:pPr algn="r" fontAlgn="b"/>
                      <a:r>
                        <a:rPr lang="es-MX" sz="1600" u="none" strike="noStrike" dirty="0">
                          <a:effectLst/>
                        </a:rPr>
                        <a:t>89,571</a:t>
                      </a:r>
                      <a:endParaRPr lang="es-MX" sz="16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3778846321"/>
                  </a:ext>
                </a:extLst>
              </a:tr>
              <a:tr h="467249">
                <a:tc>
                  <a:txBody>
                    <a:bodyPr/>
                    <a:lstStyle/>
                    <a:p>
                      <a:pPr algn="l" fontAlgn="b"/>
                      <a:r>
                        <a:rPr lang="es-MX" sz="1600" u="none" strike="noStrike" dirty="0">
                          <a:effectLst/>
                        </a:rPr>
                        <a:t>Estudios de Laboratorio en UNIMEF</a:t>
                      </a:r>
                      <a:endParaRPr lang="es-MX" sz="1600" b="0" i="0" u="none" strike="noStrike" dirty="0">
                        <a:solidFill>
                          <a:srgbClr val="000000"/>
                        </a:solidFill>
                        <a:effectLst/>
                        <a:latin typeface="+mj-lt"/>
                      </a:endParaRPr>
                    </a:p>
                  </a:txBody>
                  <a:tcPr marL="9525" marR="9525" marT="9525" marB="0" anchor="b"/>
                </a:tc>
                <a:tc>
                  <a:txBody>
                    <a:bodyPr/>
                    <a:lstStyle/>
                    <a:p>
                      <a:pPr algn="r" fontAlgn="b"/>
                      <a:r>
                        <a:rPr lang="es-MX" sz="1600" u="none" strike="noStrike" dirty="0">
                          <a:effectLst/>
                        </a:rPr>
                        <a:t>37,725</a:t>
                      </a:r>
                      <a:endParaRPr lang="es-MX" sz="1600" b="0" i="0" u="none" strike="noStrike" dirty="0">
                        <a:solidFill>
                          <a:srgbClr val="000000"/>
                        </a:solidFill>
                        <a:effectLst/>
                        <a:latin typeface="+mj-lt"/>
                      </a:endParaRPr>
                    </a:p>
                  </a:txBody>
                  <a:tcPr marL="9525" marR="9525" marT="9525" marB="0" anchor="b"/>
                </a:tc>
                <a:tc>
                  <a:txBody>
                    <a:bodyPr/>
                    <a:lstStyle/>
                    <a:p>
                      <a:pPr algn="r" fontAlgn="b"/>
                      <a:r>
                        <a:rPr lang="es-MX" sz="1600" u="none" strike="noStrike" dirty="0">
                          <a:effectLst/>
                        </a:rPr>
                        <a:t>4,126</a:t>
                      </a:r>
                      <a:endParaRPr lang="es-MX" sz="16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2861221149"/>
                  </a:ext>
                </a:extLst>
              </a:tr>
              <a:tr h="467249">
                <a:tc>
                  <a:txBody>
                    <a:bodyPr/>
                    <a:lstStyle/>
                    <a:p>
                      <a:pPr algn="l" fontAlgn="b"/>
                      <a:r>
                        <a:rPr lang="es-MX" sz="1600" u="none" strike="noStrike" dirty="0">
                          <a:effectLst/>
                        </a:rPr>
                        <a:t>Consultas de Especialistas</a:t>
                      </a:r>
                      <a:endParaRPr lang="es-MX" sz="1600" b="0" i="0" u="none" strike="noStrike" dirty="0">
                        <a:solidFill>
                          <a:srgbClr val="000000"/>
                        </a:solidFill>
                        <a:effectLst/>
                        <a:latin typeface="+mj-lt"/>
                      </a:endParaRPr>
                    </a:p>
                  </a:txBody>
                  <a:tcPr marL="9525" marR="9525" marT="9525" marB="0" anchor="b"/>
                </a:tc>
                <a:tc>
                  <a:txBody>
                    <a:bodyPr/>
                    <a:lstStyle/>
                    <a:p>
                      <a:pPr algn="r" fontAlgn="b"/>
                      <a:r>
                        <a:rPr lang="es-MX" sz="1600" u="none" strike="noStrike" dirty="0">
                          <a:effectLst/>
                        </a:rPr>
                        <a:t>57,397</a:t>
                      </a:r>
                      <a:endParaRPr lang="es-MX" sz="1600" b="0" i="0" u="none" strike="noStrike" dirty="0">
                        <a:solidFill>
                          <a:srgbClr val="000000"/>
                        </a:solidFill>
                        <a:effectLst/>
                        <a:latin typeface="+mj-lt"/>
                      </a:endParaRPr>
                    </a:p>
                  </a:txBody>
                  <a:tcPr marL="9525" marR="9525" marT="9525" marB="0" anchor="b"/>
                </a:tc>
                <a:tc>
                  <a:txBody>
                    <a:bodyPr/>
                    <a:lstStyle/>
                    <a:p>
                      <a:pPr algn="r" fontAlgn="b"/>
                      <a:r>
                        <a:rPr lang="es-MX" sz="1600" u="none" strike="noStrike" dirty="0">
                          <a:effectLst/>
                        </a:rPr>
                        <a:t>32,132</a:t>
                      </a:r>
                      <a:endParaRPr lang="es-MX" sz="16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4224613393"/>
                  </a:ext>
                </a:extLst>
              </a:tr>
              <a:tr h="467249">
                <a:tc>
                  <a:txBody>
                    <a:bodyPr/>
                    <a:lstStyle/>
                    <a:p>
                      <a:pPr algn="l" fontAlgn="b"/>
                      <a:r>
                        <a:rPr lang="es-MX" sz="1600" b="0" u="none" strike="noStrike" dirty="0">
                          <a:solidFill>
                            <a:srgbClr val="000000"/>
                          </a:solidFill>
                          <a:effectLst/>
                        </a:rPr>
                        <a:t>Defunciones</a:t>
                      </a:r>
                      <a:endParaRPr lang="es-MX" sz="1600" b="0" i="0" u="none" strike="noStrike" dirty="0">
                        <a:solidFill>
                          <a:srgbClr val="000000"/>
                        </a:solidFill>
                        <a:effectLst/>
                        <a:latin typeface="+mj-lt"/>
                      </a:endParaRPr>
                    </a:p>
                  </a:txBody>
                  <a:tcPr marL="9525" marR="9525" marT="9525" marB="0" anchor="b"/>
                </a:tc>
                <a:tc>
                  <a:txBody>
                    <a:bodyPr/>
                    <a:lstStyle/>
                    <a:p>
                      <a:pPr algn="r" fontAlgn="b"/>
                      <a:r>
                        <a:rPr lang="es-MX" sz="1600" b="0" u="none" strike="noStrike" dirty="0">
                          <a:solidFill>
                            <a:srgbClr val="000000"/>
                          </a:solidFill>
                          <a:effectLst/>
                        </a:rPr>
                        <a:t>745</a:t>
                      </a:r>
                      <a:endParaRPr lang="es-MX" sz="1600" b="0" i="0" u="none" strike="noStrike" dirty="0">
                        <a:solidFill>
                          <a:srgbClr val="000000"/>
                        </a:solidFill>
                        <a:effectLst/>
                        <a:latin typeface="+mj-lt"/>
                      </a:endParaRPr>
                    </a:p>
                  </a:txBody>
                  <a:tcPr marL="9525" marR="9525" marT="9525" marB="0" anchor="b"/>
                </a:tc>
                <a:tc>
                  <a:txBody>
                    <a:bodyPr/>
                    <a:lstStyle/>
                    <a:p>
                      <a:pPr algn="r" fontAlgn="b"/>
                      <a:r>
                        <a:rPr lang="es-MX" sz="1600" b="0" u="none" strike="noStrike" dirty="0">
                          <a:solidFill>
                            <a:srgbClr val="000000"/>
                          </a:solidFill>
                          <a:effectLst/>
                        </a:rPr>
                        <a:t>344</a:t>
                      </a:r>
                      <a:endParaRPr lang="es-MX" sz="16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3831615335"/>
                  </a:ext>
                </a:extLst>
              </a:tr>
            </a:tbl>
          </a:graphicData>
        </a:graphic>
      </p:graphicFrame>
    </p:spTree>
    <p:extLst>
      <p:ext uri="{BB962C8B-B14F-4D97-AF65-F5344CB8AC3E}">
        <p14:creationId xmlns:p14="http://schemas.microsoft.com/office/powerpoint/2010/main" val="221430194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7FB895C-CBFE-44CC-A9FF-85253BD13A44}"/>
              </a:ext>
            </a:extLst>
          </p:cNvPr>
          <p:cNvSpPr>
            <a:spLocks noGrp="1"/>
          </p:cNvSpPr>
          <p:nvPr>
            <p:ph type="title"/>
          </p:nvPr>
        </p:nvSpPr>
        <p:spPr>
          <a:xfrm>
            <a:off x="144967" y="317096"/>
            <a:ext cx="8229600" cy="1143000"/>
          </a:xfrm>
        </p:spPr>
        <p:txBody>
          <a:bodyPr/>
          <a:lstStyle/>
          <a:p>
            <a:r>
              <a:rPr lang="es-MX" dirty="0">
                <a:solidFill>
                  <a:schemeClr val="accent1">
                    <a:lumMod val="50000"/>
                  </a:schemeClr>
                </a:solidFill>
              </a:rPr>
              <a:t>Por Hospital 2021</a:t>
            </a:r>
          </a:p>
        </p:txBody>
      </p:sp>
      <p:sp>
        <p:nvSpPr>
          <p:cNvPr id="6" name="Marcador de texto 1">
            <a:extLst>
              <a:ext uri="{FF2B5EF4-FFF2-40B4-BE49-F238E27FC236}">
                <a16:creationId xmlns:a16="http://schemas.microsoft.com/office/drawing/2014/main" id="{DC244A33-D191-4C03-85DE-948DE572B9A8}"/>
              </a:ext>
            </a:extLst>
          </p:cNvPr>
          <p:cNvSpPr txBox="1">
            <a:spLocks/>
          </p:cNvSpPr>
          <p:nvPr/>
        </p:nvSpPr>
        <p:spPr>
          <a:xfrm>
            <a:off x="1706137" y="0"/>
            <a:ext cx="6668430" cy="419100"/>
          </a:xfrm>
          <a:prstGeom prst="rect">
            <a:avLst/>
          </a:prstGeom>
        </p:spPr>
        <p:txBody>
          <a:bodyPr>
            <a:noAutofit/>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MX" sz="1600" b="1" dirty="0">
                <a:solidFill>
                  <a:schemeClr val="bg1"/>
                </a:solidFill>
              </a:rPr>
              <a:t>Seguimiento Acuerdos del Consejo – Informe Dirección General de Servicios Médicos</a:t>
            </a:r>
          </a:p>
        </p:txBody>
      </p:sp>
      <p:sp>
        <p:nvSpPr>
          <p:cNvPr id="4" name="Marcador de pie de página 3">
            <a:extLst>
              <a:ext uri="{FF2B5EF4-FFF2-40B4-BE49-F238E27FC236}">
                <a16:creationId xmlns:a16="http://schemas.microsoft.com/office/drawing/2014/main" id="{BA38BCF6-6AE6-475E-B599-9BFF894FD8F9}"/>
              </a:ext>
            </a:extLst>
          </p:cNvPr>
          <p:cNvSpPr>
            <a:spLocks noGrp="1"/>
          </p:cNvSpPr>
          <p:nvPr>
            <p:ph type="ftr" sz="quarter" idx="11"/>
          </p:nvPr>
        </p:nvSpPr>
        <p:spPr>
          <a:xfrm>
            <a:off x="2857500" y="6399514"/>
            <a:ext cx="3429000" cy="365125"/>
          </a:xfrm>
        </p:spPr>
        <p:txBody>
          <a:bodyPr/>
          <a:lstStyle/>
          <a:p>
            <a:r>
              <a:rPr lang="es-MX" sz="900"/>
              <a:t>Sesión Ordinaria 06/2021 del 30 de Junio de 2021</a:t>
            </a:r>
            <a:endParaRPr lang="es-MX" sz="900" dirty="0"/>
          </a:p>
        </p:txBody>
      </p:sp>
      <p:sp>
        <p:nvSpPr>
          <p:cNvPr id="7" name="Marcador de número de diapositiva 6">
            <a:extLst>
              <a:ext uri="{FF2B5EF4-FFF2-40B4-BE49-F238E27FC236}">
                <a16:creationId xmlns:a16="http://schemas.microsoft.com/office/drawing/2014/main" id="{7E772C80-76E9-4182-A001-45FFC77E1031}"/>
              </a:ext>
            </a:extLst>
          </p:cNvPr>
          <p:cNvSpPr>
            <a:spLocks noGrp="1"/>
          </p:cNvSpPr>
          <p:nvPr>
            <p:ph type="sldNum" sz="quarter" idx="12"/>
          </p:nvPr>
        </p:nvSpPr>
        <p:spPr>
          <a:xfrm>
            <a:off x="7010400" y="6469855"/>
            <a:ext cx="2133600" cy="365125"/>
          </a:xfrm>
        </p:spPr>
        <p:txBody>
          <a:bodyPr/>
          <a:lstStyle/>
          <a:p>
            <a:fld id="{CF5E58AE-96D2-45FC-96FE-2B21174429C3}" type="slidenum">
              <a:rPr lang="es-MX" smtClean="0"/>
              <a:t>65</a:t>
            </a:fld>
            <a:endParaRPr lang="es-MX" dirty="0"/>
          </a:p>
        </p:txBody>
      </p:sp>
      <p:graphicFrame>
        <p:nvGraphicFramePr>
          <p:cNvPr id="10" name="Tabla 5">
            <a:extLst>
              <a:ext uri="{FF2B5EF4-FFF2-40B4-BE49-F238E27FC236}">
                <a16:creationId xmlns:a16="http://schemas.microsoft.com/office/drawing/2014/main" id="{182F8DC3-2DC6-46CB-A48D-D8A36D6D5A64}"/>
              </a:ext>
            </a:extLst>
          </p:cNvPr>
          <p:cNvGraphicFramePr>
            <a:graphicFrameLocks noGrp="1"/>
          </p:cNvGraphicFramePr>
          <p:nvPr>
            <p:extLst>
              <p:ext uri="{D42A27DB-BD31-4B8C-83A1-F6EECF244321}">
                <p14:modId xmlns:p14="http://schemas.microsoft.com/office/powerpoint/2010/main" val="3487439924"/>
              </p:ext>
            </p:extLst>
          </p:nvPr>
        </p:nvGraphicFramePr>
        <p:xfrm>
          <a:off x="537029" y="1211216"/>
          <a:ext cx="8069942" cy="4990310"/>
        </p:xfrm>
        <a:graphic>
          <a:graphicData uri="http://schemas.openxmlformats.org/drawingml/2006/table">
            <a:tbl>
              <a:tblPr firstRow="1" bandRow="1">
                <a:tableStyleId>{21E4AEA4-8DFA-4A89-87EB-49C32662AFE0}</a:tableStyleId>
              </a:tblPr>
              <a:tblGrid>
                <a:gridCol w="4034971">
                  <a:extLst>
                    <a:ext uri="{9D8B030D-6E8A-4147-A177-3AD203B41FA5}">
                      <a16:colId xmlns:a16="http://schemas.microsoft.com/office/drawing/2014/main" val="336111404"/>
                    </a:ext>
                  </a:extLst>
                </a:gridCol>
                <a:gridCol w="4034971">
                  <a:extLst>
                    <a:ext uri="{9D8B030D-6E8A-4147-A177-3AD203B41FA5}">
                      <a16:colId xmlns:a16="http://schemas.microsoft.com/office/drawing/2014/main" val="376214813"/>
                    </a:ext>
                  </a:extLst>
                </a:gridCol>
              </a:tblGrid>
              <a:tr h="325263">
                <a:tc>
                  <a:txBody>
                    <a:bodyPr/>
                    <a:lstStyle/>
                    <a:p>
                      <a:r>
                        <a:rPr lang="es-MX" sz="1600" dirty="0"/>
                        <a:t>Hospital </a:t>
                      </a:r>
                    </a:p>
                  </a:txBody>
                  <a:tcPr/>
                </a:tc>
                <a:tc>
                  <a:txBody>
                    <a:bodyPr/>
                    <a:lstStyle/>
                    <a:p>
                      <a:r>
                        <a:rPr lang="es-MX" sz="1600" dirty="0"/>
                        <a:t>Pacientes Atendidos </a:t>
                      </a:r>
                    </a:p>
                  </a:txBody>
                  <a:tcPr/>
                </a:tc>
                <a:extLst>
                  <a:ext uri="{0D108BD9-81ED-4DB2-BD59-A6C34878D82A}">
                    <a16:rowId xmlns:a16="http://schemas.microsoft.com/office/drawing/2014/main" val="4225193143"/>
                  </a:ext>
                </a:extLst>
              </a:tr>
              <a:tr h="569210">
                <a:tc>
                  <a:txBody>
                    <a:bodyPr/>
                    <a:lstStyle/>
                    <a:p>
                      <a:r>
                        <a:rPr lang="es-MX" sz="1600" dirty="0"/>
                        <a:t>Hospital Santa Catalina </a:t>
                      </a:r>
                    </a:p>
                  </a:txBody>
                  <a:tcPr/>
                </a:tc>
                <a:tc>
                  <a:txBody>
                    <a:bodyPr/>
                    <a:lstStyle/>
                    <a:p>
                      <a:pPr algn="ctr"/>
                      <a:r>
                        <a:rPr lang="es-MX" sz="1600" b="1" dirty="0"/>
                        <a:t>932</a:t>
                      </a:r>
                      <a:r>
                        <a:rPr lang="es-MX" sz="1600" dirty="0"/>
                        <a:t> (400 Hospitalizados, 532 Urgencias) </a:t>
                      </a:r>
                    </a:p>
                  </a:txBody>
                  <a:tcPr/>
                </a:tc>
                <a:extLst>
                  <a:ext uri="{0D108BD9-81ED-4DB2-BD59-A6C34878D82A}">
                    <a16:rowId xmlns:a16="http://schemas.microsoft.com/office/drawing/2014/main" val="546215995"/>
                  </a:ext>
                </a:extLst>
              </a:tr>
              <a:tr h="569210">
                <a:tc>
                  <a:txBody>
                    <a:bodyPr/>
                    <a:lstStyle/>
                    <a:p>
                      <a:r>
                        <a:rPr lang="es-MX" sz="1600" dirty="0"/>
                        <a:t>Hospital Guadalajara </a:t>
                      </a:r>
                    </a:p>
                  </a:txBody>
                  <a:tcPr/>
                </a:tc>
                <a:tc>
                  <a:txBody>
                    <a:bodyPr/>
                    <a:lstStyle/>
                    <a:p>
                      <a:pPr algn="ctr"/>
                      <a:r>
                        <a:rPr lang="es-MX" sz="1600" b="1" dirty="0"/>
                        <a:t>2,212</a:t>
                      </a:r>
                      <a:r>
                        <a:rPr lang="es-MX" sz="1600" dirty="0"/>
                        <a:t> (725 Hospitalizados, 1,487 Urgencias ) </a:t>
                      </a:r>
                    </a:p>
                  </a:txBody>
                  <a:tcPr/>
                </a:tc>
                <a:extLst>
                  <a:ext uri="{0D108BD9-81ED-4DB2-BD59-A6C34878D82A}">
                    <a16:rowId xmlns:a16="http://schemas.microsoft.com/office/drawing/2014/main" val="2717190281"/>
                  </a:ext>
                </a:extLst>
              </a:tr>
              <a:tr h="569210">
                <a:tc>
                  <a:txBody>
                    <a:bodyPr/>
                    <a:lstStyle/>
                    <a:p>
                      <a:r>
                        <a:rPr lang="es-MX" sz="1600" dirty="0"/>
                        <a:t>Hospital </a:t>
                      </a:r>
                      <a:r>
                        <a:rPr lang="es-MX" sz="1600" dirty="0" err="1"/>
                        <a:t>Bernardette</a:t>
                      </a:r>
                      <a:r>
                        <a:rPr lang="es-MX" sz="1600" dirty="0"/>
                        <a:t> </a:t>
                      </a:r>
                    </a:p>
                  </a:txBody>
                  <a:tcPr/>
                </a:tc>
                <a:tc>
                  <a:txBody>
                    <a:bodyPr/>
                    <a:lstStyle/>
                    <a:p>
                      <a:pPr algn="ctr"/>
                      <a:r>
                        <a:rPr lang="es-MX" sz="1600" b="1" dirty="0"/>
                        <a:t>613</a:t>
                      </a:r>
                      <a:r>
                        <a:rPr lang="es-MX" sz="1600" dirty="0"/>
                        <a:t> (203 Hospitalizados, 410 Urgencias9 </a:t>
                      </a:r>
                    </a:p>
                  </a:txBody>
                  <a:tcPr/>
                </a:tc>
                <a:extLst>
                  <a:ext uri="{0D108BD9-81ED-4DB2-BD59-A6C34878D82A}">
                    <a16:rowId xmlns:a16="http://schemas.microsoft.com/office/drawing/2014/main" val="576596193"/>
                  </a:ext>
                </a:extLst>
              </a:tr>
              <a:tr h="569210">
                <a:tc>
                  <a:txBody>
                    <a:bodyPr/>
                    <a:lstStyle/>
                    <a:p>
                      <a:r>
                        <a:rPr lang="es-MX" sz="1600" dirty="0"/>
                        <a:t>Hospital Santa Margarita </a:t>
                      </a:r>
                    </a:p>
                  </a:txBody>
                  <a:tcPr/>
                </a:tc>
                <a:tc>
                  <a:txBody>
                    <a:bodyPr/>
                    <a:lstStyle/>
                    <a:p>
                      <a:pPr algn="ctr"/>
                      <a:r>
                        <a:rPr lang="es-MX" sz="1600" b="1" dirty="0"/>
                        <a:t>1,267 </a:t>
                      </a:r>
                      <a:r>
                        <a:rPr lang="es-MX" sz="1600" dirty="0"/>
                        <a:t>(499 Hospitalizados, 768 Urgencias)</a:t>
                      </a:r>
                    </a:p>
                  </a:txBody>
                  <a:tcPr/>
                </a:tc>
                <a:extLst>
                  <a:ext uri="{0D108BD9-81ED-4DB2-BD59-A6C34878D82A}">
                    <a16:rowId xmlns:a16="http://schemas.microsoft.com/office/drawing/2014/main" val="3388628552"/>
                  </a:ext>
                </a:extLst>
              </a:tr>
              <a:tr h="569210">
                <a:tc>
                  <a:txBody>
                    <a:bodyPr/>
                    <a:lstStyle/>
                    <a:p>
                      <a:r>
                        <a:rPr lang="es-MX" sz="1600" dirty="0"/>
                        <a:t>Hospital Terranova</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s-MX" sz="1600" b="1" dirty="0"/>
                        <a:t>1,856</a:t>
                      </a:r>
                      <a:r>
                        <a:rPr lang="es-MX" sz="1600" dirty="0"/>
                        <a:t> (567 Hospitalizados, 1289 Urgencias)</a:t>
                      </a:r>
                    </a:p>
                  </a:txBody>
                  <a:tcPr/>
                </a:tc>
                <a:extLst>
                  <a:ext uri="{0D108BD9-81ED-4DB2-BD59-A6C34878D82A}">
                    <a16:rowId xmlns:a16="http://schemas.microsoft.com/office/drawing/2014/main" val="1536758036"/>
                  </a:ext>
                </a:extLst>
              </a:tr>
              <a:tr h="325263">
                <a:tc>
                  <a:txBody>
                    <a:bodyPr/>
                    <a:lstStyle/>
                    <a:p>
                      <a:r>
                        <a:rPr lang="es-MX" sz="1600" dirty="0"/>
                        <a:t>Hospital El Ángel</a:t>
                      </a:r>
                    </a:p>
                  </a:txBody>
                  <a:tcPr/>
                </a:tc>
                <a:tc>
                  <a:txBody>
                    <a:bodyPr/>
                    <a:lstStyle/>
                    <a:p>
                      <a:pPr algn="ctr"/>
                      <a:r>
                        <a:rPr lang="es-MX" sz="1600" b="1" dirty="0"/>
                        <a:t>91 </a:t>
                      </a:r>
                      <a:r>
                        <a:rPr lang="es-MX" sz="1600" b="0" dirty="0"/>
                        <a:t>Hospitalizados </a:t>
                      </a:r>
                    </a:p>
                  </a:txBody>
                  <a:tcPr/>
                </a:tc>
                <a:extLst>
                  <a:ext uri="{0D108BD9-81ED-4DB2-BD59-A6C34878D82A}">
                    <a16:rowId xmlns:a16="http://schemas.microsoft.com/office/drawing/2014/main" val="314910590"/>
                  </a:ext>
                </a:extLst>
              </a:tr>
              <a:tr h="325263">
                <a:tc>
                  <a:txBody>
                    <a:bodyPr/>
                    <a:lstStyle/>
                    <a:p>
                      <a:r>
                        <a:rPr lang="es-MX" sz="1600" dirty="0"/>
                        <a:t>Hospital San Pio </a:t>
                      </a:r>
                    </a:p>
                  </a:txBody>
                  <a:tcPr/>
                </a:tc>
                <a:tc>
                  <a:txBody>
                    <a:bodyPr/>
                    <a:lstStyle/>
                    <a:p>
                      <a:pPr algn="ctr"/>
                      <a:r>
                        <a:rPr lang="es-MX" sz="1600" b="1" dirty="0"/>
                        <a:t>91 </a:t>
                      </a:r>
                      <a:r>
                        <a:rPr lang="es-MX" sz="1600" b="0" dirty="0"/>
                        <a:t>Hospitalizados </a:t>
                      </a:r>
                    </a:p>
                  </a:txBody>
                  <a:tcPr/>
                </a:tc>
                <a:extLst>
                  <a:ext uri="{0D108BD9-81ED-4DB2-BD59-A6C34878D82A}">
                    <a16:rowId xmlns:a16="http://schemas.microsoft.com/office/drawing/2014/main" val="696292109"/>
                  </a:ext>
                </a:extLst>
              </a:tr>
              <a:tr h="569210">
                <a:tc>
                  <a:txBody>
                    <a:bodyPr/>
                    <a:lstStyle/>
                    <a:p>
                      <a:r>
                        <a:rPr lang="es-MX" sz="1600" dirty="0"/>
                        <a:t>Hospital Psiquiátrico San Juan De Dios </a:t>
                      </a:r>
                    </a:p>
                  </a:txBody>
                  <a:tcPr/>
                </a:tc>
                <a:tc>
                  <a:txBody>
                    <a:bodyPr/>
                    <a:lstStyle/>
                    <a:p>
                      <a:pPr algn="ctr"/>
                      <a:r>
                        <a:rPr lang="es-MX" sz="1600" b="1" dirty="0"/>
                        <a:t>30 </a:t>
                      </a:r>
                      <a:r>
                        <a:rPr lang="es-MX" sz="1600" b="0" dirty="0"/>
                        <a:t>Hospitalizados</a:t>
                      </a:r>
                    </a:p>
                  </a:txBody>
                  <a:tcPr/>
                </a:tc>
                <a:extLst>
                  <a:ext uri="{0D108BD9-81ED-4DB2-BD59-A6C34878D82A}">
                    <a16:rowId xmlns:a16="http://schemas.microsoft.com/office/drawing/2014/main" val="2720369998"/>
                  </a:ext>
                </a:extLst>
              </a:tr>
              <a:tr h="569210">
                <a:tc>
                  <a:txBody>
                    <a:bodyPr/>
                    <a:lstStyle/>
                    <a:p>
                      <a:r>
                        <a:rPr lang="es-MX" sz="1600" dirty="0"/>
                        <a:t>Hospital Siglo XXI Puerta De Hierro </a:t>
                      </a:r>
                    </a:p>
                  </a:txBody>
                  <a:tcPr/>
                </a:tc>
                <a:tc>
                  <a:txBody>
                    <a:bodyPr/>
                    <a:lstStyle/>
                    <a:p>
                      <a:pPr algn="ctr"/>
                      <a:r>
                        <a:rPr lang="es-MX" sz="1600" b="1" dirty="0"/>
                        <a:t>71 </a:t>
                      </a:r>
                      <a:r>
                        <a:rPr lang="es-MX" sz="1600" b="0" dirty="0"/>
                        <a:t>Cirugías </a:t>
                      </a:r>
                    </a:p>
                  </a:txBody>
                  <a:tcPr/>
                </a:tc>
                <a:extLst>
                  <a:ext uri="{0D108BD9-81ED-4DB2-BD59-A6C34878D82A}">
                    <a16:rowId xmlns:a16="http://schemas.microsoft.com/office/drawing/2014/main" val="22351141"/>
                  </a:ext>
                </a:extLst>
              </a:tr>
            </a:tbl>
          </a:graphicData>
        </a:graphic>
      </p:graphicFrame>
    </p:spTree>
    <p:extLst>
      <p:ext uri="{BB962C8B-B14F-4D97-AF65-F5344CB8AC3E}">
        <p14:creationId xmlns:p14="http://schemas.microsoft.com/office/powerpoint/2010/main" val="214768299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6496D04-869C-4E51-B6A5-FCBC62DE177A}"/>
              </a:ext>
            </a:extLst>
          </p:cNvPr>
          <p:cNvSpPr>
            <a:spLocks noGrp="1"/>
          </p:cNvSpPr>
          <p:nvPr>
            <p:ph type="title"/>
          </p:nvPr>
        </p:nvSpPr>
        <p:spPr>
          <a:xfrm>
            <a:off x="457200" y="457200"/>
            <a:ext cx="8229600" cy="1143000"/>
          </a:xfrm>
        </p:spPr>
        <p:txBody>
          <a:bodyPr/>
          <a:lstStyle/>
          <a:p>
            <a:r>
              <a:rPr lang="es-MX" dirty="0">
                <a:solidFill>
                  <a:schemeClr val="accent1">
                    <a:lumMod val="50000"/>
                  </a:schemeClr>
                </a:solidFill>
              </a:rPr>
              <a:t>CIRUGÍAS</a:t>
            </a:r>
          </a:p>
        </p:txBody>
      </p:sp>
      <p:sp>
        <p:nvSpPr>
          <p:cNvPr id="3" name="Marcador de contenido 2">
            <a:extLst>
              <a:ext uri="{FF2B5EF4-FFF2-40B4-BE49-F238E27FC236}">
                <a16:creationId xmlns:a16="http://schemas.microsoft.com/office/drawing/2014/main" id="{A7BEEB0B-6391-4A02-A394-AEDC9E6262DB}"/>
              </a:ext>
            </a:extLst>
          </p:cNvPr>
          <p:cNvSpPr>
            <a:spLocks noGrp="1"/>
          </p:cNvSpPr>
          <p:nvPr>
            <p:ph idx="1"/>
          </p:nvPr>
        </p:nvSpPr>
        <p:spPr>
          <a:xfrm>
            <a:off x="457200" y="1614268"/>
            <a:ext cx="8229600" cy="4525963"/>
          </a:xfrm>
        </p:spPr>
        <p:txBody>
          <a:bodyPr/>
          <a:lstStyle/>
          <a:p>
            <a:r>
              <a:rPr lang="es-MX" dirty="0"/>
              <a:t>376 Cirugías de Urgencia.</a:t>
            </a:r>
          </a:p>
          <a:p>
            <a:pPr marL="0" indent="0">
              <a:buNone/>
            </a:pPr>
            <a:endParaRPr lang="es-MX" dirty="0"/>
          </a:p>
          <a:p>
            <a:r>
              <a:rPr lang="es-MX" dirty="0"/>
              <a:t>1,471 Cirugías Programadas</a:t>
            </a:r>
          </a:p>
          <a:p>
            <a:pPr marL="0" indent="0">
              <a:buNone/>
            </a:pPr>
            <a:endParaRPr lang="es-MX" dirty="0"/>
          </a:p>
        </p:txBody>
      </p:sp>
      <p:sp>
        <p:nvSpPr>
          <p:cNvPr id="4" name="Marcador de texto 1">
            <a:extLst>
              <a:ext uri="{FF2B5EF4-FFF2-40B4-BE49-F238E27FC236}">
                <a16:creationId xmlns:a16="http://schemas.microsoft.com/office/drawing/2014/main" id="{99480A16-C37B-4E50-8252-CF69E7A309D7}"/>
              </a:ext>
            </a:extLst>
          </p:cNvPr>
          <p:cNvSpPr txBox="1">
            <a:spLocks/>
          </p:cNvSpPr>
          <p:nvPr/>
        </p:nvSpPr>
        <p:spPr>
          <a:xfrm>
            <a:off x="1706137" y="0"/>
            <a:ext cx="6668430" cy="419100"/>
          </a:xfrm>
          <a:prstGeom prst="rect">
            <a:avLst/>
          </a:prstGeom>
        </p:spPr>
        <p:txBody>
          <a:bodyPr>
            <a:noAutofit/>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MX" sz="1600" b="1" dirty="0">
                <a:solidFill>
                  <a:schemeClr val="bg1"/>
                </a:solidFill>
              </a:rPr>
              <a:t>Seguimiento Acuerdos del Consejo – Informe Dirección General de Servicios Médicos</a:t>
            </a:r>
          </a:p>
        </p:txBody>
      </p:sp>
      <p:sp>
        <p:nvSpPr>
          <p:cNvPr id="5" name="Marcador de pie de página 4">
            <a:extLst>
              <a:ext uri="{FF2B5EF4-FFF2-40B4-BE49-F238E27FC236}">
                <a16:creationId xmlns:a16="http://schemas.microsoft.com/office/drawing/2014/main" id="{7B5F1755-5EE7-4B42-9CFF-0E36F3302A75}"/>
              </a:ext>
            </a:extLst>
          </p:cNvPr>
          <p:cNvSpPr>
            <a:spLocks noGrp="1"/>
          </p:cNvSpPr>
          <p:nvPr>
            <p:ph type="ftr" sz="quarter" idx="11"/>
          </p:nvPr>
        </p:nvSpPr>
        <p:spPr>
          <a:xfrm>
            <a:off x="2857500" y="6400800"/>
            <a:ext cx="3429000" cy="365125"/>
          </a:xfrm>
        </p:spPr>
        <p:txBody>
          <a:bodyPr/>
          <a:lstStyle/>
          <a:p>
            <a:r>
              <a:rPr lang="es-MX" sz="900"/>
              <a:t>Sesión Ordinaria 06/2021 del 30 de Junio de 2021</a:t>
            </a:r>
            <a:endParaRPr lang="es-MX" sz="900" dirty="0"/>
          </a:p>
        </p:txBody>
      </p:sp>
      <p:sp>
        <p:nvSpPr>
          <p:cNvPr id="6" name="Marcador de número de diapositiva 5">
            <a:extLst>
              <a:ext uri="{FF2B5EF4-FFF2-40B4-BE49-F238E27FC236}">
                <a16:creationId xmlns:a16="http://schemas.microsoft.com/office/drawing/2014/main" id="{AFECDE43-A9BC-445C-B2E8-3214CA3C8EE6}"/>
              </a:ext>
            </a:extLst>
          </p:cNvPr>
          <p:cNvSpPr>
            <a:spLocks noGrp="1"/>
          </p:cNvSpPr>
          <p:nvPr>
            <p:ph type="sldNum" sz="quarter" idx="12"/>
          </p:nvPr>
        </p:nvSpPr>
        <p:spPr>
          <a:xfrm>
            <a:off x="7010400" y="6414407"/>
            <a:ext cx="2133600" cy="365125"/>
          </a:xfrm>
        </p:spPr>
        <p:txBody>
          <a:bodyPr/>
          <a:lstStyle/>
          <a:p>
            <a:fld id="{CF5E58AE-96D2-45FC-96FE-2B21174429C3}" type="slidenum">
              <a:rPr lang="es-MX" smtClean="0"/>
              <a:t>66</a:t>
            </a:fld>
            <a:endParaRPr lang="es-MX" dirty="0"/>
          </a:p>
        </p:txBody>
      </p:sp>
    </p:spTree>
    <p:extLst>
      <p:ext uri="{BB962C8B-B14F-4D97-AF65-F5344CB8AC3E}">
        <p14:creationId xmlns:p14="http://schemas.microsoft.com/office/powerpoint/2010/main" val="171844386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1D6D608-806D-49A5-BDFF-0590D67E2ACD}"/>
              </a:ext>
            </a:extLst>
          </p:cNvPr>
          <p:cNvSpPr>
            <a:spLocks noGrp="1"/>
          </p:cNvSpPr>
          <p:nvPr>
            <p:ph type="title"/>
          </p:nvPr>
        </p:nvSpPr>
        <p:spPr>
          <a:xfrm>
            <a:off x="302456" y="570060"/>
            <a:ext cx="8229600" cy="1143000"/>
          </a:xfrm>
        </p:spPr>
        <p:txBody>
          <a:bodyPr/>
          <a:lstStyle/>
          <a:p>
            <a:r>
              <a:rPr lang="es-MX" dirty="0">
                <a:solidFill>
                  <a:schemeClr val="accent1">
                    <a:lumMod val="50000"/>
                  </a:schemeClr>
                </a:solidFill>
              </a:rPr>
              <a:t>COVID-19 Hospitalizados</a:t>
            </a:r>
          </a:p>
        </p:txBody>
      </p:sp>
      <p:sp>
        <p:nvSpPr>
          <p:cNvPr id="4" name="Marcador de texto 1">
            <a:extLst>
              <a:ext uri="{FF2B5EF4-FFF2-40B4-BE49-F238E27FC236}">
                <a16:creationId xmlns:a16="http://schemas.microsoft.com/office/drawing/2014/main" id="{55649D91-AD96-4FF3-993C-85F7BCFCB753}"/>
              </a:ext>
            </a:extLst>
          </p:cNvPr>
          <p:cNvSpPr txBox="1">
            <a:spLocks/>
          </p:cNvSpPr>
          <p:nvPr/>
        </p:nvSpPr>
        <p:spPr>
          <a:xfrm>
            <a:off x="1706137" y="0"/>
            <a:ext cx="6668430" cy="419100"/>
          </a:xfrm>
          <a:prstGeom prst="rect">
            <a:avLst/>
          </a:prstGeom>
        </p:spPr>
        <p:txBody>
          <a:bodyPr>
            <a:noAutofit/>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MX" sz="1600" b="1" dirty="0">
                <a:solidFill>
                  <a:schemeClr val="bg1"/>
                </a:solidFill>
              </a:rPr>
              <a:t>Seguimiento Acuerdos del Consejo – Informe Dirección General de Servicios Médicos</a:t>
            </a:r>
          </a:p>
        </p:txBody>
      </p:sp>
      <p:sp>
        <p:nvSpPr>
          <p:cNvPr id="5" name="Marcador de pie de página 4">
            <a:extLst>
              <a:ext uri="{FF2B5EF4-FFF2-40B4-BE49-F238E27FC236}">
                <a16:creationId xmlns:a16="http://schemas.microsoft.com/office/drawing/2014/main" id="{B7E01E07-6C48-4665-831E-5916B8136DAB}"/>
              </a:ext>
            </a:extLst>
          </p:cNvPr>
          <p:cNvSpPr>
            <a:spLocks noGrp="1"/>
          </p:cNvSpPr>
          <p:nvPr>
            <p:ph type="ftr" sz="quarter" idx="11"/>
          </p:nvPr>
        </p:nvSpPr>
        <p:spPr>
          <a:xfrm>
            <a:off x="2857500" y="6426603"/>
            <a:ext cx="3429000" cy="365125"/>
          </a:xfrm>
        </p:spPr>
        <p:txBody>
          <a:bodyPr/>
          <a:lstStyle/>
          <a:p>
            <a:r>
              <a:rPr lang="es-MX" sz="900" dirty="0"/>
              <a:t>Sesión Ordinaria 06/2021 del 30 de Junio de 2021</a:t>
            </a:r>
          </a:p>
        </p:txBody>
      </p:sp>
      <p:sp>
        <p:nvSpPr>
          <p:cNvPr id="6" name="Marcador de número de diapositiva 5">
            <a:extLst>
              <a:ext uri="{FF2B5EF4-FFF2-40B4-BE49-F238E27FC236}">
                <a16:creationId xmlns:a16="http://schemas.microsoft.com/office/drawing/2014/main" id="{AF344C4B-4BA1-43A8-838F-0F17374F7134}"/>
              </a:ext>
            </a:extLst>
          </p:cNvPr>
          <p:cNvSpPr>
            <a:spLocks noGrp="1"/>
          </p:cNvSpPr>
          <p:nvPr>
            <p:ph type="sldNum" sz="quarter" idx="12"/>
          </p:nvPr>
        </p:nvSpPr>
        <p:spPr>
          <a:xfrm>
            <a:off x="7010400" y="6462939"/>
            <a:ext cx="2133600" cy="365125"/>
          </a:xfrm>
        </p:spPr>
        <p:txBody>
          <a:bodyPr/>
          <a:lstStyle/>
          <a:p>
            <a:fld id="{CF5E58AE-96D2-45FC-96FE-2B21174429C3}" type="slidenum">
              <a:rPr lang="es-MX" smtClean="0"/>
              <a:t>67</a:t>
            </a:fld>
            <a:endParaRPr lang="es-MX" dirty="0"/>
          </a:p>
        </p:txBody>
      </p:sp>
      <p:sp>
        <p:nvSpPr>
          <p:cNvPr id="9" name="Marcador de contenido 2">
            <a:extLst>
              <a:ext uri="{FF2B5EF4-FFF2-40B4-BE49-F238E27FC236}">
                <a16:creationId xmlns:a16="http://schemas.microsoft.com/office/drawing/2014/main" id="{CF7939F1-A9E9-4E0E-8B5D-27C3A1B3BA26}"/>
              </a:ext>
            </a:extLst>
          </p:cNvPr>
          <p:cNvSpPr>
            <a:spLocks noGrp="1"/>
          </p:cNvSpPr>
          <p:nvPr>
            <p:ph idx="1"/>
          </p:nvPr>
        </p:nvSpPr>
        <p:spPr>
          <a:xfrm>
            <a:off x="457200" y="1626090"/>
            <a:ext cx="8229600" cy="4525963"/>
          </a:xfrm>
        </p:spPr>
        <p:txBody>
          <a:bodyPr>
            <a:normAutofit/>
          </a:bodyPr>
          <a:lstStyle/>
          <a:p>
            <a:pPr algn="ctr"/>
            <a:r>
              <a:rPr lang="es-MX" sz="2000" b="1" dirty="0"/>
              <a:t>2020</a:t>
            </a:r>
          </a:p>
          <a:p>
            <a:pPr marL="0" indent="0">
              <a:buNone/>
            </a:pPr>
            <a:r>
              <a:rPr lang="es-MX" sz="2000" b="1" dirty="0"/>
              <a:t>Pacientes 914                                                 Defunciones 220</a:t>
            </a:r>
          </a:p>
          <a:p>
            <a:pPr algn="ctr"/>
            <a:endParaRPr lang="es-MX" sz="2000" b="1" dirty="0"/>
          </a:p>
          <a:p>
            <a:pPr algn="ctr"/>
            <a:endParaRPr lang="es-MX" sz="2000" b="1" dirty="0"/>
          </a:p>
          <a:p>
            <a:pPr algn="ctr"/>
            <a:r>
              <a:rPr lang="es-MX" sz="2000" b="1" dirty="0"/>
              <a:t>2021</a:t>
            </a:r>
          </a:p>
          <a:p>
            <a:pPr marL="0" indent="0">
              <a:buNone/>
            </a:pPr>
            <a:r>
              <a:rPr lang="es-MX" sz="2000" b="1" dirty="0"/>
              <a:t>Pacientes 364                                                 Defunciones 131 	</a:t>
            </a:r>
            <a:endParaRPr lang="es-MX" sz="2000" dirty="0"/>
          </a:p>
          <a:p>
            <a:pPr marL="0" indent="0">
              <a:buNone/>
            </a:pPr>
            <a:endParaRPr lang="es-MX" sz="2000" dirty="0"/>
          </a:p>
          <a:p>
            <a:pPr marL="0" indent="0">
              <a:buNone/>
            </a:pPr>
            <a:endParaRPr lang="es-MX" sz="2000" dirty="0"/>
          </a:p>
        </p:txBody>
      </p:sp>
    </p:spTree>
    <p:extLst>
      <p:ext uri="{BB962C8B-B14F-4D97-AF65-F5344CB8AC3E}">
        <p14:creationId xmlns:p14="http://schemas.microsoft.com/office/powerpoint/2010/main" val="411250231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1D6D608-806D-49A5-BDFF-0590D67E2ACD}"/>
              </a:ext>
            </a:extLst>
          </p:cNvPr>
          <p:cNvSpPr>
            <a:spLocks noGrp="1"/>
          </p:cNvSpPr>
          <p:nvPr>
            <p:ph type="title"/>
          </p:nvPr>
        </p:nvSpPr>
        <p:spPr>
          <a:xfrm>
            <a:off x="302456" y="570060"/>
            <a:ext cx="8229600" cy="1143000"/>
          </a:xfrm>
        </p:spPr>
        <p:txBody>
          <a:bodyPr/>
          <a:lstStyle/>
          <a:p>
            <a:r>
              <a:rPr lang="es-MX" dirty="0">
                <a:solidFill>
                  <a:schemeClr val="accent1">
                    <a:lumMod val="50000"/>
                  </a:schemeClr>
                </a:solidFill>
              </a:rPr>
              <a:t>Gastos por COVID</a:t>
            </a:r>
          </a:p>
        </p:txBody>
      </p:sp>
      <p:sp>
        <p:nvSpPr>
          <p:cNvPr id="4" name="Marcador de texto 1">
            <a:extLst>
              <a:ext uri="{FF2B5EF4-FFF2-40B4-BE49-F238E27FC236}">
                <a16:creationId xmlns:a16="http://schemas.microsoft.com/office/drawing/2014/main" id="{55649D91-AD96-4FF3-993C-85F7BCFCB753}"/>
              </a:ext>
            </a:extLst>
          </p:cNvPr>
          <p:cNvSpPr txBox="1">
            <a:spLocks/>
          </p:cNvSpPr>
          <p:nvPr/>
        </p:nvSpPr>
        <p:spPr>
          <a:xfrm>
            <a:off x="1706137" y="0"/>
            <a:ext cx="6668430" cy="419100"/>
          </a:xfrm>
          <a:prstGeom prst="rect">
            <a:avLst/>
          </a:prstGeom>
        </p:spPr>
        <p:txBody>
          <a:bodyPr>
            <a:noAutofit/>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MX" sz="1600" b="1" dirty="0">
                <a:solidFill>
                  <a:schemeClr val="bg1"/>
                </a:solidFill>
              </a:rPr>
              <a:t>Seguimiento Acuerdos del Consejo – Informe Dirección General de Servicios Médicos</a:t>
            </a:r>
          </a:p>
        </p:txBody>
      </p:sp>
      <p:sp>
        <p:nvSpPr>
          <p:cNvPr id="5" name="Marcador de pie de página 4">
            <a:extLst>
              <a:ext uri="{FF2B5EF4-FFF2-40B4-BE49-F238E27FC236}">
                <a16:creationId xmlns:a16="http://schemas.microsoft.com/office/drawing/2014/main" id="{B7E01E07-6C48-4665-831E-5916B8136DAB}"/>
              </a:ext>
            </a:extLst>
          </p:cNvPr>
          <p:cNvSpPr>
            <a:spLocks noGrp="1"/>
          </p:cNvSpPr>
          <p:nvPr>
            <p:ph type="ftr" sz="quarter" idx="11"/>
          </p:nvPr>
        </p:nvSpPr>
        <p:spPr>
          <a:xfrm>
            <a:off x="2722246" y="6424449"/>
            <a:ext cx="3429000" cy="365125"/>
          </a:xfrm>
        </p:spPr>
        <p:txBody>
          <a:bodyPr/>
          <a:lstStyle/>
          <a:p>
            <a:r>
              <a:rPr lang="es-MX" sz="900" dirty="0"/>
              <a:t>Sesión Ordinaria 06/2021 del 30 de Junio de 2021</a:t>
            </a:r>
          </a:p>
        </p:txBody>
      </p:sp>
      <p:sp>
        <p:nvSpPr>
          <p:cNvPr id="6" name="Marcador de número de diapositiva 5">
            <a:extLst>
              <a:ext uri="{FF2B5EF4-FFF2-40B4-BE49-F238E27FC236}">
                <a16:creationId xmlns:a16="http://schemas.microsoft.com/office/drawing/2014/main" id="{AF344C4B-4BA1-43A8-838F-0F17374F7134}"/>
              </a:ext>
            </a:extLst>
          </p:cNvPr>
          <p:cNvSpPr>
            <a:spLocks noGrp="1"/>
          </p:cNvSpPr>
          <p:nvPr>
            <p:ph type="sldNum" sz="quarter" idx="12"/>
          </p:nvPr>
        </p:nvSpPr>
        <p:spPr>
          <a:xfrm>
            <a:off x="7010400" y="6452586"/>
            <a:ext cx="2133600" cy="365125"/>
          </a:xfrm>
        </p:spPr>
        <p:txBody>
          <a:bodyPr/>
          <a:lstStyle/>
          <a:p>
            <a:fld id="{CF5E58AE-96D2-45FC-96FE-2B21174429C3}" type="slidenum">
              <a:rPr lang="es-MX" smtClean="0"/>
              <a:t>68</a:t>
            </a:fld>
            <a:endParaRPr lang="es-MX" dirty="0"/>
          </a:p>
        </p:txBody>
      </p:sp>
      <p:graphicFrame>
        <p:nvGraphicFramePr>
          <p:cNvPr id="11" name="Tabla 10">
            <a:extLst>
              <a:ext uri="{FF2B5EF4-FFF2-40B4-BE49-F238E27FC236}">
                <a16:creationId xmlns:a16="http://schemas.microsoft.com/office/drawing/2014/main" id="{096B1614-8AB5-413F-817D-47335A6A87D6}"/>
              </a:ext>
            </a:extLst>
          </p:cNvPr>
          <p:cNvGraphicFramePr>
            <a:graphicFrameLocks noGrp="1"/>
          </p:cNvGraphicFramePr>
          <p:nvPr>
            <p:extLst>
              <p:ext uri="{D42A27DB-BD31-4B8C-83A1-F6EECF244321}">
                <p14:modId xmlns:p14="http://schemas.microsoft.com/office/powerpoint/2010/main" val="1971476721"/>
              </p:ext>
            </p:extLst>
          </p:nvPr>
        </p:nvGraphicFramePr>
        <p:xfrm>
          <a:off x="881635" y="1864020"/>
          <a:ext cx="6839712" cy="1539554"/>
        </p:xfrm>
        <a:graphic>
          <a:graphicData uri="http://schemas.openxmlformats.org/drawingml/2006/table">
            <a:tbl>
              <a:tblPr>
                <a:tableStyleId>{5DA37D80-6434-44D0-A028-1B22A696006F}</a:tableStyleId>
              </a:tblPr>
              <a:tblGrid>
                <a:gridCol w="1697199">
                  <a:extLst>
                    <a:ext uri="{9D8B030D-6E8A-4147-A177-3AD203B41FA5}">
                      <a16:colId xmlns:a16="http://schemas.microsoft.com/office/drawing/2014/main" val="3266816390"/>
                    </a:ext>
                  </a:extLst>
                </a:gridCol>
                <a:gridCol w="1510508">
                  <a:extLst>
                    <a:ext uri="{9D8B030D-6E8A-4147-A177-3AD203B41FA5}">
                      <a16:colId xmlns:a16="http://schemas.microsoft.com/office/drawing/2014/main" val="291492608"/>
                    </a:ext>
                  </a:extLst>
                </a:gridCol>
                <a:gridCol w="2019666">
                  <a:extLst>
                    <a:ext uri="{9D8B030D-6E8A-4147-A177-3AD203B41FA5}">
                      <a16:colId xmlns:a16="http://schemas.microsoft.com/office/drawing/2014/main" val="1565894380"/>
                    </a:ext>
                  </a:extLst>
                </a:gridCol>
                <a:gridCol w="1612339">
                  <a:extLst>
                    <a:ext uri="{9D8B030D-6E8A-4147-A177-3AD203B41FA5}">
                      <a16:colId xmlns:a16="http://schemas.microsoft.com/office/drawing/2014/main" val="3012376243"/>
                    </a:ext>
                  </a:extLst>
                </a:gridCol>
              </a:tblGrid>
              <a:tr h="404136">
                <a:tc>
                  <a:txBody>
                    <a:bodyPr/>
                    <a:lstStyle/>
                    <a:p>
                      <a:pPr algn="ctr" fontAlgn="b"/>
                      <a:r>
                        <a:rPr lang="es-MX" sz="1800" b="1" u="none" strike="noStrike" dirty="0">
                          <a:solidFill>
                            <a:srgbClr val="000000"/>
                          </a:solidFill>
                          <a:effectLst/>
                        </a:rPr>
                        <a:t>2020 </a:t>
                      </a:r>
                      <a:endParaRPr lang="es-MX" sz="1800" b="1"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s-MX" sz="1600" b="1" u="none" strike="noStrike" dirty="0">
                          <a:solidFill>
                            <a:srgbClr val="000000"/>
                          </a:solidFill>
                          <a:effectLst/>
                        </a:rPr>
                        <a:t>Número De Pacientes </a:t>
                      </a:r>
                      <a:endParaRPr lang="es-MX" sz="1600" b="1"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s-MX" sz="1600" b="1" u="none" strike="noStrike" dirty="0">
                          <a:solidFill>
                            <a:srgbClr val="000000"/>
                          </a:solidFill>
                          <a:effectLst/>
                        </a:rPr>
                        <a:t>Gastos Covid-19 </a:t>
                      </a:r>
                    </a:p>
                    <a:p>
                      <a:pPr algn="ctr" fontAlgn="b"/>
                      <a:r>
                        <a:rPr lang="es-MX" sz="1600" b="1" u="none" strike="noStrike" dirty="0">
                          <a:solidFill>
                            <a:srgbClr val="000000"/>
                          </a:solidFill>
                          <a:effectLst/>
                        </a:rPr>
                        <a:t>Hospitales </a:t>
                      </a:r>
                      <a:endParaRPr lang="es-MX" sz="1600" b="1"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ctr"/>
                      <a:r>
                        <a:rPr lang="es-MX" sz="1600" u="none" strike="noStrike" dirty="0">
                          <a:effectLst/>
                        </a:rPr>
                        <a:t> </a:t>
                      </a:r>
                      <a:r>
                        <a:rPr lang="es-MX" sz="1600" b="1" u="none" strike="noStrike" dirty="0">
                          <a:effectLst/>
                        </a:rPr>
                        <a:t>Gran Total $112,117,588.00 </a:t>
                      </a:r>
                      <a:endParaRPr lang="es-MX" sz="1600" b="1" i="0" u="none" strike="noStrike" dirty="0">
                        <a:solidFill>
                          <a:srgbClr val="000000"/>
                        </a:solidFill>
                        <a:effectLst/>
                        <a:latin typeface="Calibri" panose="020F0502020204030204" pitchFamily="34" charset="0"/>
                      </a:endParaRPr>
                    </a:p>
                  </a:txBody>
                  <a:tcPr marL="6350" marR="6350" marT="6350" marB="0" anchor="ctr"/>
                </a:tc>
                <a:extLst>
                  <a:ext uri="{0D108BD9-81ED-4DB2-BD59-A6C34878D82A}">
                    <a16:rowId xmlns:a16="http://schemas.microsoft.com/office/drawing/2014/main" val="3678283418"/>
                  </a:ext>
                </a:extLst>
              </a:tr>
              <a:tr h="294954">
                <a:tc>
                  <a:txBody>
                    <a:bodyPr/>
                    <a:lstStyle/>
                    <a:p>
                      <a:pPr algn="l" fontAlgn="b"/>
                      <a:endParaRPr lang="es-MX" sz="1600" b="0" i="0" u="none" strike="noStrike" dirty="0">
                        <a:solidFill>
                          <a:srgbClr val="000000"/>
                        </a:solidFill>
                        <a:effectLst/>
                        <a:latin typeface="Calibri" panose="020F0502020204030204" pitchFamily="34" charset="0"/>
                      </a:endParaRPr>
                    </a:p>
                  </a:txBody>
                  <a:tcPr marL="6350" marR="6350" marT="6350" marB="0" anchor="b"/>
                </a:tc>
                <a:tc>
                  <a:txBody>
                    <a:bodyPr/>
                    <a:lstStyle/>
                    <a:p>
                      <a:pPr algn="l" fontAlgn="b"/>
                      <a:endParaRPr lang="es-MX" sz="1600" b="0" i="0" u="none" strike="noStrike" dirty="0">
                        <a:solidFill>
                          <a:srgbClr val="000000"/>
                        </a:solidFill>
                        <a:effectLst/>
                        <a:latin typeface="Calibri" panose="020F0502020204030204" pitchFamily="34" charset="0"/>
                      </a:endParaRPr>
                    </a:p>
                  </a:txBody>
                  <a:tcPr marL="6350" marR="6350" marT="6350" marB="0" anchor="b"/>
                </a:tc>
                <a:tc gridSpan="2">
                  <a:txBody>
                    <a:bodyPr/>
                    <a:lstStyle/>
                    <a:p>
                      <a:pPr algn="ctr" fontAlgn="b"/>
                      <a:r>
                        <a:rPr lang="es-MX" sz="1600" u="none" strike="noStrike" dirty="0">
                          <a:effectLst/>
                        </a:rPr>
                        <a:t>Precio Promedio Por Paciente </a:t>
                      </a:r>
                      <a:endParaRPr lang="es-MX" sz="1600" b="1" i="0" u="none" strike="noStrike" dirty="0">
                        <a:solidFill>
                          <a:srgbClr val="000000"/>
                        </a:solidFill>
                        <a:effectLst/>
                        <a:latin typeface="Calibri" panose="020F0502020204030204" pitchFamily="34" charset="0"/>
                      </a:endParaRPr>
                    </a:p>
                  </a:txBody>
                  <a:tcPr marL="6350" marR="6350" marT="6350" marB="0" anchor="b"/>
                </a:tc>
                <a:tc hMerge="1">
                  <a:txBody>
                    <a:bodyPr/>
                    <a:lstStyle/>
                    <a:p>
                      <a:endParaRPr lang="es-MX"/>
                    </a:p>
                  </a:txBody>
                  <a:tcPr/>
                </a:tc>
                <a:extLst>
                  <a:ext uri="{0D108BD9-81ED-4DB2-BD59-A6C34878D82A}">
                    <a16:rowId xmlns:a16="http://schemas.microsoft.com/office/drawing/2014/main" val="1260399457"/>
                  </a:ext>
                </a:extLst>
              </a:tr>
              <a:tr h="206895">
                <a:tc>
                  <a:txBody>
                    <a:bodyPr/>
                    <a:lstStyle/>
                    <a:p>
                      <a:pPr algn="l" fontAlgn="b"/>
                      <a:r>
                        <a:rPr lang="es-MX" sz="1600" u="none" strike="noStrike" dirty="0">
                          <a:effectLst/>
                        </a:rPr>
                        <a:t>Total Pacientes </a:t>
                      </a:r>
                      <a:endParaRPr lang="es-MX" sz="1600" b="1" i="0" u="none" strike="noStrike" dirty="0">
                        <a:solidFill>
                          <a:srgbClr val="000000"/>
                        </a:solidFill>
                        <a:effectLst/>
                        <a:latin typeface="Calibri" panose="020F0502020204030204" pitchFamily="34" charset="0"/>
                      </a:endParaRPr>
                    </a:p>
                  </a:txBody>
                  <a:tcPr marL="6350" marR="6350" marT="6350" marB="0" anchor="b"/>
                </a:tc>
                <a:tc>
                  <a:txBody>
                    <a:bodyPr/>
                    <a:lstStyle/>
                    <a:p>
                      <a:pPr algn="r" fontAlgn="b"/>
                      <a:r>
                        <a:rPr lang="es-MX" sz="1600" u="none" strike="noStrike" dirty="0">
                          <a:effectLst/>
                        </a:rPr>
                        <a:t>914</a:t>
                      </a:r>
                      <a:endParaRPr lang="es-MX" sz="1600" b="1" i="0" u="none" strike="noStrike" dirty="0">
                        <a:solidFill>
                          <a:srgbClr val="000000"/>
                        </a:solidFill>
                        <a:effectLst/>
                        <a:latin typeface="Calibri" panose="020F0502020204030204" pitchFamily="34" charset="0"/>
                      </a:endParaRPr>
                    </a:p>
                  </a:txBody>
                  <a:tcPr marL="6350" marR="6350" marT="6350" marB="0" anchor="b"/>
                </a:tc>
                <a:tc gridSpan="2">
                  <a:txBody>
                    <a:bodyPr/>
                    <a:lstStyle/>
                    <a:p>
                      <a:pPr algn="ctr" fontAlgn="b"/>
                      <a:r>
                        <a:rPr lang="es-MX" sz="1600" u="none" strike="noStrike" dirty="0">
                          <a:effectLst/>
                        </a:rPr>
                        <a:t>$122,666.95</a:t>
                      </a:r>
                      <a:endParaRPr lang="es-MX" sz="1600" b="0" i="0" u="none" strike="noStrike" dirty="0">
                        <a:solidFill>
                          <a:srgbClr val="000000"/>
                        </a:solidFill>
                        <a:effectLst/>
                        <a:latin typeface="Calibri" panose="020F0502020204030204" pitchFamily="34" charset="0"/>
                      </a:endParaRPr>
                    </a:p>
                  </a:txBody>
                  <a:tcPr marL="6350" marR="6350" marT="6350" marB="0" anchor="b"/>
                </a:tc>
                <a:tc hMerge="1">
                  <a:txBody>
                    <a:bodyPr/>
                    <a:lstStyle/>
                    <a:p>
                      <a:endParaRPr lang="es-MX"/>
                    </a:p>
                  </a:txBody>
                  <a:tcPr/>
                </a:tc>
                <a:extLst>
                  <a:ext uri="{0D108BD9-81ED-4DB2-BD59-A6C34878D82A}">
                    <a16:rowId xmlns:a16="http://schemas.microsoft.com/office/drawing/2014/main" val="1113221403"/>
                  </a:ext>
                </a:extLst>
              </a:tr>
              <a:tr h="199999">
                <a:tc>
                  <a:txBody>
                    <a:bodyPr/>
                    <a:lstStyle/>
                    <a:p>
                      <a:pPr algn="l" fontAlgn="b"/>
                      <a:r>
                        <a:rPr lang="es-MX" sz="1600" u="none" strike="noStrike" dirty="0">
                          <a:effectLst/>
                        </a:rPr>
                        <a:t>Hospitalizados </a:t>
                      </a:r>
                      <a:endParaRPr lang="es-MX" sz="1600" b="0" i="0" u="none" strike="noStrike" dirty="0">
                        <a:solidFill>
                          <a:srgbClr val="000000"/>
                        </a:solidFill>
                        <a:effectLst/>
                        <a:latin typeface="Calibri" panose="020F0502020204030204" pitchFamily="34" charset="0"/>
                      </a:endParaRPr>
                    </a:p>
                  </a:txBody>
                  <a:tcPr marL="6350" marR="6350" marT="6350" marB="0" anchor="b"/>
                </a:tc>
                <a:tc>
                  <a:txBody>
                    <a:bodyPr/>
                    <a:lstStyle/>
                    <a:p>
                      <a:pPr algn="r" fontAlgn="b"/>
                      <a:r>
                        <a:rPr lang="es-MX" sz="1600" u="none" strike="noStrike" dirty="0">
                          <a:effectLst/>
                        </a:rPr>
                        <a:t>744</a:t>
                      </a:r>
                      <a:endParaRPr lang="es-MX" sz="1600" b="0" i="0" u="none" strike="noStrike" dirty="0">
                        <a:solidFill>
                          <a:srgbClr val="000000"/>
                        </a:solidFill>
                        <a:effectLst/>
                        <a:latin typeface="Calibri" panose="020F0502020204030204" pitchFamily="34" charset="0"/>
                      </a:endParaRPr>
                    </a:p>
                  </a:txBody>
                  <a:tcPr marL="6350" marR="6350" marT="6350" marB="0" anchor="b"/>
                </a:tc>
                <a:tc gridSpan="2">
                  <a:txBody>
                    <a:bodyPr/>
                    <a:lstStyle/>
                    <a:p>
                      <a:pPr algn="ctr" fontAlgn="b"/>
                      <a:endParaRPr lang="es-MX" sz="1600" b="1" i="0" u="none" strike="noStrike" dirty="0">
                        <a:solidFill>
                          <a:srgbClr val="000000"/>
                        </a:solidFill>
                        <a:effectLst/>
                        <a:latin typeface="Calibri" panose="020F0502020204030204" pitchFamily="34" charset="0"/>
                      </a:endParaRPr>
                    </a:p>
                  </a:txBody>
                  <a:tcPr marL="6350" marR="6350" marT="6350" marB="0" anchor="b"/>
                </a:tc>
                <a:tc hMerge="1">
                  <a:txBody>
                    <a:bodyPr/>
                    <a:lstStyle/>
                    <a:p>
                      <a:endParaRPr lang="es-MX"/>
                    </a:p>
                  </a:txBody>
                  <a:tcPr/>
                </a:tc>
                <a:extLst>
                  <a:ext uri="{0D108BD9-81ED-4DB2-BD59-A6C34878D82A}">
                    <a16:rowId xmlns:a16="http://schemas.microsoft.com/office/drawing/2014/main" val="26660813"/>
                  </a:ext>
                </a:extLst>
              </a:tr>
              <a:tr h="199999">
                <a:tc>
                  <a:txBody>
                    <a:bodyPr/>
                    <a:lstStyle/>
                    <a:p>
                      <a:pPr algn="l" fontAlgn="b"/>
                      <a:r>
                        <a:rPr lang="es-MX" sz="1600" u="none" strike="noStrike" dirty="0">
                          <a:effectLst/>
                        </a:rPr>
                        <a:t>Urgencias </a:t>
                      </a:r>
                      <a:endParaRPr lang="es-MX" sz="1600" b="0" i="0" u="none" strike="noStrike" dirty="0">
                        <a:solidFill>
                          <a:srgbClr val="000000"/>
                        </a:solidFill>
                        <a:effectLst/>
                        <a:latin typeface="Calibri" panose="020F0502020204030204" pitchFamily="34" charset="0"/>
                      </a:endParaRPr>
                    </a:p>
                  </a:txBody>
                  <a:tcPr marL="6350" marR="6350" marT="6350" marB="0" anchor="b"/>
                </a:tc>
                <a:tc>
                  <a:txBody>
                    <a:bodyPr/>
                    <a:lstStyle/>
                    <a:p>
                      <a:pPr algn="r" fontAlgn="b"/>
                      <a:r>
                        <a:rPr lang="es-MX" sz="1600" u="none" strike="noStrike" dirty="0">
                          <a:effectLst/>
                        </a:rPr>
                        <a:t>170</a:t>
                      </a:r>
                      <a:endParaRPr lang="es-MX" sz="16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endParaRPr lang="es-MX" sz="16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endParaRPr lang="es-MX" sz="1100" b="1"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1327919806"/>
                  </a:ext>
                </a:extLst>
              </a:tr>
            </a:tbl>
          </a:graphicData>
        </a:graphic>
      </p:graphicFrame>
      <p:graphicFrame>
        <p:nvGraphicFramePr>
          <p:cNvPr id="12" name="Tabla 11">
            <a:extLst>
              <a:ext uri="{FF2B5EF4-FFF2-40B4-BE49-F238E27FC236}">
                <a16:creationId xmlns:a16="http://schemas.microsoft.com/office/drawing/2014/main" id="{41D41466-26EC-4E5D-8204-A621FDA3F336}"/>
              </a:ext>
            </a:extLst>
          </p:cNvPr>
          <p:cNvGraphicFramePr>
            <a:graphicFrameLocks noGrp="1"/>
          </p:cNvGraphicFramePr>
          <p:nvPr>
            <p:extLst>
              <p:ext uri="{D42A27DB-BD31-4B8C-83A1-F6EECF244321}">
                <p14:modId xmlns:p14="http://schemas.microsoft.com/office/powerpoint/2010/main" val="3261709274"/>
              </p:ext>
            </p:extLst>
          </p:nvPr>
        </p:nvGraphicFramePr>
        <p:xfrm>
          <a:off x="881635" y="3715389"/>
          <a:ext cx="7110222" cy="1638604"/>
        </p:xfrm>
        <a:graphic>
          <a:graphicData uri="http://schemas.openxmlformats.org/drawingml/2006/table">
            <a:tbl>
              <a:tblPr>
                <a:tableStyleId>{5DA37D80-6434-44D0-A028-1B22A696006F}</a:tableStyleId>
              </a:tblPr>
              <a:tblGrid>
                <a:gridCol w="1687394">
                  <a:extLst>
                    <a:ext uri="{9D8B030D-6E8A-4147-A177-3AD203B41FA5}">
                      <a16:colId xmlns:a16="http://schemas.microsoft.com/office/drawing/2014/main" val="1022444079"/>
                    </a:ext>
                  </a:extLst>
                </a:gridCol>
                <a:gridCol w="1851335">
                  <a:extLst>
                    <a:ext uri="{9D8B030D-6E8A-4147-A177-3AD203B41FA5}">
                      <a16:colId xmlns:a16="http://schemas.microsoft.com/office/drawing/2014/main" val="2149490616"/>
                    </a:ext>
                  </a:extLst>
                </a:gridCol>
                <a:gridCol w="2015108">
                  <a:extLst>
                    <a:ext uri="{9D8B030D-6E8A-4147-A177-3AD203B41FA5}">
                      <a16:colId xmlns:a16="http://schemas.microsoft.com/office/drawing/2014/main" val="3094612564"/>
                    </a:ext>
                  </a:extLst>
                </a:gridCol>
                <a:gridCol w="1556385">
                  <a:extLst>
                    <a:ext uri="{9D8B030D-6E8A-4147-A177-3AD203B41FA5}">
                      <a16:colId xmlns:a16="http://schemas.microsoft.com/office/drawing/2014/main" val="987564984"/>
                    </a:ext>
                  </a:extLst>
                </a:gridCol>
              </a:tblGrid>
              <a:tr h="588467">
                <a:tc>
                  <a:txBody>
                    <a:bodyPr/>
                    <a:lstStyle/>
                    <a:p>
                      <a:pPr algn="ctr" fontAlgn="b"/>
                      <a:r>
                        <a:rPr lang="es-MX" sz="1600" b="1" u="none" strike="noStrike" dirty="0">
                          <a:effectLst/>
                        </a:rPr>
                        <a:t> 2021</a:t>
                      </a:r>
                      <a:endParaRPr lang="es-MX" sz="1600" b="1"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s-MX" sz="1600" b="1" u="none" strike="noStrike" dirty="0">
                          <a:effectLst/>
                        </a:rPr>
                        <a:t>Número De Pacientes </a:t>
                      </a:r>
                      <a:endParaRPr lang="es-MX" sz="1600" b="1"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ctr"/>
                      <a:r>
                        <a:rPr lang="es-MX" sz="1600" b="1" u="none" strike="noStrike" dirty="0">
                          <a:effectLst/>
                        </a:rPr>
                        <a:t>Gastos Covid-2019 Hospitales </a:t>
                      </a:r>
                      <a:endParaRPr lang="es-MX" sz="1600" b="1" i="0" u="none" strike="noStrike" dirty="0">
                        <a:solidFill>
                          <a:srgbClr val="000000"/>
                        </a:solidFill>
                        <a:effectLst/>
                        <a:latin typeface="Calibri" panose="020F0502020204030204" pitchFamily="34" charset="0"/>
                      </a:endParaRPr>
                    </a:p>
                  </a:txBody>
                  <a:tcPr marL="6350" marR="6350" marT="6350" marB="0" anchor="ctr"/>
                </a:tc>
                <a:tc>
                  <a:txBody>
                    <a:bodyPr/>
                    <a:lstStyle/>
                    <a:p>
                      <a:pPr algn="ctr" fontAlgn="b"/>
                      <a:r>
                        <a:rPr lang="es-MX" sz="1600" b="1" u="none" strike="noStrike" dirty="0">
                          <a:effectLst/>
                        </a:rPr>
                        <a:t>Gran Total $54,007,020</a:t>
                      </a:r>
                      <a:endParaRPr lang="es-MX" sz="1600" b="1"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1386503782"/>
                  </a:ext>
                </a:extLst>
              </a:tr>
              <a:tr h="266649">
                <a:tc>
                  <a:txBody>
                    <a:bodyPr/>
                    <a:lstStyle/>
                    <a:p>
                      <a:pPr algn="l" fontAlgn="b"/>
                      <a:r>
                        <a:rPr lang="es-MX" sz="1400" u="none" strike="noStrike" dirty="0">
                          <a:effectLst/>
                        </a:rPr>
                        <a:t> </a:t>
                      </a:r>
                      <a:endParaRPr lang="es-MX" sz="1400" b="0" i="0" u="none" strike="noStrike" dirty="0">
                        <a:solidFill>
                          <a:srgbClr val="000000"/>
                        </a:solidFill>
                        <a:effectLst/>
                        <a:latin typeface="Calibri" panose="020F0502020204030204" pitchFamily="34" charset="0"/>
                      </a:endParaRPr>
                    </a:p>
                  </a:txBody>
                  <a:tcPr marL="6350" marR="6350" marT="6350" marB="0" anchor="b"/>
                </a:tc>
                <a:tc>
                  <a:txBody>
                    <a:bodyPr/>
                    <a:lstStyle/>
                    <a:p>
                      <a:pPr algn="l" fontAlgn="b"/>
                      <a:r>
                        <a:rPr lang="es-MX" sz="1400" u="none" strike="noStrike" dirty="0">
                          <a:effectLst/>
                        </a:rPr>
                        <a:t> </a:t>
                      </a:r>
                      <a:endParaRPr lang="es-MX" sz="1400" b="0" i="0" u="none" strike="noStrike" dirty="0">
                        <a:solidFill>
                          <a:srgbClr val="000000"/>
                        </a:solidFill>
                        <a:effectLst/>
                        <a:latin typeface="Calibri" panose="020F0502020204030204" pitchFamily="34" charset="0"/>
                      </a:endParaRPr>
                    </a:p>
                  </a:txBody>
                  <a:tcPr marL="6350" marR="6350" marT="6350" marB="0" anchor="b"/>
                </a:tc>
                <a:tc gridSpan="2">
                  <a:txBody>
                    <a:bodyPr/>
                    <a:lstStyle/>
                    <a:p>
                      <a:pPr algn="ctr" fontAlgn="b"/>
                      <a:r>
                        <a:rPr lang="es-MX" sz="1600" u="none" strike="noStrike" dirty="0">
                          <a:effectLst/>
                        </a:rPr>
                        <a:t>Precio Promedio Por Paciente </a:t>
                      </a:r>
                      <a:endParaRPr lang="es-MX" sz="1600" b="0" i="0" u="none" strike="noStrike" dirty="0">
                        <a:solidFill>
                          <a:srgbClr val="000000"/>
                        </a:solidFill>
                        <a:effectLst/>
                        <a:latin typeface="Calibri" panose="020F0502020204030204" pitchFamily="34" charset="0"/>
                      </a:endParaRPr>
                    </a:p>
                  </a:txBody>
                  <a:tcPr marL="6350" marR="6350" marT="6350" marB="0" anchor="b"/>
                </a:tc>
                <a:tc hMerge="1">
                  <a:txBody>
                    <a:bodyPr/>
                    <a:lstStyle/>
                    <a:p>
                      <a:endParaRPr lang="es-MX"/>
                    </a:p>
                  </a:txBody>
                  <a:tcPr/>
                </a:tc>
                <a:extLst>
                  <a:ext uri="{0D108BD9-81ED-4DB2-BD59-A6C34878D82A}">
                    <a16:rowId xmlns:a16="http://schemas.microsoft.com/office/drawing/2014/main" val="2726971215"/>
                  </a:ext>
                </a:extLst>
              </a:tr>
              <a:tr h="266649">
                <a:tc>
                  <a:txBody>
                    <a:bodyPr/>
                    <a:lstStyle/>
                    <a:p>
                      <a:pPr algn="l" fontAlgn="b"/>
                      <a:r>
                        <a:rPr lang="es-MX" sz="1600" u="none" strike="noStrike" dirty="0">
                          <a:effectLst/>
                        </a:rPr>
                        <a:t>Total De Pacientes </a:t>
                      </a:r>
                      <a:endParaRPr lang="es-MX" sz="1600" b="0" i="0" u="none" strike="noStrike" dirty="0">
                        <a:solidFill>
                          <a:srgbClr val="000000"/>
                        </a:solidFill>
                        <a:effectLst/>
                        <a:latin typeface="Calibri" panose="020F0502020204030204" pitchFamily="34" charset="0"/>
                      </a:endParaRPr>
                    </a:p>
                  </a:txBody>
                  <a:tcPr marL="6350" marR="6350" marT="6350" marB="0" anchor="b"/>
                </a:tc>
                <a:tc>
                  <a:txBody>
                    <a:bodyPr/>
                    <a:lstStyle/>
                    <a:p>
                      <a:pPr algn="r" fontAlgn="b"/>
                      <a:r>
                        <a:rPr lang="es-MX" sz="1600" u="none" strike="noStrike" dirty="0">
                          <a:effectLst/>
                        </a:rPr>
                        <a:t>364</a:t>
                      </a:r>
                      <a:endParaRPr lang="es-MX" sz="1600" b="0" i="0" u="none" strike="noStrike" dirty="0">
                        <a:solidFill>
                          <a:srgbClr val="000000"/>
                        </a:solidFill>
                        <a:effectLst/>
                        <a:latin typeface="Calibri" panose="020F0502020204030204" pitchFamily="34" charset="0"/>
                      </a:endParaRPr>
                    </a:p>
                  </a:txBody>
                  <a:tcPr marL="6350" marR="6350" marT="6350" marB="0" anchor="b"/>
                </a:tc>
                <a:tc gridSpan="2">
                  <a:txBody>
                    <a:bodyPr/>
                    <a:lstStyle/>
                    <a:p>
                      <a:pPr algn="ctr" fontAlgn="b"/>
                      <a:r>
                        <a:rPr lang="es-MX" sz="1600" u="none" strike="noStrike" dirty="0">
                          <a:effectLst/>
                        </a:rPr>
                        <a:t>$148,370.90</a:t>
                      </a:r>
                      <a:endParaRPr lang="es-MX" sz="1600" b="0" i="0" u="none" strike="noStrike" dirty="0">
                        <a:solidFill>
                          <a:srgbClr val="000000"/>
                        </a:solidFill>
                        <a:effectLst/>
                        <a:latin typeface="Calibri" panose="020F0502020204030204" pitchFamily="34" charset="0"/>
                      </a:endParaRPr>
                    </a:p>
                  </a:txBody>
                  <a:tcPr marL="6350" marR="6350" marT="6350" marB="0" anchor="b"/>
                </a:tc>
                <a:tc hMerge="1">
                  <a:txBody>
                    <a:bodyPr/>
                    <a:lstStyle/>
                    <a:p>
                      <a:endParaRPr lang="es-MX"/>
                    </a:p>
                  </a:txBody>
                  <a:tcPr/>
                </a:tc>
                <a:extLst>
                  <a:ext uri="{0D108BD9-81ED-4DB2-BD59-A6C34878D82A}">
                    <a16:rowId xmlns:a16="http://schemas.microsoft.com/office/drawing/2014/main" val="4191591728"/>
                  </a:ext>
                </a:extLst>
              </a:tr>
              <a:tr h="266649">
                <a:tc>
                  <a:txBody>
                    <a:bodyPr/>
                    <a:lstStyle/>
                    <a:p>
                      <a:pPr algn="l" fontAlgn="b"/>
                      <a:r>
                        <a:rPr lang="es-MX" sz="1600" u="none" strike="noStrike" dirty="0">
                          <a:effectLst/>
                        </a:rPr>
                        <a:t>Hospitalizados</a:t>
                      </a:r>
                      <a:endParaRPr lang="es-MX" sz="1600" b="0" i="0" u="none" strike="noStrike" dirty="0">
                        <a:solidFill>
                          <a:srgbClr val="000000"/>
                        </a:solidFill>
                        <a:effectLst/>
                        <a:latin typeface="Calibri" panose="020F0502020204030204" pitchFamily="34" charset="0"/>
                      </a:endParaRPr>
                    </a:p>
                  </a:txBody>
                  <a:tcPr marL="6350" marR="6350" marT="6350" marB="0" anchor="b"/>
                </a:tc>
                <a:tc>
                  <a:txBody>
                    <a:bodyPr/>
                    <a:lstStyle/>
                    <a:p>
                      <a:pPr algn="r" fontAlgn="b"/>
                      <a:r>
                        <a:rPr lang="es-MX" sz="1600" u="none" strike="noStrike" dirty="0">
                          <a:effectLst/>
                        </a:rPr>
                        <a:t>318</a:t>
                      </a:r>
                      <a:endParaRPr lang="es-MX" sz="1600" b="0" i="0" u="none" strike="noStrike" dirty="0">
                        <a:solidFill>
                          <a:srgbClr val="000000"/>
                        </a:solidFill>
                        <a:effectLst/>
                        <a:latin typeface="Calibri" panose="020F0502020204030204" pitchFamily="34" charset="0"/>
                      </a:endParaRPr>
                    </a:p>
                  </a:txBody>
                  <a:tcPr marL="6350" marR="6350" marT="6350" marB="0" anchor="b"/>
                </a:tc>
                <a:tc gridSpan="2">
                  <a:txBody>
                    <a:bodyPr/>
                    <a:lstStyle/>
                    <a:p>
                      <a:pPr algn="ctr" fontAlgn="b"/>
                      <a:r>
                        <a:rPr lang="es-MX" sz="1600" u="none" strike="noStrike" dirty="0">
                          <a:effectLst/>
                        </a:rPr>
                        <a:t> </a:t>
                      </a:r>
                      <a:endParaRPr lang="es-MX" sz="1600" b="0" i="0" u="none" strike="noStrike" dirty="0">
                        <a:solidFill>
                          <a:srgbClr val="000000"/>
                        </a:solidFill>
                        <a:effectLst/>
                        <a:latin typeface="Calibri" panose="020F0502020204030204" pitchFamily="34" charset="0"/>
                      </a:endParaRPr>
                    </a:p>
                  </a:txBody>
                  <a:tcPr marL="6350" marR="6350" marT="6350" marB="0" anchor="b"/>
                </a:tc>
                <a:tc hMerge="1">
                  <a:txBody>
                    <a:bodyPr/>
                    <a:lstStyle/>
                    <a:p>
                      <a:endParaRPr lang="es-MX"/>
                    </a:p>
                  </a:txBody>
                  <a:tcPr/>
                </a:tc>
                <a:extLst>
                  <a:ext uri="{0D108BD9-81ED-4DB2-BD59-A6C34878D82A}">
                    <a16:rowId xmlns:a16="http://schemas.microsoft.com/office/drawing/2014/main" val="347698168"/>
                  </a:ext>
                </a:extLst>
              </a:tr>
              <a:tr h="206443">
                <a:tc>
                  <a:txBody>
                    <a:bodyPr/>
                    <a:lstStyle/>
                    <a:p>
                      <a:pPr algn="l" fontAlgn="b"/>
                      <a:r>
                        <a:rPr lang="es-MX" sz="1600" u="none" strike="noStrike" dirty="0">
                          <a:effectLst/>
                        </a:rPr>
                        <a:t>Urgencias </a:t>
                      </a:r>
                      <a:endParaRPr lang="es-MX" sz="1600" b="0" i="0" u="none" strike="noStrike" dirty="0">
                        <a:solidFill>
                          <a:srgbClr val="000000"/>
                        </a:solidFill>
                        <a:effectLst/>
                        <a:latin typeface="Calibri" panose="020F0502020204030204" pitchFamily="34" charset="0"/>
                      </a:endParaRPr>
                    </a:p>
                  </a:txBody>
                  <a:tcPr marL="6350" marR="6350" marT="6350" marB="0" anchor="b"/>
                </a:tc>
                <a:tc>
                  <a:txBody>
                    <a:bodyPr/>
                    <a:lstStyle/>
                    <a:p>
                      <a:pPr algn="r" fontAlgn="b"/>
                      <a:r>
                        <a:rPr lang="es-MX" sz="1600" u="none" strike="noStrike" dirty="0">
                          <a:effectLst/>
                        </a:rPr>
                        <a:t>46</a:t>
                      </a:r>
                      <a:endParaRPr lang="es-MX" sz="1600" b="0" i="0" u="none" strike="noStrike" dirty="0">
                        <a:solidFill>
                          <a:srgbClr val="000000"/>
                        </a:solidFill>
                        <a:effectLst/>
                        <a:latin typeface="Calibri" panose="020F0502020204030204" pitchFamily="34" charset="0"/>
                      </a:endParaRPr>
                    </a:p>
                  </a:txBody>
                  <a:tcPr marL="6350" marR="6350" marT="6350" marB="0" anchor="b"/>
                </a:tc>
                <a:tc gridSpan="2">
                  <a:txBody>
                    <a:bodyPr/>
                    <a:lstStyle/>
                    <a:p>
                      <a:pPr algn="ctr" fontAlgn="b"/>
                      <a:r>
                        <a:rPr lang="es-MX" sz="1600" u="none" strike="noStrike" dirty="0">
                          <a:effectLst/>
                        </a:rPr>
                        <a:t> </a:t>
                      </a:r>
                      <a:endParaRPr lang="es-MX" sz="1600" b="0" i="0" u="none" strike="noStrike" dirty="0">
                        <a:solidFill>
                          <a:srgbClr val="000000"/>
                        </a:solidFill>
                        <a:effectLst/>
                        <a:latin typeface="Calibri" panose="020F0502020204030204" pitchFamily="34" charset="0"/>
                      </a:endParaRPr>
                    </a:p>
                  </a:txBody>
                  <a:tcPr marL="6350" marR="6350" marT="6350" marB="0" anchor="b"/>
                </a:tc>
                <a:tc hMerge="1">
                  <a:txBody>
                    <a:bodyPr/>
                    <a:lstStyle/>
                    <a:p>
                      <a:endParaRPr lang="es-MX"/>
                    </a:p>
                  </a:txBody>
                  <a:tcPr/>
                </a:tc>
                <a:extLst>
                  <a:ext uri="{0D108BD9-81ED-4DB2-BD59-A6C34878D82A}">
                    <a16:rowId xmlns:a16="http://schemas.microsoft.com/office/drawing/2014/main" val="1622376025"/>
                  </a:ext>
                </a:extLst>
              </a:tr>
            </a:tbl>
          </a:graphicData>
        </a:graphic>
      </p:graphicFrame>
    </p:spTree>
    <p:extLst>
      <p:ext uri="{BB962C8B-B14F-4D97-AF65-F5344CB8AC3E}">
        <p14:creationId xmlns:p14="http://schemas.microsoft.com/office/powerpoint/2010/main" val="212739807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374643" y="723513"/>
            <a:ext cx="8317705" cy="689163"/>
          </a:xfrm>
          <a:prstGeom prst="rect">
            <a:avLst/>
          </a:prstGeom>
        </p:spPr>
        <p:txBody>
          <a:bodyPr vert="horz" wrap="square" lIns="91440" tIns="45720" rIns="91440" bIns="45720" rtlCol="0" anchor="t">
            <a:normAutofit/>
          </a:bodyPr>
          <a:lstStyle/>
          <a:p>
            <a:pPr lvl="1" defTabSz="914400">
              <a:lnSpc>
                <a:spcPct val="90000"/>
              </a:lnSpc>
              <a:spcBef>
                <a:spcPct val="0"/>
              </a:spcBef>
              <a:spcAft>
                <a:spcPts val="600"/>
              </a:spcAft>
            </a:pPr>
            <a:r>
              <a:rPr lang="en-US" sz="2400" b="1" dirty="0">
                <a:solidFill>
                  <a:schemeClr val="accent1">
                    <a:lumMod val="50000"/>
                  </a:schemeClr>
                </a:solidFill>
                <a:latin typeface="+mj-lt"/>
                <a:ea typeface="+mj-ea"/>
                <a:cs typeface="+mj-cs"/>
              </a:rPr>
              <a:t>Análisis presupuestal </a:t>
            </a:r>
          </a:p>
          <a:p>
            <a:pPr defTabSz="914400">
              <a:lnSpc>
                <a:spcPct val="90000"/>
              </a:lnSpc>
              <a:spcBef>
                <a:spcPct val="0"/>
              </a:spcBef>
              <a:spcAft>
                <a:spcPts val="600"/>
              </a:spcAft>
            </a:pPr>
            <a:endParaRPr lang="en-US" sz="2400" b="1" dirty="0">
              <a:solidFill>
                <a:schemeClr val="accent1">
                  <a:lumMod val="50000"/>
                </a:schemeClr>
              </a:solidFill>
              <a:latin typeface="+mj-lt"/>
              <a:ea typeface="+mj-ea"/>
              <a:cs typeface="+mj-cs"/>
            </a:endParaRPr>
          </a:p>
          <a:p>
            <a:pPr defTabSz="914400">
              <a:lnSpc>
                <a:spcPct val="90000"/>
              </a:lnSpc>
              <a:spcBef>
                <a:spcPct val="0"/>
              </a:spcBef>
              <a:spcAft>
                <a:spcPts val="600"/>
              </a:spcAft>
            </a:pPr>
            <a:endParaRPr lang="en-US" sz="2400" dirty="0">
              <a:solidFill>
                <a:schemeClr val="accent1">
                  <a:lumMod val="50000"/>
                </a:schemeClr>
              </a:solidFill>
              <a:latin typeface="+mj-lt"/>
              <a:ea typeface="+mj-ea"/>
              <a:cs typeface="+mj-cs"/>
            </a:endParaRPr>
          </a:p>
        </p:txBody>
      </p:sp>
      <p:pic>
        <p:nvPicPr>
          <p:cNvPr id="3" name="Imagen 2">
            <a:extLst>
              <a:ext uri="{FF2B5EF4-FFF2-40B4-BE49-F238E27FC236}">
                <a16:creationId xmlns:a16="http://schemas.microsoft.com/office/drawing/2014/main" id="{5FD407C2-2E3C-4D5A-B81B-A9A57D1B8D97}"/>
              </a:ext>
            </a:extLst>
          </p:cNvPr>
          <p:cNvPicPr>
            <a:picLocks noChangeAspect="1"/>
          </p:cNvPicPr>
          <p:nvPr/>
        </p:nvPicPr>
        <p:blipFill>
          <a:blip r:embed="rId2"/>
          <a:stretch>
            <a:fillRect/>
          </a:stretch>
        </p:blipFill>
        <p:spPr>
          <a:xfrm>
            <a:off x="211675" y="1533970"/>
            <a:ext cx="4224138" cy="1554262"/>
          </a:xfrm>
          <a:prstGeom prst="rect">
            <a:avLst/>
          </a:prstGeom>
        </p:spPr>
      </p:pic>
      <p:pic>
        <p:nvPicPr>
          <p:cNvPr id="4" name="Imagen 3">
            <a:extLst>
              <a:ext uri="{FF2B5EF4-FFF2-40B4-BE49-F238E27FC236}">
                <a16:creationId xmlns:a16="http://schemas.microsoft.com/office/drawing/2014/main" id="{578937F0-8270-4308-8AC2-21E5AD98DD6F}"/>
              </a:ext>
            </a:extLst>
          </p:cNvPr>
          <p:cNvPicPr>
            <a:picLocks noChangeAspect="1"/>
          </p:cNvPicPr>
          <p:nvPr/>
        </p:nvPicPr>
        <p:blipFill>
          <a:blip r:embed="rId3"/>
          <a:stretch>
            <a:fillRect/>
          </a:stretch>
        </p:blipFill>
        <p:spPr>
          <a:xfrm>
            <a:off x="4484760" y="4260715"/>
            <a:ext cx="4534373" cy="1668412"/>
          </a:xfrm>
          <a:prstGeom prst="rect">
            <a:avLst/>
          </a:prstGeom>
        </p:spPr>
      </p:pic>
      <p:graphicFrame>
        <p:nvGraphicFramePr>
          <p:cNvPr id="10" name="Gráfico 9">
            <a:extLst>
              <a:ext uri="{FF2B5EF4-FFF2-40B4-BE49-F238E27FC236}">
                <a16:creationId xmlns:a16="http://schemas.microsoft.com/office/drawing/2014/main" id="{8D6F249D-BB05-4504-9524-22956E76470D}"/>
              </a:ext>
            </a:extLst>
          </p:cNvPr>
          <p:cNvGraphicFramePr>
            <a:graphicFrameLocks/>
          </p:cNvGraphicFramePr>
          <p:nvPr/>
        </p:nvGraphicFramePr>
        <p:xfrm>
          <a:off x="4571999" y="1116923"/>
          <a:ext cx="4360325" cy="277828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1" name="Gráfico 10">
            <a:extLst>
              <a:ext uri="{FF2B5EF4-FFF2-40B4-BE49-F238E27FC236}">
                <a16:creationId xmlns:a16="http://schemas.microsoft.com/office/drawing/2014/main" id="{EB806E40-7D3C-493A-AC2C-FAF85C607610}"/>
              </a:ext>
            </a:extLst>
          </p:cNvPr>
          <p:cNvGraphicFramePr>
            <a:graphicFrameLocks/>
          </p:cNvGraphicFramePr>
          <p:nvPr/>
        </p:nvGraphicFramePr>
        <p:xfrm>
          <a:off x="211675" y="3497344"/>
          <a:ext cx="4105801" cy="2670854"/>
        </p:xfrm>
        <a:graphic>
          <a:graphicData uri="http://schemas.openxmlformats.org/drawingml/2006/chart">
            <c:chart xmlns:c="http://schemas.openxmlformats.org/drawingml/2006/chart" xmlns:r="http://schemas.openxmlformats.org/officeDocument/2006/relationships" r:id="rId5"/>
          </a:graphicData>
        </a:graphic>
      </p:graphicFrame>
      <p:sp>
        <p:nvSpPr>
          <p:cNvPr id="7" name="Marcador de texto 1">
            <a:extLst>
              <a:ext uri="{FF2B5EF4-FFF2-40B4-BE49-F238E27FC236}">
                <a16:creationId xmlns:a16="http://schemas.microsoft.com/office/drawing/2014/main" id="{4EA0A4CA-AC9C-4311-B7E3-A5CBDF55B825}"/>
              </a:ext>
            </a:extLst>
          </p:cNvPr>
          <p:cNvSpPr txBox="1">
            <a:spLocks/>
          </p:cNvSpPr>
          <p:nvPr/>
        </p:nvSpPr>
        <p:spPr>
          <a:xfrm>
            <a:off x="1706137" y="0"/>
            <a:ext cx="6668430" cy="419100"/>
          </a:xfrm>
          <a:prstGeom prst="rect">
            <a:avLst/>
          </a:prstGeom>
        </p:spPr>
        <p:txBody>
          <a:bodyPr>
            <a:noAutofit/>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MX" sz="1600" b="1" dirty="0">
                <a:solidFill>
                  <a:schemeClr val="bg1"/>
                </a:solidFill>
              </a:rPr>
              <a:t>Seguimiento Acuerdos del Consejo – Informe Dirección General de Servicios Médicos</a:t>
            </a:r>
          </a:p>
        </p:txBody>
      </p:sp>
      <p:sp>
        <p:nvSpPr>
          <p:cNvPr id="5" name="Marcador de pie de página 4">
            <a:extLst>
              <a:ext uri="{FF2B5EF4-FFF2-40B4-BE49-F238E27FC236}">
                <a16:creationId xmlns:a16="http://schemas.microsoft.com/office/drawing/2014/main" id="{353C8B19-A26D-4997-90CE-3E61A57A833C}"/>
              </a:ext>
            </a:extLst>
          </p:cNvPr>
          <p:cNvSpPr>
            <a:spLocks noGrp="1"/>
          </p:cNvSpPr>
          <p:nvPr>
            <p:ph type="ftr" sz="quarter" idx="11"/>
          </p:nvPr>
        </p:nvSpPr>
        <p:spPr>
          <a:xfrm>
            <a:off x="2792011" y="6467404"/>
            <a:ext cx="3385498" cy="365125"/>
          </a:xfrm>
        </p:spPr>
        <p:txBody>
          <a:bodyPr/>
          <a:lstStyle/>
          <a:p>
            <a:r>
              <a:rPr lang="es-MX" sz="900" dirty="0"/>
              <a:t>Sesión Ordinaria 06/2021 del 30 de Junio de 2021</a:t>
            </a:r>
            <a:endParaRPr lang="en-US" sz="900" dirty="0"/>
          </a:p>
        </p:txBody>
      </p:sp>
      <p:sp>
        <p:nvSpPr>
          <p:cNvPr id="6" name="Marcador de número de diapositiva 5">
            <a:extLst>
              <a:ext uri="{FF2B5EF4-FFF2-40B4-BE49-F238E27FC236}">
                <a16:creationId xmlns:a16="http://schemas.microsoft.com/office/drawing/2014/main" id="{3BD56057-7402-4AAC-AC14-05ED9AEBF913}"/>
              </a:ext>
            </a:extLst>
          </p:cNvPr>
          <p:cNvSpPr>
            <a:spLocks noGrp="1"/>
          </p:cNvSpPr>
          <p:nvPr>
            <p:ph type="sldNum" sz="quarter" idx="12"/>
          </p:nvPr>
        </p:nvSpPr>
        <p:spPr/>
        <p:txBody>
          <a:bodyPr/>
          <a:lstStyle/>
          <a:p>
            <a:fld id="{08DCC1CA-BC64-9342-9FC6-0A703FD15379}" type="slidenum">
              <a:rPr lang="en-US" smtClean="0"/>
              <a:t>69</a:t>
            </a:fld>
            <a:endParaRPr lang="en-US" dirty="0"/>
          </a:p>
        </p:txBody>
      </p:sp>
    </p:spTree>
    <p:extLst>
      <p:ext uri="{BB962C8B-B14F-4D97-AF65-F5344CB8AC3E}">
        <p14:creationId xmlns:p14="http://schemas.microsoft.com/office/powerpoint/2010/main" val="3872409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4"/>
          </p:nvPr>
        </p:nvSpPr>
        <p:spPr/>
        <p:txBody>
          <a:bodyPr/>
          <a:lstStyle/>
          <a:p>
            <a:fld id="{08DCC1CA-BC64-9342-9FC6-0A703FD15379}" type="slidenum">
              <a:rPr lang="en-US" smtClean="0"/>
              <a:pPr/>
              <a:t>7</a:t>
            </a:fld>
            <a:endParaRPr lang="en-US" dirty="0"/>
          </a:p>
        </p:txBody>
      </p:sp>
      <p:sp>
        <p:nvSpPr>
          <p:cNvPr id="4" name="Título 3">
            <a:extLst>
              <a:ext uri="{FF2B5EF4-FFF2-40B4-BE49-F238E27FC236}">
                <a16:creationId xmlns:a16="http://schemas.microsoft.com/office/drawing/2014/main" id="{19225FF8-D89B-4D57-860B-A2611F1BBEFE}"/>
              </a:ext>
            </a:extLst>
          </p:cNvPr>
          <p:cNvSpPr>
            <a:spLocks noGrp="1"/>
          </p:cNvSpPr>
          <p:nvPr>
            <p:ph type="title"/>
          </p:nvPr>
        </p:nvSpPr>
        <p:spPr>
          <a:xfrm>
            <a:off x="1697366" y="42159"/>
            <a:ext cx="6742300" cy="489346"/>
          </a:xfrm>
        </p:spPr>
        <p:txBody>
          <a:bodyPr/>
          <a:lstStyle/>
          <a:p>
            <a:pPr algn="ctr"/>
            <a:r>
              <a:rPr lang="es-MX" dirty="0"/>
              <a:t>Estados Financieros</a:t>
            </a: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3"/>
          </p:nvPr>
        </p:nvSpPr>
        <p:spPr/>
        <p:txBody>
          <a:bodyPr/>
          <a:lstStyle/>
          <a:p>
            <a:r>
              <a:rPr lang="es-MX" sz="900"/>
              <a:t>Sesión Ordinaria 06/2021 del 30 de Junio de 2021</a:t>
            </a:r>
            <a:endParaRPr lang="es-MX" sz="900" dirty="0"/>
          </a:p>
        </p:txBody>
      </p:sp>
      <p:graphicFrame>
        <p:nvGraphicFramePr>
          <p:cNvPr id="6" name="Objeto 5">
            <a:extLst>
              <a:ext uri="{FF2B5EF4-FFF2-40B4-BE49-F238E27FC236}">
                <a16:creationId xmlns:a16="http://schemas.microsoft.com/office/drawing/2014/main" id="{D3C23183-9013-4132-83F0-853735B1B582}"/>
              </a:ext>
            </a:extLst>
          </p:cNvPr>
          <p:cNvGraphicFramePr>
            <a:graphicFrameLocks noChangeAspect="1"/>
          </p:cNvGraphicFramePr>
          <p:nvPr>
            <p:extLst>
              <p:ext uri="{D42A27DB-BD31-4B8C-83A1-F6EECF244321}">
                <p14:modId xmlns:p14="http://schemas.microsoft.com/office/powerpoint/2010/main" val="471953777"/>
              </p:ext>
            </p:extLst>
          </p:nvPr>
        </p:nvGraphicFramePr>
        <p:xfrm>
          <a:off x="387398" y="848310"/>
          <a:ext cx="8369204" cy="5161379"/>
        </p:xfrm>
        <a:graphic>
          <a:graphicData uri="http://schemas.openxmlformats.org/presentationml/2006/ole">
            <mc:AlternateContent xmlns:mc="http://schemas.openxmlformats.org/markup-compatibility/2006">
              <mc:Choice xmlns:v="urn:schemas-microsoft-com:vml" Requires="v">
                <p:oleObj name="Worksheet" r:id="rId2" imgW="7181777" imgH="4429070" progId="Excel.Sheet.12">
                  <p:embed/>
                </p:oleObj>
              </mc:Choice>
              <mc:Fallback>
                <p:oleObj name="Worksheet" r:id="rId2" imgW="7181777" imgH="4429070" progId="Excel.Sheet.12">
                  <p:embed/>
                  <p:pic>
                    <p:nvPicPr>
                      <p:cNvPr id="2" name="Objeto 1">
                        <a:extLst>
                          <a:ext uri="{FF2B5EF4-FFF2-40B4-BE49-F238E27FC236}">
                            <a16:creationId xmlns:a16="http://schemas.microsoft.com/office/drawing/2014/main" id="{C4F9EA2E-6E62-427E-943B-9595A316657E}"/>
                          </a:ext>
                        </a:extLst>
                      </p:cNvPr>
                      <p:cNvPicPr/>
                      <p:nvPr/>
                    </p:nvPicPr>
                    <p:blipFill>
                      <a:blip r:embed="rId3"/>
                      <a:stretch>
                        <a:fillRect/>
                      </a:stretch>
                    </p:blipFill>
                    <p:spPr>
                      <a:xfrm>
                        <a:off x="387398" y="848310"/>
                        <a:ext cx="8369204" cy="5161379"/>
                      </a:xfrm>
                      <a:prstGeom prst="rect">
                        <a:avLst/>
                      </a:prstGeom>
                    </p:spPr>
                  </p:pic>
                </p:oleObj>
              </mc:Fallback>
            </mc:AlternateContent>
          </a:graphicData>
        </a:graphic>
      </p:graphicFrame>
    </p:spTree>
    <p:extLst>
      <p:ext uri="{BB962C8B-B14F-4D97-AF65-F5344CB8AC3E}">
        <p14:creationId xmlns:p14="http://schemas.microsoft.com/office/powerpoint/2010/main" val="35382953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163629" y="765072"/>
            <a:ext cx="8317705" cy="689163"/>
          </a:xfrm>
          <a:prstGeom prst="rect">
            <a:avLst/>
          </a:prstGeom>
        </p:spPr>
        <p:txBody>
          <a:bodyPr vert="horz" wrap="square" lIns="91440" tIns="45720" rIns="91440" bIns="45720" rtlCol="0" anchor="t">
            <a:normAutofit/>
          </a:bodyPr>
          <a:lstStyle/>
          <a:p>
            <a:pPr lvl="1" defTabSz="914400">
              <a:lnSpc>
                <a:spcPct val="90000"/>
              </a:lnSpc>
              <a:spcBef>
                <a:spcPct val="0"/>
              </a:spcBef>
              <a:spcAft>
                <a:spcPts val="600"/>
              </a:spcAft>
            </a:pPr>
            <a:r>
              <a:rPr lang="en-US" sz="2400" b="1" dirty="0">
                <a:solidFill>
                  <a:schemeClr val="accent1">
                    <a:lumMod val="50000"/>
                  </a:schemeClr>
                </a:solidFill>
                <a:latin typeface="+mj-lt"/>
                <a:ea typeface="+mj-ea"/>
                <a:cs typeface="+mj-cs"/>
              </a:rPr>
              <a:t>Análisis presupuestal </a:t>
            </a:r>
          </a:p>
          <a:p>
            <a:pPr defTabSz="914400">
              <a:lnSpc>
                <a:spcPct val="90000"/>
              </a:lnSpc>
              <a:spcBef>
                <a:spcPct val="0"/>
              </a:spcBef>
              <a:spcAft>
                <a:spcPts val="600"/>
              </a:spcAft>
            </a:pPr>
            <a:endParaRPr lang="en-US" sz="2400" b="1" dirty="0">
              <a:solidFill>
                <a:schemeClr val="accent1">
                  <a:lumMod val="50000"/>
                </a:schemeClr>
              </a:solidFill>
              <a:latin typeface="+mj-lt"/>
              <a:ea typeface="+mj-ea"/>
              <a:cs typeface="+mj-cs"/>
            </a:endParaRPr>
          </a:p>
          <a:p>
            <a:pPr defTabSz="914400">
              <a:lnSpc>
                <a:spcPct val="90000"/>
              </a:lnSpc>
              <a:spcBef>
                <a:spcPct val="0"/>
              </a:spcBef>
              <a:spcAft>
                <a:spcPts val="600"/>
              </a:spcAft>
            </a:pPr>
            <a:endParaRPr lang="en-US" sz="2400" dirty="0">
              <a:solidFill>
                <a:schemeClr val="accent1">
                  <a:lumMod val="50000"/>
                </a:schemeClr>
              </a:solidFill>
              <a:latin typeface="+mj-lt"/>
              <a:ea typeface="+mj-ea"/>
              <a:cs typeface="+mj-cs"/>
            </a:endParaRPr>
          </a:p>
        </p:txBody>
      </p:sp>
      <p:pic>
        <p:nvPicPr>
          <p:cNvPr id="3" name="Imagen 2">
            <a:extLst>
              <a:ext uri="{FF2B5EF4-FFF2-40B4-BE49-F238E27FC236}">
                <a16:creationId xmlns:a16="http://schemas.microsoft.com/office/drawing/2014/main" id="{1AA8D84B-2D6F-40B4-B137-AC4813C0A719}"/>
              </a:ext>
            </a:extLst>
          </p:cNvPr>
          <p:cNvPicPr>
            <a:picLocks noChangeAspect="1"/>
          </p:cNvPicPr>
          <p:nvPr/>
        </p:nvPicPr>
        <p:blipFill>
          <a:blip r:embed="rId2"/>
          <a:stretch>
            <a:fillRect/>
          </a:stretch>
        </p:blipFill>
        <p:spPr>
          <a:xfrm>
            <a:off x="4847600" y="1800207"/>
            <a:ext cx="4096394" cy="1460366"/>
          </a:xfrm>
          <a:prstGeom prst="rect">
            <a:avLst/>
          </a:prstGeom>
        </p:spPr>
      </p:pic>
      <p:pic>
        <p:nvPicPr>
          <p:cNvPr id="7" name="Imagen 6">
            <a:extLst>
              <a:ext uri="{FF2B5EF4-FFF2-40B4-BE49-F238E27FC236}">
                <a16:creationId xmlns:a16="http://schemas.microsoft.com/office/drawing/2014/main" id="{FF551754-BDC3-4812-AAFB-0DE6012406DB}"/>
              </a:ext>
            </a:extLst>
          </p:cNvPr>
          <p:cNvPicPr>
            <a:picLocks noChangeAspect="1"/>
          </p:cNvPicPr>
          <p:nvPr/>
        </p:nvPicPr>
        <p:blipFill>
          <a:blip r:embed="rId3"/>
          <a:stretch>
            <a:fillRect/>
          </a:stretch>
        </p:blipFill>
        <p:spPr>
          <a:xfrm>
            <a:off x="572612" y="4136220"/>
            <a:ext cx="4192658" cy="1484400"/>
          </a:xfrm>
          <a:prstGeom prst="rect">
            <a:avLst/>
          </a:prstGeom>
        </p:spPr>
      </p:pic>
      <p:graphicFrame>
        <p:nvGraphicFramePr>
          <p:cNvPr id="21" name="Gráfico 20">
            <a:extLst>
              <a:ext uri="{FF2B5EF4-FFF2-40B4-BE49-F238E27FC236}">
                <a16:creationId xmlns:a16="http://schemas.microsoft.com/office/drawing/2014/main" id="{CC66D232-C9E2-4178-8529-D42F03314CCA}"/>
              </a:ext>
            </a:extLst>
          </p:cNvPr>
          <p:cNvGraphicFramePr>
            <a:graphicFrameLocks/>
          </p:cNvGraphicFramePr>
          <p:nvPr/>
        </p:nvGraphicFramePr>
        <p:xfrm>
          <a:off x="0" y="1393020"/>
          <a:ext cx="4572000" cy="2743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2" name="Gráfico 21">
            <a:extLst>
              <a:ext uri="{FF2B5EF4-FFF2-40B4-BE49-F238E27FC236}">
                <a16:creationId xmlns:a16="http://schemas.microsoft.com/office/drawing/2014/main" id="{884EA882-2E9E-43FE-94D9-CAFA798F762D}"/>
              </a:ext>
            </a:extLst>
          </p:cNvPr>
          <p:cNvGraphicFramePr>
            <a:graphicFrameLocks/>
          </p:cNvGraphicFramePr>
          <p:nvPr/>
        </p:nvGraphicFramePr>
        <p:xfrm>
          <a:off x="4847600" y="3778734"/>
          <a:ext cx="4096394" cy="2513346"/>
        </p:xfrm>
        <a:graphic>
          <a:graphicData uri="http://schemas.openxmlformats.org/drawingml/2006/chart">
            <c:chart xmlns:c="http://schemas.openxmlformats.org/drawingml/2006/chart" xmlns:r="http://schemas.openxmlformats.org/officeDocument/2006/relationships" r:id="rId5"/>
          </a:graphicData>
        </a:graphic>
      </p:graphicFrame>
      <p:sp>
        <p:nvSpPr>
          <p:cNvPr id="8" name="Marcador de texto 1">
            <a:extLst>
              <a:ext uri="{FF2B5EF4-FFF2-40B4-BE49-F238E27FC236}">
                <a16:creationId xmlns:a16="http://schemas.microsoft.com/office/drawing/2014/main" id="{B28E26BF-A732-4509-A12B-E1B1D98A4177}"/>
              </a:ext>
            </a:extLst>
          </p:cNvPr>
          <p:cNvSpPr txBox="1">
            <a:spLocks/>
          </p:cNvSpPr>
          <p:nvPr/>
        </p:nvSpPr>
        <p:spPr>
          <a:xfrm>
            <a:off x="1706137" y="0"/>
            <a:ext cx="6668430" cy="419100"/>
          </a:xfrm>
          <a:prstGeom prst="rect">
            <a:avLst/>
          </a:prstGeom>
        </p:spPr>
        <p:txBody>
          <a:bodyPr>
            <a:noAutofit/>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MX" sz="1600" b="1" dirty="0">
                <a:solidFill>
                  <a:schemeClr val="bg1"/>
                </a:solidFill>
              </a:rPr>
              <a:t>Seguimiento Acuerdos del Consejo – Informe Dirección General de Servicios Médicos</a:t>
            </a:r>
          </a:p>
        </p:txBody>
      </p:sp>
      <p:sp>
        <p:nvSpPr>
          <p:cNvPr id="4" name="Marcador de pie de página 3">
            <a:extLst>
              <a:ext uri="{FF2B5EF4-FFF2-40B4-BE49-F238E27FC236}">
                <a16:creationId xmlns:a16="http://schemas.microsoft.com/office/drawing/2014/main" id="{AB504773-0249-44AE-9D42-0092EB1CCA28}"/>
              </a:ext>
            </a:extLst>
          </p:cNvPr>
          <p:cNvSpPr>
            <a:spLocks noGrp="1"/>
          </p:cNvSpPr>
          <p:nvPr>
            <p:ph type="ftr" sz="quarter" idx="11"/>
          </p:nvPr>
        </p:nvSpPr>
        <p:spPr>
          <a:xfrm>
            <a:off x="2879251" y="6467404"/>
            <a:ext cx="3385498" cy="365125"/>
          </a:xfrm>
        </p:spPr>
        <p:txBody>
          <a:bodyPr/>
          <a:lstStyle/>
          <a:p>
            <a:r>
              <a:rPr lang="es-MX" sz="900" dirty="0"/>
              <a:t>Sesión Ordinaria 06/2021 del 30 de Junio de 2021</a:t>
            </a:r>
            <a:endParaRPr lang="en-US" sz="900" dirty="0"/>
          </a:p>
        </p:txBody>
      </p:sp>
      <p:sp>
        <p:nvSpPr>
          <p:cNvPr id="5" name="Marcador de número de diapositiva 4">
            <a:extLst>
              <a:ext uri="{FF2B5EF4-FFF2-40B4-BE49-F238E27FC236}">
                <a16:creationId xmlns:a16="http://schemas.microsoft.com/office/drawing/2014/main" id="{67262B70-F63E-406C-9F49-89BE8FB70AFC}"/>
              </a:ext>
            </a:extLst>
          </p:cNvPr>
          <p:cNvSpPr>
            <a:spLocks noGrp="1"/>
          </p:cNvSpPr>
          <p:nvPr>
            <p:ph type="sldNum" sz="quarter" idx="12"/>
          </p:nvPr>
        </p:nvSpPr>
        <p:spPr/>
        <p:txBody>
          <a:bodyPr/>
          <a:lstStyle/>
          <a:p>
            <a:fld id="{08DCC1CA-BC64-9342-9FC6-0A703FD15379}" type="slidenum">
              <a:rPr lang="en-US" smtClean="0"/>
              <a:t>70</a:t>
            </a:fld>
            <a:endParaRPr lang="en-US" dirty="0"/>
          </a:p>
        </p:txBody>
      </p:sp>
    </p:spTree>
    <p:extLst>
      <p:ext uri="{BB962C8B-B14F-4D97-AF65-F5344CB8AC3E}">
        <p14:creationId xmlns:p14="http://schemas.microsoft.com/office/powerpoint/2010/main" val="33126239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2183A66-0C38-436E-895C-7F6772423613}"/>
              </a:ext>
            </a:extLst>
          </p:cNvPr>
          <p:cNvSpPr txBox="1"/>
          <p:nvPr/>
        </p:nvSpPr>
        <p:spPr>
          <a:xfrm>
            <a:off x="-388712" y="694262"/>
            <a:ext cx="8317705" cy="675441"/>
          </a:xfrm>
          <a:prstGeom prst="rect">
            <a:avLst/>
          </a:prstGeom>
        </p:spPr>
        <p:txBody>
          <a:bodyPr vert="horz" wrap="square" lIns="91440" tIns="45720" rIns="91440" bIns="45720" rtlCol="0" anchor="t">
            <a:normAutofit/>
          </a:bodyPr>
          <a:lstStyle/>
          <a:p>
            <a:pPr lvl="1" defTabSz="914400">
              <a:lnSpc>
                <a:spcPct val="90000"/>
              </a:lnSpc>
              <a:spcBef>
                <a:spcPct val="0"/>
              </a:spcBef>
              <a:spcAft>
                <a:spcPts val="600"/>
              </a:spcAft>
            </a:pPr>
            <a:r>
              <a:rPr lang="en-US" sz="2400" b="1" dirty="0">
                <a:solidFill>
                  <a:schemeClr val="accent1">
                    <a:lumMod val="50000"/>
                  </a:schemeClr>
                </a:solidFill>
                <a:latin typeface="+mj-lt"/>
                <a:ea typeface="+mj-ea"/>
                <a:cs typeface="+mj-cs"/>
              </a:rPr>
              <a:t>Distribución presupuestal</a:t>
            </a:r>
          </a:p>
          <a:p>
            <a:pPr defTabSz="914400">
              <a:lnSpc>
                <a:spcPct val="90000"/>
              </a:lnSpc>
              <a:spcBef>
                <a:spcPct val="0"/>
              </a:spcBef>
              <a:spcAft>
                <a:spcPts val="600"/>
              </a:spcAft>
            </a:pPr>
            <a:endParaRPr lang="en-US" sz="2400" b="1" dirty="0">
              <a:solidFill>
                <a:schemeClr val="accent1">
                  <a:lumMod val="50000"/>
                </a:schemeClr>
              </a:solidFill>
              <a:latin typeface="+mj-lt"/>
              <a:ea typeface="+mj-ea"/>
              <a:cs typeface="+mj-cs"/>
            </a:endParaRPr>
          </a:p>
          <a:p>
            <a:pPr defTabSz="914400">
              <a:lnSpc>
                <a:spcPct val="90000"/>
              </a:lnSpc>
              <a:spcBef>
                <a:spcPct val="0"/>
              </a:spcBef>
              <a:spcAft>
                <a:spcPts val="600"/>
              </a:spcAft>
            </a:pPr>
            <a:endParaRPr lang="en-US" sz="2400" dirty="0">
              <a:solidFill>
                <a:schemeClr val="accent1">
                  <a:lumMod val="50000"/>
                </a:schemeClr>
              </a:solidFill>
              <a:latin typeface="+mj-lt"/>
              <a:ea typeface="+mj-ea"/>
              <a:cs typeface="+mj-cs"/>
            </a:endParaRPr>
          </a:p>
        </p:txBody>
      </p:sp>
      <p:sp>
        <p:nvSpPr>
          <p:cNvPr id="9" name="CuadroTexto 8">
            <a:extLst>
              <a:ext uri="{FF2B5EF4-FFF2-40B4-BE49-F238E27FC236}">
                <a16:creationId xmlns:a16="http://schemas.microsoft.com/office/drawing/2014/main" id="{0842B6EC-3ACC-4551-91F7-8C0A5BEB1AC1}"/>
              </a:ext>
            </a:extLst>
          </p:cNvPr>
          <p:cNvSpPr txBox="1"/>
          <p:nvPr/>
        </p:nvSpPr>
        <p:spPr>
          <a:xfrm>
            <a:off x="2393004" y="3244334"/>
            <a:ext cx="4786008" cy="369332"/>
          </a:xfrm>
          <a:prstGeom prst="rect">
            <a:avLst/>
          </a:prstGeom>
          <a:noFill/>
        </p:spPr>
        <p:txBody>
          <a:bodyPr wrap="square">
            <a:spAutoFit/>
          </a:bodyPr>
          <a:lstStyle/>
          <a:p>
            <a:endParaRPr lang="es-MX" dirty="0"/>
          </a:p>
        </p:txBody>
      </p:sp>
      <p:pic>
        <p:nvPicPr>
          <p:cNvPr id="4" name="Imagen 3">
            <a:extLst>
              <a:ext uri="{FF2B5EF4-FFF2-40B4-BE49-F238E27FC236}">
                <a16:creationId xmlns:a16="http://schemas.microsoft.com/office/drawing/2014/main" id="{8FD584DB-B08F-40CF-A44B-BEE1C83E1CC0}"/>
              </a:ext>
            </a:extLst>
          </p:cNvPr>
          <p:cNvPicPr>
            <a:picLocks noChangeAspect="1"/>
          </p:cNvPicPr>
          <p:nvPr/>
        </p:nvPicPr>
        <p:blipFill>
          <a:blip r:embed="rId2"/>
          <a:stretch>
            <a:fillRect/>
          </a:stretch>
        </p:blipFill>
        <p:spPr>
          <a:xfrm>
            <a:off x="4406181" y="1409089"/>
            <a:ext cx="3963597" cy="2077441"/>
          </a:xfrm>
          <a:prstGeom prst="rect">
            <a:avLst/>
          </a:prstGeom>
        </p:spPr>
      </p:pic>
      <p:pic>
        <p:nvPicPr>
          <p:cNvPr id="3" name="Imagen 2">
            <a:extLst>
              <a:ext uri="{FF2B5EF4-FFF2-40B4-BE49-F238E27FC236}">
                <a16:creationId xmlns:a16="http://schemas.microsoft.com/office/drawing/2014/main" id="{2FAD5754-265D-44C3-8C35-C2ECA1112780}"/>
              </a:ext>
            </a:extLst>
          </p:cNvPr>
          <p:cNvPicPr>
            <a:picLocks noChangeAspect="1"/>
          </p:cNvPicPr>
          <p:nvPr/>
        </p:nvPicPr>
        <p:blipFill>
          <a:blip r:embed="rId3"/>
          <a:stretch>
            <a:fillRect/>
          </a:stretch>
        </p:blipFill>
        <p:spPr>
          <a:xfrm>
            <a:off x="697361" y="1369703"/>
            <a:ext cx="3746042" cy="1978722"/>
          </a:xfrm>
          <a:prstGeom prst="rect">
            <a:avLst/>
          </a:prstGeom>
        </p:spPr>
      </p:pic>
      <p:pic>
        <p:nvPicPr>
          <p:cNvPr id="7" name="Imagen 6">
            <a:extLst>
              <a:ext uri="{FF2B5EF4-FFF2-40B4-BE49-F238E27FC236}">
                <a16:creationId xmlns:a16="http://schemas.microsoft.com/office/drawing/2014/main" id="{8CC93B3F-570D-49F3-876E-A6608CE11C10}"/>
              </a:ext>
            </a:extLst>
          </p:cNvPr>
          <p:cNvPicPr>
            <a:picLocks noChangeAspect="1"/>
          </p:cNvPicPr>
          <p:nvPr/>
        </p:nvPicPr>
        <p:blipFill>
          <a:blip r:embed="rId4"/>
          <a:stretch>
            <a:fillRect/>
          </a:stretch>
        </p:blipFill>
        <p:spPr>
          <a:xfrm>
            <a:off x="4063576" y="3718765"/>
            <a:ext cx="4186966" cy="2216351"/>
          </a:xfrm>
          <a:prstGeom prst="rect">
            <a:avLst/>
          </a:prstGeom>
        </p:spPr>
      </p:pic>
      <p:pic>
        <p:nvPicPr>
          <p:cNvPr id="8" name="Imagen 7">
            <a:extLst>
              <a:ext uri="{FF2B5EF4-FFF2-40B4-BE49-F238E27FC236}">
                <a16:creationId xmlns:a16="http://schemas.microsoft.com/office/drawing/2014/main" id="{FA8E82F6-855A-4D5E-B0D9-ECA78E3638B0}"/>
              </a:ext>
            </a:extLst>
          </p:cNvPr>
          <p:cNvPicPr>
            <a:picLocks noChangeAspect="1"/>
          </p:cNvPicPr>
          <p:nvPr/>
        </p:nvPicPr>
        <p:blipFill>
          <a:blip r:embed="rId5"/>
          <a:stretch>
            <a:fillRect/>
          </a:stretch>
        </p:blipFill>
        <p:spPr>
          <a:xfrm>
            <a:off x="46197" y="3630020"/>
            <a:ext cx="4570420" cy="2395248"/>
          </a:xfrm>
          <a:prstGeom prst="rect">
            <a:avLst/>
          </a:prstGeom>
        </p:spPr>
      </p:pic>
      <p:sp>
        <p:nvSpPr>
          <p:cNvPr id="10" name="Marcador de texto 1">
            <a:extLst>
              <a:ext uri="{FF2B5EF4-FFF2-40B4-BE49-F238E27FC236}">
                <a16:creationId xmlns:a16="http://schemas.microsoft.com/office/drawing/2014/main" id="{50FFAB2C-A673-4406-B009-4C921AA50722}"/>
              </a:ext>
            </a:extLst>
          </p:cNvPr>
          <p:cNvSpPr txBox="1">
            <a:spLocks/>
          </p:cNvSpPr>
          <p:nvPr/>
        </p:nvSpPr>
        <p:spPr>
          <a:xfrm>
            <a:off x="1706137" y="0"/>
            <a:ext cx="6668430" cy="419100"/>
          </a:xfrm>
          <a:prstGeom prst="rect">
            <a:avLst/>
          </a:prstGeom>
        </p:spPr>
        <p:txBody>
          <a:bodyPr>
            <a:noAutofit/>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MX" sz="1600" b="1" dirty="0">
                <a:solidFill>
                  <a:schemeClr val="bg1"/>
                </a:solidFill>
              </a:rPr>
              <a:t>Seguimiento Acuerdos del Consejo – Informe Dirección General de Servicios Médicos</a:t>
            </a:r>
          </a:p>
        </p:txBody>
      </p:sp>
      <p:sp>
        <p:nvSpPr>
          <p:cNvPr id="5" name="Marcador de pie de página 4">
            <a:extLst>
              <a:ext uri="{FF2B5EF4-FFF2-40B4-BE49-F238E27FC236}">
                <a16:creationId xmlns:a16="http://schemas.microsoft.com/office/drawing/2014/main" id="{4B736566-9919-47E2-895B-A099C302A596}"/>
              </a:ext>
            </a:extLst>
          </p:cNvPr>
          <p:cNvSpPr>
            <a:spLocks noGrp="1"/>
          </p:cNvSpPr>
          <p:nvPr>
            <p:ph type="ftr" sz="quarter" idx="11"/>
          </p:nvPr>
        </p:nvSpPr>
        <p:spPr>
          <a:xfrm>
            <a:off x="2713432" y="6467404"/>
            <a:ext cx="3385498" cy="365125"/>
          </a:xfrm>
        </p:spPr>
        <p:txBody>
          <a:bodyPr/>
          <a:lstStyle/>
          <a:p>
            <a:r>
              <a:rPr lang="es-MX" sz="900" dirty="0"/>
              <a:t>Sesión Ordinaria 06/2021 del 30 de Junio de 2021</a:t>
            </a:r>
            <a:endParaRPr lang="en-US" sz="900" dirty="0"/>
          </a:p>
        </p:txBody>
      </p:sp>
      <p:sp>
        <p:nvSpPr>
          <p:cNvPr id="6" name="Marcador de número de diapositiva 5">
            <a:extLst>
              <a:ext uri="{FF2B5EF4-FFF2-40B4-BE49-F238E27FC236}">
                <a16:creationId xmlns:a16="http://schemas.microsoft.com/office/drawing/2014/main" id="{56F22FBE-7BA5-4775-BD42-EA746CCC3DD5}"/>
              </a:ext>
            </a:extLst>
          </p:cNvPr>
          <p:cNvSpPr>
            <a:spLocks noGrp="1"/>
          </p:cNvSpPr>
          <p:nvPr>
            <p:ph type="sldNum" sz="quarter" idx="12"/>
          </p:nvPr>
        </p:nvSpPr>
        <p:spPr/>
        <p:txBody>
          <a:bodyPr/>
          <a:lstStyle/>
          <a:p>
            <a:fld id="{08DCC1CA-BC64-9342-9FC6-0A703FD15379}" type="slidenum">
              <a:rPr lang="en-US" smtClean="0"/>
              <a:t>71</a:t>
            </a:fld>
            <a:endParaRPr lang="en-US" dirty="0"/>
          </a:p>
        </p:txBody>
      </p:sp>
    </p:spTree>
    <p:extLst>
      <p:ext uri="{BB962C8B-B14F-4D97-AF65-F5344CB8AC3E}">
        <p14:creationId xmlns:p14="http://schemas.microsoft.com/office/powerpoint/2010/main" val="101682217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a:extLst>
              <a:ext uri="{FF2B5EF4-FFF2-40B4-BE49-F238E27FC236}">
                <a16:creationId xmlns:a16="http://schemas.microsoft.com/office/drawing/2014/main" id="{0842B6EC-3ACC-4551-91F7-8C0A5BEB1AC1}"/>
              </a:ext>
            </a:extLst>
          </p:cNvPr>
          <p:cNvSpPr txBox="1"/>
          <p:nvPr/>
        </p:nvSpPr>
        <p:spPr>
          <a:xfrm>
            <a:off x="2393004" y="3244334"/>
            <a:ext cx="4786008" cy="369332"/>
          </a:xfrm>
          <a:prstGeom prst="rect">
            <a:avLst/>
          </a:prstGeom>
          <a:noFill/>
        </p:spPr>
        <p:txBody>
          <a:bodyPr wrap="square">
            <a:spAutoFit/>
          </a:bodyPr>
          <a:lstStyle/>
          <a:p>
            <a:endParaRPr lang="es-MX" dirty="0"/>
          </a:p>
        </p:txBody>
      </p:sp>
      <p:sp>
        <p:nvSpPr>
          <p:cNvPr id="10" name="Marcador de texto 1">
            <a:extLst>
              <a:ext uri="{FF2B5EF4-FFF2-40B4-BE49-F238E27FC236}">
                <a16:creationId xmlns:a16="http://schemas.microsoft.com/office/drawing/2014/main" id="{50FFAB2C-A673-4406-B009-4C921AA50722}"/>
              </a:ext>
            </a:extLst>
          </p:cNvPr>
          <p:cNvSpPr txBox="1">
            <a:spLocks/>
          </p:cNvSpPr>
          <p:nvPr/>
        </p:nvSpPr>
        <p:spPr>
          <a:xfrm>
            <a:off x="1706137" y="0"/>
            <a:ext cx="6668430" cy="419100"/>
          </a:xfrm>
          <a:prstGeom prst="rect">
            <a:avLst/>
          </a:prstGeom>
        </p:spPr>
        <p:txBody>
          <a:bodyPr>
            <a:noAutofit/>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MX" sz="1600" b="1" dirty="0">
                <a:solidFill>
                  <a:schemeClr val="bg1"/>
                </a:solidFill>
              </a:rPr>
              <a:t>Seguimiento Acuerdos del Consejo – Informe Dirección General de Servicios Médicos</a:t>
            </a:r>
          </a:p>
        </p:txBody>
      </p:sp>
      <p:sp>
        <p:nvSpPr>
          <p:cNvPr id="5" name="Marcador de pie de página 4">
            <a:extLst>
              <a:ext uri="{FF2B5EF4-FFF2-40B4-BE49-F238E27FC236}">
                <a16:creationId xmlns:a16="http://schemas.microsoft.com/office/drawing/2014/main" id="{4B736566-9919-47E2-895B-A099C302A596}"/>
              </a:ext>
            </a:extLst>
          </p:cNvPr>
          <p:cNvSpPr>
            <a:spLocks noGrp="1"/>
          </p:cNvSpPr>
          <p:nvPr>
            <p:ph type="ftr" sz="quarter" idx="11"/>
          </p:nvPr>
        </p:nvSpPr>
        <p:spPr>
          <a:xfrm>
            <a:off x="2879248" y="6403853"/>
            <a:ext cx="3385498" cy="365125"/>
          </a:xfrm>
        </p:spPr>
        <p:txBody>
          <a:bodyPr/>
          <a:lstStyle/>
          <a:p>
            <a:r>
              <a:rPr lang="es-MX" sz="900"/>
              <a:t>Sesión Ordinaria 06/2021 del 30 de Junio de 2021</a:t>
            </a:r>
            <a:endParaRPr lang="en-US" sz="900" dirty="0"/>
          </a:p>
        </p:txBody>
      </p:sp>
      <p:sp>
        <p:nvSpPr>
          <p:cNvPr id="6" name="Marcador de número de diapositiva 5">
            <a:extLst>
              <a:ext uri="{FF2B5EF4-FFF2-40B4-BE49-F238E27FC236}">
                <a16:creationId xmlns:a16="http://schemas.microsoft.com/office/drawing/2014/main" id="{56F22FBE-7BA5-4775-BD42-EA746CCC3DD5}"/>
              </a:ext>
            </a:extLst>
          </p:cNvPr>
          <p:cNvSpPr>
            <a:spLocks noGrp="1"/>
          </p:cNvSpPr>
          <p:nvPr>
            <p:ph type="sldNum" sz="quarter" idx="12"/>
          </p:nvPr>
        </p:nvSpPr>
        <p:spPr/>
        <p:txBody>
          <a:bodyPr/>
          <a:lstStyle/>
          <a:p>
            <a:fld id="{08DCC1CA-BC64-9342-9FC6-0A703FD15379}" type="slidenum">
              <a:rPr lang="en-US" smtClean="0"/>
              <a:t>72</a:t>
            </a:fld>
            <a:endParaRPr lang="en-US" dirty="0"/>
          </a:p>
        </p:txBody>
      </p:sp>
      <p:sp>
        <p:nvSpPr>
          <p:cNvPr id="11" name="CuadroTexto 10">
            <a:extLst>
              <a:ext uri="{FF2B5EF4-FFF2-40B4-BE49-F238E27FC236}">
                <a16:creationId xmlns:a16="http://schemas.microsoft.com/office/drawing/2014/main" id="{2679958C-84E6-42D7-ADC6-433201380DF2}"/>
              </a:ext>
            </a:extLst>
          </p:cNvPr>
          <p:cNvSpPr txBox="1"/>
          <p:nvPr/>
        </p:nvSpPr>
        <p:spPr>
          <a:xfrm>
            <a:off x="136620" y="847705"/>
            <a:ext cx="4786008" cy="461665"/>
          </a:xfrm>
          <a:prstGeom prst="rect">
            <a:avLst/>
          </a:prstGeom>
          <a:noFill/>
        </p:spPr>
        <p:txBody>
          <a:bodyPr wrap="square" rtlCol="0">
            <a:spAutoFit/>
          </a:bodyPr>
          <a:lstStyle/>
          <a:p>
            <a:r>
              <a:rPr lang="es-MX" sz="2400" b="1" dirty="0">
                <a:solidFill>
                  <a:schemeClr val="accent1">
                    <a:lumMod val="50000"/>
                  </a:schemeClr>
                </a:solidFill>
              </a:rPr>
              <a:t>Contratos Vigentes (Anuales)</a:t>
            </a:r>
          </a:p>
        </p:txBody>
      </p:sp>
      <p:graphicFrame>
        <p:nvGraphicFramePr>
          <p:cNvPr id="12" name="Objeto 11">
            <a:extLst>
              <a:ext uri="{FF2B5EF4-FFF2-40B4-BE49-F238E27FC236}">
                <a16:creationId xmlns:a16="http://schemas.microsoft.com/office/drawing/2014/main" id="{570AF728-EC0B-4372-9C0D-A37E07DF459F}"/>
              </a:ext>
            </a:extLst>
          </p:cNvPr>
          <p:cNvGraphicFramePr>
            <a:graphicFrameLocks noChangeAspect="1"/>
          </p:cNvGraphicFramePr>
          <p:nvPr>
            <p:extLst>
              <p:ext uri="{D42A27DB-BD31-4B8C-83A1-F6EECF244321}">
                <p14:modId xmlns:p14="http://schemas.microsoft.com/office/powerpoint/2010/main" val="2993222380"/>
              </p:ext>
            </p:extLst>
          </p:nvPr>
        </p:nvGraphicFramePr>
        <p:xfrm>
          <a:off x="136620" y="1628161"/>
          <a:ext cx="8870755" cy="4210755"/>
        </p:xfrm>
        <a:graphic>
          <a:graphicData uri="http://schemas.openxmlformats.org/presentationml/2006/ole">
            <mc:AlternateContent xmlns:mc="http://schemas.openxmlformats.org/markup-compatibility/2006">
              <mc:Choice xmlns:v="urn:schemas-microsoft-com:vml" Requires="v">
                <p:oleObj name="Worksheet" r:id="rId2" imgW="25002971" imgH="7820189" progId="Excel.Sheet.12">
                  <p:embed/>
                </p:oleObj>
              </mc:Choice>
              <mc:Fallback>
                <p:oleObj name="Worksheet" r:id="rId2" imgW="25002971" imgH="7820189" progId="Excel.Sheet.12">
                  <p:embed/>
                  <p:pic>
                    <p:nvPicPr>
                      <p:cNvPr id="3" name="Objeto 2">
                        <a:extLst>
                          <a:ext uri="{FF2B5EF4-FFF2-40B4-BE49-F238E27FC236}">
                            <a16:creationId xmlns:a16="http://schemas.microsoft.com/office/drawing/2014/main" id="{40DF3B6C-CA36-406F-BB40-55E118C134DE}"/>
                          </a:ext>
                        </a:extLst>
                      </p:cNvPr>
                      <p:cNvPicPr/>
                      <p:nvPr/>
                    </p:nvPicPr>
                    <p:blipFill>
                      <a:blip r:embed="rId3"/>
                      <a:stretch>
                        <a:fillRect/>
                      </a:stretch>
                    </p:blipFill>
                    <p:spPr>
                      <a:xfrm>
                        <a:off x="136620" y="1628161"/>
                        <a:ext cx="8870755" cy="4210755"/>
                      </a:xfrm>
                      <a:prstGeom prst="rect">
                        <a:avLst/>
                      </a:prstGeom>
                    </p:spPr>
                  </p:pic>
                </p:oleObj>
              </mc:Fallback>
            </mc:AlternateContent>
          </a:graphicData>
        </a:graphic>
      </p:graphicFrame>
    </p:spTree>
    <p:extLst>
      <p:ext uri="{BB962C8B-B14F-4D97-AF65-F5344CB8AC3E}">
        <p14:creationId xmlns:p14="http://schemas.microsoft.com/office/powerpoint/2010/main" val="59247917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a:extLst>
              <a:ext uri="{FF2B5EF4-FFF2-40B4-BE49-F238E27FC236}">
                <a16:creationId xmlns:a16="http://schemas.microsoft.com/office/drawing/2014/main" id="{0842B6EC-3ACC-4551-91F7-8C0A5BEB1AC1}"/>
              </a:ext>
            </a:extLst>
          </p:cNvPr>
          <p:cNvSpPr txBox="1"/>
          <p:nvPr/>
        </p:nvSpPr>
        <p:spPr>
          <a:xfrm>
            <a:off x="2393004" y="3244334"/>
            <a:ext cx="4786008" cy="369332"/>
          </a:xfrm>
          <a:prstGeom prst="rect">
            <a:avLst/>
          </a:prstGeom>
          <a:noFill/>
        </p:spPr>
        <p:txBody>
          <a:bodyPr wrap="square">
            <a:spAutoFit/>
          </a:bodyPr>
          <a:lstStyle/>
          <a:p>
            <a:endParaRPr lang="es-MX" dirty="0"/>
          </a:p>
        </p:txBody>
      </p:sp>
      <p:sp>
        <p:nvSpPr>
          <p:cNvPr id="10" name="Marcador de texto 1">
            <a:extLst>
              <a:ext uri="{FF2B5EF4-FFF2-40B4-BE49-F238E27FC236}">
                <a16:creationId xmlns:a16="http://schemas.microsoft.com/office/drawing/2014/main" id="{50FFAB2C-A673-4406-B009-4C921AA50722}"/>
              </a:ext>
            </a:extLst>
          </p:cNvPr>
          <p:cNvSpPr txBox="1">
            <a:spLocks/>
          </p:cNvSpPr>
          <p:nvPr/>
        </p:nvSpPr>
        <p:spPr>
          <a:xfrm>
            <a:off x="1706137" y="0"/>
            <a:ext cx="6668430" cy="419100"/>
          </a:xfrm>
          <a:prstGeom prst="rect">
            <a:avLst/>
          </a:prstGeom>
        </p:spPr>
        <p:txBody>
          <a:bodyPr>
            <a:noAutofit/>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MX" sz="1600" b="1" dirty="0">
                <a:solidFill>
                  <a:schemeClr val="bg1"/>
                </a:solidFill>
              </a:rPr>
              <a:t>Seguimiento Acuerdos del Consejo – Informe Dirección General de Servicios Médicos</a:t>
            </a:r>
          </a:p>
        </p:txBody>
      </p:sp>
      <p:sp>
        <p:nvSpPr>
          <p:cNvPr id="5" name="Marcador de pie de página 4">
            <a:extLst>
              <a:ext uri="{FF2B5EF4-FFF2-40B4-BE49-F238E27FC236}">
                <a16:creationId xmlns:a16="http://schemas.microsoft.com/office/drawing/2014/main" id="{4B736566-9919-47E2-895B-A099C302A596}"/>
              </a:ext>
            </a:extLst>
          </p:cNvPr>
          <p:cNvSpPr>
            <a:spLocks noGrp="1"/>
          </p:cNvSpPr>
          <p:nvPr>
            <p:ph type="ftr" sz="quarter" idx="11"/>
          </p:nvPr>
        </p:nvSpPr>
        <p:spPr>
          <a:xfrm>
            <a:off x="2879251" y="6467404"/>
            <a:ext cx="3385498" cy="365125"/>
          </a:xfrm>
        </p:spPr>
        <p:txBody>
          <a:bodyPr/>
          <a:lstStyle/>
          <a:p>
            <a:r>
              <a:rPr lang="es-MX" sz="900" dirty="0"/>
              <a:t>Sesión Ordinaria 06/2021 del 30 de Junio de 2021</a:t>
            </a:r>
            <a:endParaRPr lang="en-US" sz="900" dirty="0"/>
          </a:p>
        </p:txBody>
      </p:sp>
      <p:sp>
        <p:nvSpPr>
          <p:cNvPr id="6" name="Marcador de número de diapositiva 5">
            <a:extLst>
              <a:ext uri="{FF2B5EF4-FFF2-40B4-BE49-F238E27FC236}">
                <a16:creationId xmlns:a16="http://schemas.microsoft.com/office/drawing/2014/main" id="{56F22FBE-7BA5-4775-BD42-EA746CCC3DD5}"/>
              </a:ext>
            </a:extLst>
          </p:cNvPr>
          <p:cNvSpPr>
            <a:spLocks noGrp="1"/>
          </p:cNvSpPr>
          <p:nvPr>
            <p:ph type="sldNum" sz="quarter" idx="12"/>
          </p:nvPr>
        </p:nvSpPr>
        <p:spPr/>
        <p:txBody>
          <a:bodyPr/>
          <a:lstStyle/>
          <a:p>
            <a:fld id="{08DCC1CA-BC64-9342-9FC6-0A703FD15379}" type="slidenum">
              <a:rPr lang="en-US" smtClean="0"/>
              <a:t>73</a:t>
            </a:fld>
            <a:endParaRPr lang="en-US" dirty="0"/>
          </a:p>
        </p:txBody>
      </p:sp>
      <p:sp>
        <p:nvSpPr>
          <p:cNvPr id="11" name="CuadroTexto 10">
            <a:extLst>
              <a:ext uri="{FF2B5EF4-FFF2-40B4-BE49-F238E27FC236}">
                <a16:creationId xmlns:a16="http://schemas.microsoft.com/office/drawing/2014/main" id="{2679958C-84E6-42D7-ADC6-433201380DF2}"/>
              </a:ext>
            </a:extLst>
          </p:cNvPr>
          <p:cNvSpPr txBox="1"/>
          <p:nvPr/>
        </p:nvSpPr>
        <p:spPr>
          <a:xfrm>
            <a:off x="130629" y="754742"/>
            <a:ext cx="4441371" cy="461665"/>
          </a:xfrm>
          <a:prstGeom prst="rect">
            <a:avLst/>
          </a:prstGeom>
          <a:noFill/>
        </p:spPr>
        <p:txBody>
          <a:bodyPr wrap="square" rtlCol="0">
            <a:spAutoFit/>
          </a:bodyPr>
          <a:lstStyle/>
          <a:p>
            <a:r>
              <a:rPr lang="es-MX" sz="2400" b="1" dirty="0">
                <a:solidFill>
                  <a:schemeClr val="accent1">
                    <a:lumMod val="50000"/>
                  </a:schemeClr>
                </a:solidFill>
              </a:rPr>
              <a:t>Contratos Vigentes (Anuales)</a:t>
            </a:r>
          </a:p>
        </p:txBody>
      </p:sp>
      <p:graphicFrame>
        <p:nvGraphicFramePr>
          <p:cNvPr id="8" name="Objeto 7">
            <a:extLst>
              <a:ext uri="{FF2B5EF4-FFF2-40B4-BE49-F238E27FC236}">
                <a16:creationId xmlns:a16="http://schemas.microsoft.com/office/drawing/2014/main" id="{55C301CC-5895-4C76-B029-B623EF18B4BE}"/>
              </a:ext>
            </a:extLst>
          </p:cNvPr>
          <p:cNvGraphicFramePr>
            <a:graphicFrameLocks noChangeAspect="1"/>
          </p:cNvGraphicFramePr>
          <p:nvPr>
            <p:extLst>
              <p:ext uri="{D42A27DB-BD31-4B8C-83A1-F6EECF244321}">
                <p14:modId xmlns:p14="http://schemas.microsoft.com/office/powerpoint/2010/main" val="118760413"/>
              </p:ext>
            </p:extLst>
          </p:nvPr>
        </p:nvGraphicFramePr>
        <p:xfrm>
          <a:off x="130629" y="1237825"/>
          <a:ext cx="8389257" cy="5229579"/>
        </p:xfrm>
        <a:graphic>
          <a:graphicData uri="http://schemas.openxmlformats.org/presentationml/2006/ole">
            <mc:AlternateContent xmlns:mc="http://schemas.openxmlformats.org/markup-compatibility/2006">
              <mc:Choice xmlns:v="urn:schemas-microsoft-com:vml" Requires="v">
                <p:oleObj name="Worksheet" r:id="rId2" imgW="17287783" imgH="15639886" progId="Excel.Sheet.12">
                  <p:embed/>
                </p:oleObj>
              </mc:Choice>
              <mc:Fallback>
                <p:oleObj name="Worksheet" r:id="rId2" imgW="17287783" imgH="15639886" progId="Excel.Sheet.12">
                  <p:embed/>
                  <p:pic>
                    <p:nvPicPr>
                      <p:cNvPr id="3" name="Objeto 2">
                        <a:extLst>
                          <a:ext uri="{FF2B5EF4-FFF2-40B4-BE49-F238E27FC236}">
                            <a16:creationId xmlns:a16="http://schemas.microsoft.com/office/drawing/2014/main" id="{A9B5EECD-4168-46DA-BD72-EF62C0CB3E63}"/>
                          </a:ext>
                        </a:extLst>
                      </p:cNvPr>
                      <p:cNvPicPr/>
                      <p:nvPr/>
                    </p:nvPicPr>
                    <p:blipFill>
                      <a:blip r:embed="rId3"/>
                      <a:stretch>
                        <a:fillRect/>
                      </a:stretch>
                    </p:blipFill>
                    <p:spPr>
                      <a:xfrm>
                        <a:off x="130629" y="1237825"/>
                        <a:ext cx="8389257" cy="5229579"/>
                      </a:xfrm>
                      <a:prstGeom prst="rect">
                        <a:avLst/>
                      </a:prstGeom>
                    </p:spPr>
                  </p:pic>
                </p:oleObj>
              </mc:Fallback>
            </mc:AlternateContent>
          </a:graphicData>
        </a:graphic>
      </p:graphicFrame>
    </p:spTree>
    <p:extLst>
      <p:ext uri="{BB962C8B-B14F-4D97-AF65-F5344CB8AC3E}">
        <p14:creationId xmlns:p14="http://schemas.microsoft.com/office/powerpoint/2010/main" val="284587260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a:extLst>
              <a:ext uri="{FF2B5EF4-FFF2-40B4-BE49-F238E27FC236}">
                <a16:creationId xmlns:a16="http://schemas.microsoft.com/office/drawing/2014/main" id="{0842B6EC-3ACC-4551-91F7-8C0A5BEB1AC1}"/>
              </a:ext>
            </a:extLst>
          </p:cNvPr>
          <p:cNvSpPr txBox="1"/>
          <p:nvPr/>
        </p:nvSpPr>
        <p:spPr>
          <a:xfrm>
            <a:off x="2393004" y="3244334"/>
            <a:ext cx="4786008" cy="369332"/>
          </a:xfrm>
          <a:prstGeom prst="rect">
            <a:avLst/>
          </a:prstGeom>
          <a:noFill/>
        </p:spPr>
        <p:txBody>
          <a:bodyPr wrap="square">
            <a:spAutoFit/>
          </a:bodyPr>
          <a:lstStyle/>
          <a:p>
            <a:endParaRPr lang="es-MX" dirty="0"/>
          </a:p>
        </p:txBody>
      </p:sp>
      <p:sp>
        <p:nvSpPr>
          <p:cNvPr id="10" name="Marcador de texto 1">
            <a:extLst>
              <a:ext uri="{FF2B5EF4-FFF2-40B4-BE49-F238E27FC236}">
                <a16:creationId xmlns:a16="http://schemas.microsoft.com/office/drawing/2014/main" id="{50FFAB2C-A673-4406-B009-4C921AA50722}"/>
              </a:ext>
            </a:extLst>
          </p:cNvPr>
          <p:cNvSpPr txBox="1">
            <a:spLocks/>
          </p:cNvSpPr>
          <p:nvPr/>
        </p:nvSpPr>
        <p:spPr>
          <a:xfrm>
            <a:off x="1706137" y="0"/>
            <a:ext cx="6668430" cy="419100"/>
          </a:xfrm>
          <a:prstGeom prst="rect">
            <a:avLst/>
          </a:prstGeom>
        </p:spPr>
        <p:txBody>
          <a:bodyPr>
            <a:noAutofit/>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MX" sz="1600" b="1" dirty="0">
                <a:solidFill>
                  <a:schemeClr val="bg1"/>
                </a:solidFill>
              </a:rPr>
              <a:t>Seguimiento Acuerdos del Consejo – Informe Dirección General de Servicios Médicos</a:t>
            </a:r>
          </a:p>
        </p:txBody>
      </p:sp>
      <p:sp>
        <p:nvSpPr>
          <p:cNvPr id="5" name="Marcador de pie de página 4">
            <a:extLst>
              <a:ext uri="{FF2B5EF4-FFF2-40B4-BE49-F238E27FC236}">
                <a16:creationId xmlns:a16="http://schemas.microsoft.com/office/drawing/2014/main" id="{4B736566-9919-47E2-895B-A099C302A596}"/>
              </a:ext>
            </a:extLst>
          </p:cNvPr>
          <p:cNvSpPr>
            <a:spLocks noGrp="1"/>
          </p:cNvSpPr>
          <p:nvPr>
            <p:ph type="ftr" sz="quarter" idx="11"/>
          </p:nvPr>
        </p:nvSpPr>
        <p:spPr>
          <a:xfrm>
            <a:off x="2879249" y="6467404"/>
            <a:ext cx="3385498" cy="365125"/>
          </a:xfrm>
        </p:spPr>
        <p:txBody>
          <a:bodyPr/>
          <a:lstStyle/>
          <a:p>
            <a:r>
              <a:rPr lang="es-MX" sz="900"/>
              <a:t>Sesión Ordinaria 06/2021 del 30 de Junio de 2021</a:t>
            </a:r>
            <a:endParaRPr lang="en-US" sz="900" dirty="0"/>
          </a:p>
        </p:txBody>
      </p:sp>
      <p:sp>
        <p:nvSpPr>
          <p:cNvPr id="6" name="Marcador de número de diapositiva 5">
            <a:extLst>
              <a:ext uri="{FF2B5EF4-FFF2-40B4-BE49-F238E27FC236}">
                <a16:creationId xmlns:a16="http://schemas.microsoft.com/office/drawing/2014/main" id="{56F22FBE-7BA5-4775-BD42-EA746CCC3DD5}"/>
              </a:ext>
            </a:extLst>
          </p:cNvPr>
          <p:cNvSpPr>
            <a:spLocks noGrp="1"/>
          </p:cNvSpPr>
          <p:nvPr>
            <p:ph type="sldNum" sz="quarter" idx="12"/>
          </p:nvPr>
        </p:nvSpPr>
        <p:spPr/>
        <p:txBody>
          <a:bodyPr/>
          <a:lstStyle/>
          <a:p>
            <a:fld id="{08DCC1CA-BC64-9342-9FC6-0A703FD15379}" type="slidenum">
              <a:rPr lang="en-US" smtClean="0"/>
              <a:t>74</a:t>
            </a:fld>
            <a:endParaRPr lang="en-US" dirty="0"/>
          </a:p>
        </p:txBody>
      </p:sp>
      <p:sp>
        <p:nvSpPr>
          <p:cNvPr id="11" name="CuadroTexto 10">
            <a:extLst>
              <a:ext uri="{FF2B5EF4-FFF2-40B4-BE49-F238E27FC236}">
                <a16:creationId xmlns:a16="http://schemas.microsoft.com/office/drawing/2014/main" id="{2679958C-84E6-42D7-ADC6-433201380DF2}"/>
              </a:ext>
            </a:extLst>
          </p:cNvPr>
          <p:cNvSpPr txBox="1"/>
          <p:nvPr/>
        </p:nvSpPr>
        <p:spPr>
          <a:xfrm>
            <a:off x="130629" y="754742"/>
            <a:ext cx="4992914" cy="461665"/>
          </a:xfrm>
          <a:prstGeom prst="rect">
            <a:avLst/>
          </a:prstGeom>
          <a:noFill/>
        </p:spPr>
        <p:txBody>
          <a:bodyPr wrap="square" rtlCol="0">
            <a:spAutoFit/>
          </a:bodyPr>
          <a:lstStyle/>
          <a:p>
            <a:r>
              <a:rPr lang="es-MX" sz="2400" b="1" dirty="0">
                <a:solidFill>
                  <a:schemeClr val="accent1">
                    <a:lumMod val="50000"/>
                  </a:schemeClr>
                </a:solidFill>
              </a:rPr>
              <a:t>Contratos Vigentes (Bianuales)</a:t>
            </a:r>
          </a:p>
        </p:txBody>
      </p:sp>
      <p:graphicFrame>
        <p:nvGraphicFramePr>
          <p:cNvPr id="12" name="Objeto 11">
            <a:extLst>
              <a:ext uri="{FF2B5EF4-FFF2-40B4-BE49-F238E27FC236}">
                <a16:creationId xmlns:a16="http://schemas.microsoft.com/office/drawing/2014/main" id="{662D2CCC-7055-41BE-AE88-CD3B82C4BEAF}"/>
              </a:ext>
            </a:extLst>
          </p:cNvPr>
          <p:cNvGraphicFramePr>
            <a:graphicFrameLocks noChangeAspect="1"/>
          </p:cNvGraphicFramePr>
          <p:nvPr>
            <p:extLst>
              <p:ext uri="{D42A27DB-BD31-4B8C-83A1-F6EECF244321}">
                <p14:modId xmlns:p14="http://schemas.microsoft.com/office/powerpoint/2010/main" val="4122190204"/>
              </p:ext>
            </p:extLst>
          </p:nvPr>
        </p:nvGraphicFramePr>
        <p:xfrm>
          <a:off x="185940" y="1274073"/>
          <a:ext cx="8772116" cy="4944783"/>
        </p:xfrm>
        <a:graphic>
          <a:graphicData uri="http://schemas.openxmlformats.org/presentationml/2006/ole">
            <mc:AlternateContent xmlns:mc="http://schemas.openxmlformats.org/markup-compatibility/2006">
              <mc:Choice xmlns:v="urn:schemas-microsoft-com:vml" Requires="v">
                <p:oleObj name="Worksheet" r:id="rId2" imgW="26146217" imgH="8886825" progId="Excel.Sheet.12">
                  <p:embed/>
                </p:oleObj>
              </mc:Choice>
              <mc:Fallback>
                <p:oleObj name="Worksheet" r:id="rId2" imgW="26146217" imgH="8886825" progId="Excel.Sheet.12">
                  <p:embed/>
                  <p:pic>
                    <p:nvPicPr>
                      <p:cNvPr id="3" name="Objeto 2">
                        <a:extLst>
                          <a:ext uri="{FF2B5EF4-FFF2-40B4-BE49-F238E27FC236}">
                            <a16:creationId xmlns:a16="http://schemas.microsoft.com/office/drawing/2014/main" id="{E1D50F63-7B19-4518-B29C-F121974227C8}"/>
                          </a:ext>
                        </a:extLst>
                      </p:cNvPr>
                      <p:cNvPicPr/>
                      <p:nvPr/>
                    </p:nvPicPr>
                    <p:blipFill>
                      <a:blip r:embed="rId3"/>
                      <a:stretch>
                        <a:fillRect/>
                      </a:stretch>
                    </p:blipFill>
                    <p:spPr>
                      <a:xfrm>
                        <a:off x="185940" y="1274073"/>
                        <a:ext cx="8772116" cy="4944783"/>
                      </a:xfrm>
                      <a:prstGeom prst="rect">
                        <a:avLst/>
                      </a:prstGeom>
                    </p:spPr>
                  </p:pic>
                </p:oleObj>
              </mc:Fallback>
            </mc:AlternateContent>
          </a:graphicData>
        </a:graphic>
      </p:graphicFrame>
    </p:spTree>
    <p:extLst>
      <p:ext uri="{BB962C8B-B14F-4D97-AF65-F5344CB8AC3E}">
        <p14:creationId xmlns:p14="http://schemas.microsoft.com/office/powerpoint/2010/main" val="9024821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a:extLst>
              <a:ext uri="{FF2B5EF4-FFF2-40B4-BE49-F238E27FC236}">
                <a16:creationId xmlns:a16="http://schemas.microsoft.com/office/drawing/2014/main" id="{0842B6EC-3ACC-4551-91F7-8C0A5BEB1AC1}"/>
              </a:ext>
            </a:extLst>
          </p:cNvPr>
          <p:cNvSpPr txBox="1"/>
          <p:nvPr/>
        </p:nvSpPr>
        <p:spPr>
          <a:xfrm>
            <a:off x="2393004" y="3244334"/>
            <a:ext cx="4786008" cy="369332"/>
          </a:xfrm>
          <a:prstGeom prst="rect">
            <a:avLst/>
          </a:prstGeom>
          <a:noFill/>
        </p:spPr>
        <p:txBody>
          <a:bodyPr wrap="square">
            <a:spAutoFit/>
          </a:bodyPr>
          <a:lstStyle/>
          <a:p>
            <a:endParaRPr lang="es-MX" dirty="0"/>
          </a:p>
        </p:txBody>
      </p:sp>
      <p:sp>
        <p:nvSpPr>
          <p:cNvPr id="10" name="Marcador de texto 1">
            <a:extLst>
              <a:ext uri="{FF2B5EF4-FFF2-40B4-BE49-F238E27FC236}">
                <a16:creationId xmlns:a16="http://schemas.microsoft.com/office/drawing/2014/main" id="{50FFAB2C-A673-4406-B009-4C921AA50722}"/>
              </a:ext>
            </a:extLst>
          </p:cNvPr>
          <p:cNvSpPr txBox="1">
            <a:spLocks/>
          </p:cNvSpPr>
          <p:nvPr/>
        </p:nvSpPr>
        <p:spPr>
          <a:xfrm>
            <a:off x="1706137" y="0"/>
            <a:ext cx="6668430" cy="419100"/>
          </a:xfrm>
          <a:prstGeom prst="rect">
            <a:avLst/>
          </a:prstGeom>
        </p:spPr>
        <p:txBody>
          <a:bodyPr>
            <a:noAutofit/>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MX" sz="1600" b="1" dirty="0">
                <a:solidFill>
                  <a:schemeClr val="bg1"/>
                </a:solidFill>
              </a:rPr>
              <a:t>Seguimiento Acuerdos del Consejo – Informe Dirección General de Servicios Médicos</a:t>
            </a:r>
          </a:p>
        </p:txBody>
      </p:sp>
      <p:sp>
        <p:nvSpPr>
          <p:cNvPr id="5" name="Marcador de pie de página 4">
            <a:extLst>
              <a:ext uri="{FF2B5EF4-FFF2-40B4-BE49-F238E27FC236}">
                <a16:creationId xmlns:a16="http://schemas.microsoft.com/office/drawing/2014/main" id="{4B736566-9919-47E2-895B-A099C302A596}"/>
              </a:ext>
            </a:extLst>
          </p:cNvPr>
          <p:cNvSpPr>
            <a:spLocks noGrp="1"/>
          </p:cNvSpPr>
          <p:nvPr>
            <p:ph type="ftr" sz="quarter" idx="11"/>
          </p:nvPr>
        </p:nvSpPr>
        <p:spPr/>
        <p:txBody>
          <a:bodyPr/>
          <a:lstStyle/>
          <a:p>
            <a:r>
              <a:rPr lang="es-MX" sz="900"/>
              <a:t>Sesión Ordinaria 06/2021 del 30 de Junio de 2021</a:t>
            </a:r>
            <a:endParaRPr lang="en-US" sz="900" dirty="0"/>
          </a:p>
        </p:txBody>
      </p:sp>
      <p:sp>
        <p:nvSpPr>
          <p:cNvPr id="6" name="Marcador de número de diapositiva 5">
            <a:extLst>
              <a:ext uri="{FF2B5EF4-FFF2-40B4-BE49-F238E27FC236}">
                <a16:creationId xmlns:a16="http://schemas.microsoft.com/office/drawing/2014/main" id="{56F22FBE-7BA5-4775-BD42-EA746CCC3DD5}"/>
              </a:ext>
            </a:extLst>
          </p:cNvPr>
          <p:cNvSpPr>
            <a:spLocks noGrp="1"/>
          </p:cNvSpPr>
          <p:nvPr>
            <p:ph type="sldNum" sz="quarter" idx="12"/>
          </p:nvPr>
        </p:nvSpPr>
        <p:spPr/>
        <p:txBody>
          <a:bodyPr/>
          <a:lstStyle/>
          <a:p>
            <a:fld id="{08DCC1CA-BC64-9342-9FC6-0A703FD15379}" type="slidenum">
              <a:rPr lang="en-US" smtClean="0"/>
              <a:t>75</a:t>
            </a:fld>
            <a:endParaRPr lang="en-US" dirty="0"/>
          </a:p>
        </p:txBody>
      </p:sp>
      <p:sp>
        <p:nvSpPr>
          <p:cNvPr id="11" name="CuadroTexto 10">
            <a:extLst>
              <a:ext uri="{FF2B5EF4-FFF2-40B4-BE49-F238E27FC236}">
                <a16:creationId xmlns:a16="http://schemas.microsoft.com/office/drawing/2014/main" id="{2679958C-84E6-42D7-ADC6-433201380DF2}"/>
              </a:ext>
            </a:extLst>
          </p:cNvPr>
          <p:cNvSpPr txBox="1"/>
          <p:nvPr/>
        </p:nvSpPr>
        <p:spPr>
          <a:xfrm>
            <a:off x="130629" y="754742"/>
            <a:ext cx="4992914" cy="461665"/>
          </a:xfrm>
          <a:prstGeom prst="rect">
            <a:avLst/>
          </a:prstGeom>
          <a:noFill/>
        </p:spPr>
        <p:txBody>
          <a:bodyPr wrap="square" rtlCol="0">
            <a:spAutoFit/>
          </a:bodyPr>
          <a:lstStyle/>
          <a:p>
            <a:r>
              <a:rPr lang="es-MX" sz="2400" b="1" dirty="0">
                <a:solidFill>
                  <a:schemeClr val="accent1">
                    <a:lumMod val="50000"/>
                  </a:schemeClr>
                </a:solidFill>
              </a:rPr>
              <a:t>Contratos Vigentes (Bianuales)</a:t>
            </a:r>
          </a:p>
        </p:txBody>
      </p:sp>
      <p:graphicFrame>
        <p:nvGraphicFramePr>
          <p:cNvPr id="8" name="Objeto 7">
            <a:extLst>
              <a:ext uri="{FF2B5EF4-FFF2-40B4-BE49-F238E27FC236}">
                <a16:creationId xmlns:a16="http://schemas.microsoft.com/office/drawing/2014/main" id="{C7E91A2E-EF8D-42A5-995D-FAA25C1555AE}"/>
              </a:ext>
            </a:extLst>
          </p:cNvPr>
          <p:cNvGraphicFramePr>
            <a:graphicFrameLocks noChangeAspect="1"/>
          </p:cNvGraphicFramePr>
          <p:nvPr>
            <p:extLst>
              <p:ext uri="{D42A27DB-BD31-4B8C-83A1-F6EECF244321}">
                <p14:modId xmlns:p14="http://schemas.microsoft.com/office/powerpoint/2010/main" val="4057752474"/>
              </p:ext>
            </p:extLst>
          </p:nvPr>
        </p:nvGraphicFramePr>
        <p:xfrm>
          <a:off x="382161" y="1361675"/>
          <a:ext cx="8379673" cy="4741583"/>
        </p:xfrm>
        <a:graphic>
          <a:graphicData uri="http://schemas.openxmlformats.org/presentationml/2006/ole">
            <mc:AlternateContent xmlns:mc="http://schemas.openxmlformats.org/markup-compatibility/2006">
              <mc:Choice xmlns:v="urn:schemas-microsoft-com:vml" Requires="v">
                <p:oleObj name="Worksheet" r:id="rId2" imgW="35356800" imgH="8029575" progId="Excel.Sheet.12">
                  <p:embed/>
                </p:oleObj>
              </mc:Choice>
              <mc:Fallback>
                <p:oleObj name="Worksheet" r:id="rId2" imgW="35356800" imgH="8029575" progId="Excel.Sheet.12">
                  <p:embed/>
                  <p:pic>
                    <p:nvPicPr>
                      <p:cNvPr id="3" name="Objeto 2">
                        <a:extLst>
                          <a:ext uri="{FF2B5EF4-FFF2-40B4-BE49-F238E27FC236}">
                            <a16:creationId xmlns:a16="http://schemas.microsoft.com/office/drawing/2014/main" id="{2E842804-A76F-457B-8A1A-51CBD38A592B}"/>
                          </a:ext>
                        </a:extLst>
                      </p:cNvPr>
                      <p:cNvPicPr/>
                      <p:nvPr/>
                    </p:nvPicPr>
                    <p:blipFill>
                      <a:blip r:embed="rId3"/>
                      <a:stretch>
                        <a:fillRect/>
                      </a:stretch>
                    </p:blipFill>
                    <p:spPr>
                      <a:xfrm>
                        <a:off x="382161" y="1361675"/>
                        <a:ext cx="8379673" cy="4741583"/>
                      </a:xfrm>
                      <a:prstGeom prst="rect">
                        <a:avLst/>
                      </a:prstGeom>
                    </p:spPr>
                  </p:pic>
                </p:oleObj>
              </mc:Fallback>
            </mc:AlternateContent>
          </a:graphicData>
        </a:graphic>
      </p:graphicFrame>
    </p:spTree>
    <p:extLst>
      <p:ext uri="{BB962C8B-B14F-4D97-AF65-F5344CB8AC3E}">
        <p14:creationId xmlns:p14="http://schemas.microsoft.com/office/powerpoint/2010/main" val="11320340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2183A66-0C38-436E-895C-7F6772423613}"/>
              </a:ext>
            </a:extLst>
          </p:cNvPr>
          <p:cNvSpPr txBox="1"/>
          <p:nvPr/>
        </p:nvSpPr>
        <p:spPr>
          <a:xfrm>
            <a:off x="-304305" y="732399"/>
            <a:ext cx="8317705" cy="675441"/>
          </a:xfrm>
          <a:prstGeom prst="rect">
            <a:avLst/>
          </a:prstGeom>
        </p:spPr>
        <p:txBody>
          <a:bodyPr vert="horz" wrap="square" lIns="91440" tIns="45720" rIns="91440" bIns="45720" rtlCol="0" anchor="t">
            <a:normAutofit/>
          </a:bodyPr>
          <a:lstStyle/>
          <a:p>
            <a:pPr lvl="1" defTabSz="914400">
              <a:lnSpc>
                <a:spcPct val="90000"/>
              </a:lnSpc>
              <a:spcBef>
                <a:spcPct val="0"/>
              </a:spcBef>
              <a:spcAft>
                <a:spcPts val="600"/>
              </a:spcAft>
            </a:pPr>
            <a:r>
              <a:rPr lang="en-US" sz="2400" b="1" dirty="0">
                <a:solidFill>
                  <a:schemeClr val="accent1">
                    <a:lumMod val="50000"/>
                  </a:schemeClr>
                </a:solidFill>
                <a:latin typeface="+mj-lt"/>
                <a:ea typeface="+mj-ea"/>
                <a:cs typeface="+mj-cs"/>
              </a:rPr>
              <a:t>Reembolsos</a:t>
            </a:r>
          </a:p>
          <a:p>
            <a:pPr defTabSz="914400">
              <a:lnSpc>
                <a:spcPct val="90000"/>
              </a:lnSpc>
              <a:spcBef>
                <a:spcPct val="0"/>
              </a:spcBef>
              <a:spcAft>
                <a:spcPts val="600"/>
              </a:spcAft>
            </a:pPr>
            <a:endParaRPr lang="en-US" sz="2400" b="1" dirty="0">
              <a:solidFill>
                <a:schemeClr val="accent1">
                  <a:lumMod val="50000"/>
                </a:schemeClr>
              </a:solidFill>
              <a:latin typeface="+mj-lt"/>
              <a:ea typeface="+mj-ea"/>
              <a:cs typeface="+mj-cs"/>
            </a:endParaRPr>
          </a:p>
          <a:p>
            <a:pPr defTabSz="914400">
              <a:lnSpc>
                <a:spcPct val="90000"/>
              </a:lnSpc>
              <a:spcBef>
                <a:spcPct val="0"/>
              </a:spcBef>
              <a:spcAft>
                <a:spcPts val="600"/>
              </a:spcAft>
            </a:pPr>
            <a:endParaRPr lang="en-US" sz="2400" dirty="0">
              <a:solidFill>
                <a:schemeClr val="accent1">
                  <a:lumMod val="50000"/>
                </a:schemeClr>
              </a:solidFill>
              <a:latin typeface="+mj-lt"/>
              <a:ea typeface="+mj-ea"/>
              <a:cs typeface="+mj-cs"/>
            </a:endParaRPr>
          </a:p>
        </p:txBody>
      </p:sp>
      <p:graphicFrame>
        <p:nvGraphicFramePr>
          <p:cNvPr id="3" name="Table 3">
            <a:extLst>
              <a:ext uri="{FF2B5EF4-FFF2-40B4-BE49-F238E27FC236}">
                <a16:creationId xmlns:a16="http://schemas.microsoft.com/office/drawing/2014/main" id="{463ABB3A-8FD8-4F3E-A20C-AFA75E524332}"/>
              </a:ext>
            </a:extLst>
          </p:cNvPr>
          <p:cNvGraphicFramePr>
            <a:graphicFrameLocks noGrp="1"/>
          </p:cNvGraphicFramePr>
          <p:nvPr>
            <p:extLst>
              <p:ext uri="{D42A27DB-BD31-4B8C-83A1-F6EECF244321}">
                <p14:modId xmlns:p14="http://schemas.microsoft.com/office/powerpoint/2010/main" val="1580800905"/>
              </p:ext>
            </p:extLst>
          </p:nvPr>
        </p:nvGraphicFramePr>
        <p:xfrm>
          <a:off x="3780069" y="732399"/>
          <a:ext cx="5240633" cy="5205384"/>
        </p:xfrm>
        <a:graphic>
          <a:graphicData uri="http://schemas.openxmlformats.org/drawingml/2006/table">
            <a:tbl>
              <a:tblPr firstRow="1">
                <a:tableStyleId>{5DA37D80-6434-44D0-A028-1B22A696006F}</a:tableStyleId>
              </a:tblPr>
              <a:tblGrid>
                <a:gridCol w="1126468">
                  <a:extLst>
                    <a:ext uri="{9D8B030D-6E8A-4147-A177-3AD203B41FA5}">
                      <a16:colId xmlns:a16="http://schemas.microsoft.com/office/drawing/2014/main" val="20000"/>
                    </a:ext>
                  </a:extLst>
                </a:gridCol>
                <a:gridCol w="947737">
                  <a:extLst>
                    <a:ext uri="{9D8B030D-6E8A-4147-A177-3AD203B41FA5}">
                      <a16:colId xmlns:a16="http://schemas.microsoft.com/office/drawing/2014/main" val="20002"/>
                    </a:ext>
                  </a:extLst>
                </a:gridCol>
                <a:gridCol w="1097915">
                  <a:extLst>
                    <a:ext uri="{9D8B030D-6E8A-4147-A177-3AD203B41FA5}">
                      <a16:colId xmlns:a16="http://schemas.microsoft.com/office/drawing/2014/main" val="20003"/>
                    </a:ext>
                  </a:extLst>
                </a:gridCol>
                <a:gridCol w="942239">
                  <a:extLst>
                    <a:ext uri="{9D8B030D-6E8A-4147-A177-3AD203B41FA5}">
                      <a16:colId xmlns:a16="http://schemas.microsoft.com/office/drawing/2014/main" val="20004"/>
                    </a:ext>
                  </a:extLst>
                </a:gridCol>
                <a:gridCol w="1126274">
                  <a:extLst>
                    <a:ext uri="{9D8B030D-6E8A-4147-A177-3AD203B41FA5}">
                      <a16:colId xmlns:a16="http://schemas.microsoft.com/office/drawing/2014/main" val="1187303702"/>
                    </a:ext>
                  </a:extLst>
                </a:gridCol>
              </a:tblGrid>
              <a:tr h="304649">
                <a:tc gridSpan="5">
                  <a:txBody>
                    <a:bodyPr/>
                    <a:lstStyle/>
                    <a:p>
                      <a:pPr algn="ctr"/>
                      <a:r>
                        <a:rPr lang="en-US" sz="1100" dirty="0">
                          <a:latin typeface="+mj-lt"/>
                        </a:rPr>
                        <a:t>Comportamiento del </a:t>
                      </a:r>
                      <a:r>
                        <a:rPr lang="en-US" sz="1100" dirty="0" err="1">
                          <a:latin typeface="+mj-lt"/>
                        </a:rPr>
                        <a:t>Reembolsos</a:t>
                      </a:r>
                      <a:endParaRPr lang="en-US" sz="1100" dirty="0">
                        <a:latin typeface="+mj-lt"/>
                        <a:cs typeface="Arial" pitchFamily="34" charset="0"/>
                      </a:endParaRPr>
                    </a:p>
                  </a:txBody>
                  <a:tcPr marL="137160" marR="68580" marT="34290" marB="34290" anchor="ctr"/>
                </a:tc>
                <a:tc hMerge="1">
                  <a:txBody>
                    <a:bodyPr/>
                    <a:lstStyle/>
                    <a:p>
                      <a:endParaRPr lang="en-US" dirty="0"/>
                    </a:p>
                  </a:txBody>
                  <a:tcPr>
                    <a:lnL w="38100" cap="flat" cmpd="sng" algn="ctr">
                      <a:solidFill>
                        <a:srgbClr val="002060"/>
                      </a:solidFill>
                      <a:prstDash val="solid"/>
                      <a:round/>
                      <a:headEnd type="none" w="med" len="med"/>
                      <a:tailEnd type="none" w="med" len="med"/>
                    </a:lnL>
                  </a:tcPr>
                </a:tc>
                <a:tc hMerge="1">
                  <a:txBody>
                    <a:bodyPr/>
                    <a:lstStyle/>
                    <a:p>
                      <a:endParaRPr lang="en-US" dirty="0"/>
                    </a:p>
                  </a:txBody>
                  <a:tcPr/>
                </a:tc>
                <a:tc hMerge="1">
                  <a:txBody>
                    <a:bodyPr/>
                    <a:lstStyle/>
                    <a:p>
                      <a:endParaRPr lang="en-US" dirty="0"/>
                    </a:p>
                  </a:txBody>
                  <a:tcPr/>
                </a:tc>
                <a:tc hMerge="1">
                  <a:txBody>
                    <a:bodyPr/>
                    <a:lstStyle/>
                    <a:p>
                      <a:pPr algn="l"/>
                      <a:endParaRPr lang="en-US" sz="2400" dirty="0">
                        <a:latin typeface="Arial" pitchFamily="34" charset="0"/>
                        <a:cs typeface="Arial" pitchFamily="34" charset="0"/>
                      </a:endParaRPr>
                    </a:p>
                  </a:txBody>
                  <a:tcPr marL="137160" marR="68580" marT="34290" marB="34290" anchor="ct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solidFill>
                      <a:schemeClr val="accent4"/>
                    </a:solidFill>
                  </a:tcPr>
                </a:tc>
                <a:extLst>
                  <a:ext uri="{0D108BD9-81ED-4DB2-BD59-A6C34878D82A}">
                    <a16:rowId xmlns:a16="http://schemas.microsoft.com/office/drawing/2014/main" val="10000"/>
                  </a:ext>
                </a:extLst>
              </a:tr>
              <a:tr h="304649">
                <a:tc>
                  <a:txBody>
                    <a:bodyPr/>
                    <a:lstStyle/>
                    <a:p>
                      <a:r>
                        <a:rPr lang="en-US" sz="1100" b="1" dirty="0">
                          <a:solidFill>
                            <a:srgbClr val="002060"/>
                          </a:solidFill>
                          <a:latin typeface="+mj-lt"/>
                        </a:rPr>
                        <a:t>No. de pagos</a:t>
                      </a:r>
                      <a:endParaRPr lang="en-US" sz="1100" b="1" dirty="0">
                        <a:solidFill>
                          <a:srgbClr val="002060"/>
                        </a:solidFill>
                        <a:latin typeface="+mj-lt"/>
                        <a:cs typeface="Arial" pitchFamily="34" charset="0"/>
                      </a:endParaRPr>
                    </a:p>
                  </a:txBody>
                  <a:tcPr marL="137160" marR="68580" marT="34290" marB="34290" anchor="ctr"/>
                </a:tc>
                <a:tc>
                  <a:txBody>
                    <a:bodyPr/>
                    <a:lstStyle/>
                    <a:p>
                      <a:pPr marL="0" algn="ctr" defTabSz="914400" rtl="0" eaLnBrk="1" latinLnBrk="0" hangingPunct="1"/>
                      <a:endParaRPr lang="en-US" sz="1100" kern="1200" dirty="0">
                        <a:solidFill>
                          <a:srgbClr val="002060"/>
                        </a:solidFill>
                        <a:latin typeface="+mj-lt"/>
                        <a:ea typeface="+mn-ea"/>
                        <a:cs typeface="Arial" pitchFamily="34" charset="0"/>
                      </a:endParaRPr>
                    </a:p>
                  </a:txBody>
                  <a:tcPr marL="68580" marR="68580" marT="34290" marB="34290" anchor="ctr"/>
                </a:tc>
                <a:tc>
                  <a:txBody>
                    <a:bodyPr/>
                    <a:lstStyle/>
                    <a:p>
                      <a:pPr algn="ctr" fontAlgn="b"/>
                      <a:r>
                        <a:rPr lang="es-MX" sz="1100" b="1" u="none" strike="noStrike" dirty="0">
                          <a:solidFill>
                            <a:schemeClr val="tx2">
                              <a:lumMod val="75000"/>
                            </a:schemeClr>
                          </a:solidFill>
                          <a:effectLst/>
                          <a:latin typeface="+mj-lt"/>
                        </a:rPr>
                        <a:t>3903</a:t>
                      </a:r>
                      <a:endParaRPr lang="es-MX" sz="1100" b="1" i="0" u="none" strike="noStrike" dirty="0">
                        <a:solidFill>
                          <a:schemeClr val="tx2">
                            <a:lumMod val="75000"/>
                          </a:schemeClr>
                        </a:solidFill>
                        <a:effectLst/>
                        <a:latin typeface="+mj-lt"/>
                      </a:endParaRPr>
                    </a:p>
                  </a:txBody>
                  <a:tcPr marL="7620" marR="7620" marT="7620" marB="0" anchor="b"/>
                </a:tc>
                <a:tc>
                  <a:txBody>
                    <a:bodyPr/>
                    <a:lstStyle/>
                    <a:p>
                      <a:pPr marL="0" algn="ctr" defTabSz="914400" rtl="0" eaLnBrk="1" latinLnBrk="0" hangingPunct="1"/>
                      <a:endParaRPr lang="en-US" sz="1100" b="1" kern="1200" dirty="0">
                        <a:solidFill>
                          <a:schemeClr val="tx2">
                            <a:lumMod val="75000"/>
                          </a:schemeClr>
                        </a:solidFill>
                        <a:latin typeface="+mj-lt"/>
                        <a:ea typeface="+mn-ea"/>
                        <a:cs typeface="Arial" pitchFamily="34" charset="0"/>
                      </a:endParaRPr>
                    </a:p>
                  </a:txBody>
                  <a:tcPr marL="68580" marR="68580" marT="34290" marB="34290" anchor="ctr"/>
                </a:tc>
                <a:tc>
                  <a:txBody>
                    <a:bodyPr/>
                    <a:lstStyle/>
                    <a:p>
                      <a:pPr marL="0" algn="ctr" defTabSz="914400" rtl="0" eaLnBrk="1" latinLnBrk="0" hangingPunct="1"/>
                      <a:endParaRPr lang="en-US" sz="1100" kern="1200" dirty="0">
                        <a:solidFill>
                          <a:srgbClr val="002060"/>
                        </a:solidFill>
                        <a:latin typeface="+mj-lt"/>
                        <a:ea typeface="+mn-ea"/>
                        <a:cs typeface="Arial" pitchFamily="34" charset="0"/>
                      </a:endParaRPr>
                    </a:p>
                  </a:txBody>
                  <a:tcPr marL="68580" marR="68580" marT="34290" marB="34290" anchor="ctr"/>
                </a:tc>
                <a:extLst>
                  <a:ext uri="{0D108BD9-81ED-4DB2-BD59-A6C34878D82A}">
                    <a16:rowId xmlns:a16="http://schemas.microsoft.com/office/drawing/2014/main" val="852705062"/>
                  </a:ext>
                </a:extLst>
              </a:tr>
              <a:tr h="250489">
                <a:tc>
                  <a:txBody>
                    <a:bodyPr/>
                    <a:lstStyle/>
                    <a:p>
                      <a:r>
                        <a:rPr lang="en-US" sz="1100" b="1" dirty="0">
                          <a:solidFill>
                            <a:srgbClr val="002060"/>
                          </a:solidFill>
                          <a:latin typeface="+mj-lt"/>
                        </a:rPr>
                        <a:t>MES</a:t>
                      </a:r>
                      <a:endParaRPr lang="en-US" sz="1100" b="1" dirty="0">
                        <a:solidFill>
                          <a:srgbClr val="002060"/>
                        </a:solidFill>
                        <a:latin typeface="+mj-lt"/>
                        <a:cs typeface="Arial" pitchFamily="34" charset="0"/>
                      </a:endParaRPr>
                    </a:p>
                  </a:txBody>
                  <a:tcPr marL="137160" marR="68580" marT="34290" marB="34290" anchor="ctr"/>
                </a:tc>
                <a:tc>
                  <a:txBody>
                    <a:bodyPr/>
                    <a:lstStyle/>
                    <a:p>
                      <a:pPr marL="0" algn="ctr" defTabSz="914400" rtl="0" eaLnBrk="1" latinLnBrk="0" hangingPunct="1"/>
                      <a:r>
                        <a:rPr lang="en-US" sz="1100" kern="1200" dirty="0">
                          <a:solidFill>
                            <a:srgbClr val="002060"/>
                          </a:solidFill>
                          <a:latin typeface="+mj-lt"/>
                        </a:rPr>
                        <a:t>2019</a:t>
                      </a:r>
                      <a:endParaRPr lang="en-US" sz="1100" kern="1200" dirty="0">
                        <a:solidFill>
                          <a:srgbClr val="002060"/>
                        </a:solidFill>
                        <a:latin typeface="+mj-lt"/>
                        <a:ea typeface="+mn-ea"/>
                        <a:cs typeface="Arial" pitchFamily="34" charset="0"/>
                      </a:endParaRPr>
                    </a:p>
                  </a:txBody>
                  <a:tcPr marL="68580" marR="68580" marT="34290" marB="34290" anchor="ctr"/>
                </a:tc>
                <a:tc>
                  <a:txBody>
                    <a:bodyPr/>
                    <a:lstStyle/>
                    <a:p>
                      <a:pPr marL="0" algn="ctr" defTabSz="914400" rtl="0" eaLnBrk="1" latinLnBrk="0" hangingPunct="1"/>
                      <a:r>
                        <a:rPr lang="en-US" sz="1100" kern="1200" dirty="0">
                          <a:solidFill>
                            <a:srgbClr val="002060"/>
                          </a:solidFill>
                          <a:latin typeface="+mj-lt"/>
                        </a:rPr>
                        <a:t>2020</a:t>
                      </a:r>
                      <a:endParaRPr lang="en-US" sz="1100" kern="1200" dirty="0">
                        <a:solidFill>
                          <a:srgbClr val="002060"/>
                        </a:solidFill>
                        <a:latin typeface="+mj-lt"/>
                        <a:ea typeface="+mn-ea"/>
                        <a:cs typeface="Arial" pitchFamily="34" charset="0"/>
                      </a:endParaRPr>
                    </a:p>
                  </a:txBody>
                  <a:tcPr marL="68580" marR="68580" marT="34290" marB="34290" anchor="ctr"/>
                </a:tc>
                <a:tc>
                  <a:txBody>
                    <a:bodyPr/>
                    <a:lstStyle/>
                    <a:p>
                      <a:pPr marL="0" algn="ctr" defTabSz="914400" rtl="0" eaLnBrk="1" latinLnBrk="0" hangingPunct="1"/>
                      <a:r>
                        <a:rPr lang="en-US" sz="1100" kern="1200" dirty="0">
                          <a:solidFill>
                            <a:srgbClr val="002060"/>
                          </a:solidFill>
                          <a:latin typeface="+mj-lt"/>
                        </a:rPr>
                        <a:t>2021</a:t>
                      </a:r>
                      <a:endParaRPr lang="en-US" sz="1100" kern="1200" dirty="0">
                        <a:solidFill>
                          <a:srgbClr val="002060"/>
                        </a:solidFill>
                        <a:latin typeface="+mj-lt"/>
                        <a:ea typeface="+mn-ea"/>
                        <a:cs typeface="Arial" pitchFamily="34" charset="0"/>
                      </a:endParaRPr>
                    </a:p>
                  </a:txBody>
                  <a:tcPr marL="68580" marR="68580" marT="34290" marB="34290" anchor="ctr"/>
                </a:tc>
                <a:tc>
                  <a:txBody>
                    <a:bodyPr/>
                    <a:lstStyle/>
                    <a:p>
                      <a:pPr marL="0" algn="ctr" defTabSz="914400" rtl="0" eaLnBrk="1" latinLnBrk="0" hangingPunct="1"/>
                      <a:r>
                        <a:rPr lang="en-US" sz="1100" kern="1200" dirty="0">
                          <a:solidFill>
                            <a:srgbClr val="002060"/>
                          </a:solidFill>
                          <a:latin typeface="+mj-lt"/>
                        </a:rPr>
                        <a:t>Total</a:t>
                      </a:r>
                      <a:endParaRPr lang="en-US" sz="1100" kern="1200" dirty="0">
                        <a:solidFill>
                          <a:srgbClr val="002060"/>
                        </a:solidFill>
                        <a:latin typeface="+mj-lt"/>
                        <a:ea typeface="+mn-ea"/>
                        <a:cs typeface="Arial" pitchFamily="34" charset="0"/>
                      </a:endParaRPr>
                    </a:p>
                  </a:txBody>
                  <a:tcPr marL="68580" marR="68580" marT="34290" marB="34290" anchor="ctr"/>
                </a:tc>
                <a:extLst>
                  <a:ext uri="{0D108BD9-81ED-4DB2-BD59-A6C34878D82A}">
                    <a16:rowId xmlns:a16="http://schemas.microsoft.com/office/drawing/2014/main" val="10001"/>
                  </a:ext>
                </a:extLst>
              </a:tr>
              <a:tr h="304649">
                <a:tc>
                  <a:txBody>
                    <a:bodyPr/>
                    <a:lstStyle/>
                    <a:p>
                      <a:r>
                        <a:rPr lang="en-US" sz="1100" dirty="0">
                          <a:solidFill>
                            <a:srgbClr val="002060"/>
                          </a:solidFill>
                          <a:latin typeface="+mj-lt"/>
                        </a:rPr>
                        <a:t>ENERO</a:t>
                      </a:r>
                      <a:endParaRPr lang="en-US" sz="1100" dirty="0">
                        <a:solidFill>
                          <a:srgbClr val="002060"/>
                        </a:solidFill>
                        <a:latin typeface="+mj-lt"/>
                        <a:cs typeface="Arial" pitchFamily="34" charset="0"/>
                      </a:endParaRPr>
                    </a:p>
                  </a:txBody>
                  <a:tcPr marL="137160" marR="68580" marT="34290" marB="34290" anchor="ctr"/>
                </a:tc>
                <a:tc>
                  <a:txBody>
                    <a:bodyPr/>
                    <a:lstStyle/>
                    <a:p>
                      <a:pPr algn="ctr"/>
                      <a:endParaRPr lang="en-US" sz="1100" dirty="0">
                        <a:solidFill>
                          <a:schemeClr val="tx1">
                            <a:lumMod val="75000"/>
                            <a:lumOff val="25000"/>
                          </a:schemeClr>
                        </a:solidFill>
                        <a:latin typeface="+mj-lt"/>
                        <a:cs typeface="Arial" pitchFamily="34" charset="0"/>
                      </a:endParaRPr>
                    </a:p>
                  </a:txBody>
                  <a:tcPr marL="68580" marR="68580" marT="34290" marB="34290" anchor="ctr"/>
                </a:tc>
                <a:tc>
                  <a:txBody>
                    <a:bodyPr/>
                    <a:lstStyle/>
                    <a:p>
                      <a:pPr algn="l" fontAlgn="b"/>
                      <a:r>
                        <a:rPr lang="es-MX" sz="1100" b="0" u="none" strike="noStrike" dirty="0">
                          <a:solidFill>
                            <a:srgbClr val="000000"/>
                          </a:solidFill>
                          <a:effectLst/>
                          <a:latin typeface="+mj-lt"/>
                        </a:rPr>
                        <a:t> $     934,336.13 </a:t>
                      </a:r>
                      <a:endParaRPr lang="es-MX" sz="1100" b="0" i="0" u="none" strike="noStrike" dirty="0">
                        <a:solidFill>
                          <a:srgbClr val="000000"/>
                        </a:solidFill>
                        <a:effectLst/>
                        <a:latin typeface="+mj-lt"/>
                      </a:endParaRPr>
                    </a:p>
                  </a:txBody>
                  <a:tcPr marL="7620" marR="7620" marT="7620" marB="0" anchor="b"/>
                </a:tc>
                <a:tc>
                  <a:txBody>
                    <a:bodyPr/>
                    <a:lstStyle/>
                    <a:p>
                      <a:pPr algn="r" fontAlgn="b"/>
                      <a:r>
                        <a:rPr lang="es-MX" sz="1100" b="0" u="none" strike="noStrike">
                          <a:solidFill>
                            <a:srgbClr val="000000"/>
                          </a:solidFill>
                          <a:effectLst/>
                          <a:latin typeface="+mj-lt"/>
                        </a:rPr>
                        <a:t>$542,070.50</a:t>
                      </a:r>
                      <a:endParaRPr lang="es-MX" sz="1100" b="0" i="0" u="none" strike="noStrike">
                        <a:solidFill>
                          <a:srgbClr val="000000"/>
                        </a:solidFill>
                        <a:effectLst/>
                        <a:latin typeface="+mj-lt"/>
                      </a:endParaRPr>
                    </a:p>
                  </a:txBody>
                  <a:tcPr marL="9525" marR="9525" marT="9525" marB="0" anchor="b"/>
                </a:tc>
                <a:tc>
                  <a:txBody>
                    <a:bodyPr/>
                    <a:lstStyle/>
                    <a:p>
                      <a:pPr algn="r" fontAlgn="b"/>
                      <a:r>
                        <a:rPr lang="es-MX" sz="1100" b="0" u="none" strike="noStrike">
                          <a:solidFill>
                            <a:srgbClr val="000000"/>
                          </a:solidFill>
                          <a:effectLst/>
                          <a:latin typeface="+mj-lt"/>
                        </a:rPr>
                        <a:t>$1,476,406.63</a:t>
                      </a:r>
                      <a:endParaRPr lang="es-MX" sz="1100" b="0" i="0" u="none" strike="noStrike">
                        <a:solidFill>
                          <a:srgbClr val="000000"/>
                        </a:solidFill>
                        <a:effectLst/>
                        <a:latin typeface="+mj-lt"/>
                      </a:endParaRPr>
                    </a:p>
                  </a:txBody>
                  <a:tcPr marL="9525" marR="9525" marT="9525" marB="0" anchor="b"/>
                </a:tc>
                <a:extLst>
                  <a:ext uri="{0D108BD9-81ED-4DB2-BD59-A6C34878D82A}">
                    <a16:rowId xmlns:a16="http://schemas.microsoft.com/office/drawing/2014/main" val="10002"/>
                  </a:ext>
                </a:extLst>
              </a:tr>
              <a:tr h="30464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solidFill>
                            <a:srgbClr val="002060"/>
                          </a:solidFill>
                          <a:latin typeface="+mj-lt"/>
                        </a:rPr>
                        <a:t>FEBRERO</a:t>
                      </a:r>
                      <a:endParaRPr lang="en-US" sz="1100" dirty="0">
                        <a:solidFill>
                          <a:srgbClr val="002060"/>
                        </a:solidFill>
                        <a:latin typeface="+mj-lt"/>
                        <a:cs typeface="Arial" pitchFamily="34" charset="0"/>
                      </a:endParaRPr>
                    </a:p>
                  </a:txBody>
                  <a:tcPr marL="137160" marR="68580"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en-US" sz="1100" dirty="0">
                        <a:solidFill>
                          <a:schemeClr val="tx1">
                            <a:lumMod val="75000"/>
                            <a:lumOff val="25000"/>
                          </a:schemeClr>
                        </a:solidFill>
                        <a:latin typeface="+mj-lt"/>
                        <a:cs typeface="Arial" pitchFamily="34" charset="0"/>
                      </a:endParaRPr>
                    </a:p>
                  </a:txBody>
                  <a:tcPr marL="68580" marR="68580" marT="34290" marB="34290" anchor="ctr"/>
                </a:tc>
                <a:tc>
                  <a:txBody>
                    <a:bodyPr/>
                    <a:lstStyle/>
                    <a:p>
                      <a:pPr algn="l" fontAlgn="b"/>
                      <a:r>
                        <a:rPr lang="es-MX" sz="1100" b="0" u="none" strike="noStrike" dirty="0">
                          <a:solidFill>
                            <a:srgbClr val="000000"/>
                          </a:solidFill>
                          <a:effectLst/>
                          <a:latin typeface="+mj-lt"/>
                        </a:rPr>
                        <a:t> $  1,915,561.02 </a:t>
                      </a:r>
                      <a:endParaRPr lang="es-MX" sz="1100" b="0" i="0" u="none" strike="noStrike" dirty="0">
                        <a:solidFill>
                          <a:srgbClr val="000000"/>
                        </a:solidFill>
                        <a:effectLst/>
                        <a:latin typeface="+mj-lt"/>
                      </a:endParaRPr>
                    </a:p>
                  </a:txBody>
                  <a:tcPr marL="7620" marR="7620" marT="7620" marB="0" anchor="b"/>
                </a:tc>
                <a:tc>
                  <a:txBody>
                    <a:bodyPr/>
                    <a:lstStyle/>
                    <a:p>
                      <a:pPr algn="r" fontAlgn="b"/>
                      <a:r>
                        <a:rPr lang="es-MX" sz="1100" b="0" u="none" strike="noStrike" dirty="0">
                          <a:solidFill>
                            <a:srgbClr val="000000"/>
                          </a:solidFill>
                          <a:effectLst/>
                          <a:latin typeface="+mj-lt"/>
                        </a:rPr>
                        <a:t>$717,596.55</a:t>
                      </a:r>
                      <a:endParaRPr lang="es-MX" sz="1100" b="0" i="0" u="none" strike="noStrike" dirty="0">
                        <a:solidFill>
                          <a:srgbClr val="000000"/>
                        </a:solidFill>
                        <a:effectLst/>
                        <a:latin typeface="+mj-lt"/>
                      </a:endParaRPr>
                    </a:p>
                  </a:txBody>
                  <a:tcPr marL="9525" marR="9525" marT="9525" marB="0" anchor="b"/>
                </a:tc>
                <a:tc>
                  <a:txBody>
                    <a:bodyPr/>
                    <a:lstStyle/>
                    <a:p>
                      <a:pPr algn="r" fontAlgn="b"/>
                      <a:r>
                        <a:rPr lang="es-MX" sz="1100" b="0" u="none" strike="noStrike">
                          <a:solidFill>
                            <a:srgbClr val="000000"/>
                          </a:solidFill>
                          <a:effectLst/>
                          <a:latin typeface="+mj-lt"/>
                        </a:rPr>
                        <a:t>$2,633,157.57</a:t>
                      </a:r>
                      <a:endParaRPr lang="es-MX" sz="1100" b="0" i="0" u="none" strike="noStrike">
                        <a:solidFill>
                          <a:srgbClr val="000000"/>
                        </a:solidFill>
                        <a:effectLst/>
                        <a:latin typeface="+mj-lt"/>
                      </a:endParaRPr>
                    </a:p>
                  </a:txBody>
                  <a:tcPr marL="9525" marR="9525" marT="9525" marB="0" anchor="b"/>
                </a:tc>
                <a:extLst>
                  <a:ext uri="{0D108BD9-81ED-4DB2-BD59-A6C34878D82A}">
                    <a16:rowId xmlns:a16="http://schemas.microsoft.com/office/drawing/2014/main" val="10003"/>
                  </a:ext>
                </a:extLst>
              </a:tr>
              <a:tr h="304649">
                <a:tc>
                  <a:txBody>
                    <a:bodyPr/>
                    <a:lstStyle/>
                    <a:p>
                      <a:r>
                        <a:rPr lang="en-US" sz="1100" dirty="0">
                          <a:solidFill>
                            <a:srgbClr val="002060"/>
                          </a:solidFill>
                          <a:latin typeface="+mj-lt"/>
                        </a:rPr>
                        <a:t>MARZO</a:t>
                      </a:r>
                      <a:endParaRPr lang="en-US" sz="1100" dirty="0">
                        <a:solidFill>
                          <a:srgbClr val="002060"/>
                        </a:solidFill>
                        <a:latin typeface="+mj-lt"/>
                        <a:cs typeface="Arial" pitchFamily="34" charset="0"/>
                      </a:endParaRPr>
                    </a:p>
                  </a:txBody>
                  <a:tcPr marL="137160" marR="68580" marT="34290" marB="34290" anchor="ctr"/>
                </a:tc>
                <a:tc>
                  <a:txBody>
                    <a:bodyPr/>
                    <a:lstStyle/>
                    <a:p>
                      <a:pPr algn="r" fontAlgn="ctr"/>
                      <a:r>
                        <a:rPr lang="es-MX" sz="1100" b="0" u="none" strike="noStrike">
                          <a:solidFill>
                            <a:srgbClr val="000000"/>
                          </a:solidFill>
                          <a:effectLst/>
                          <a:latin typeface="+mj-lt"/>
                        </a:rPr>
                        <a:t>$143,463.14</a:t>
                      </a:r>
                      <a:endParaRPr lang="es-MX" sz="1100" b="0" i="0" u="none" strike="noStrike">
                        <a:solidFill>
                          <a:srgbClr val="000000"/>
                        </a:solidFill>
                        <a:effectLst/>
                        <a:latin typeface="+mj-lt"/>
                      </a:endParaRPr>
                    </a:p>
                  </a:txBody>
                  <a:tcPr marL="9525" marR="9525" marT="9525" marB="0" anchor="ctr"/>
                </a:tc>
                <a:tc>
                  <a:txBody>
                    <a:bodyPr/>
                    <a:lstStyle/>
                    <a:p>
                      <a:pPr algn="l" fontAlgn="b"/>
                      <a:r>
                        <a:rPr lang="es-MX" sz="1100" b="0" u="none" strike="noStrike" dirty="0">
                          <a:solidFill>
                            <a:srgbClr val="000000"/>
                          </a:solidFill>
                          <a:effectLst/>
                          <a:latin typeface="+mj-lt"/>
                        </a:rPr>
                        <a:t> $  1,409,151.67 </a:t>
                      </a:r>
                      <a:endParaRPr lang="es-MX" sz="1100" b="0" i="0" u="none" strike="noStrike" dirty="0">
                        <a:solidFill>
                          <a:srgbClr val="000000"/>
                        </a:solidFill>
                        <a:effectLst/>
                        <a:latin typeface="+mj-lt"/>
                      </a:endParaRPr>
                    </a:p>
                  </a:txBody>
                  <a:tcPr marL="7620" marR="7620" marT="7620" marB="0" anchor="b"/>
                </a:tc>
                <a:tc>
                  <a:txBody>
                    <a:bodyPr/>
                    <a:lstStyle/>
                    <a:p>
                      <a:pPr algn="r" fontAlgn="b"/>
                      <a:r>
                        <a:rPr lang="es-MX" sz="1100" b="0" u="none" strike="noStrike">
                          <a:solidFill>
                            <a:srgbClr val="000000"/>
                          </a:solidFill>
                          <a:effectLst/>
                          <a:latin typeface="+mj-lt"/>
                        </a:rPr>
                        <a:t>$2,393,016.06</a:t>
                      </a:r>
                      <a:endParaRPr lang="es-MX" sz="1100" b="0" i="0" u="none" strike="noStrike">
                        <a:solidFill>
                          <a:srgbClr val="000000"/>
                        </a:solidFill>
                        <a:effectLst/>
                        <a:latin typeface="+mj-lt"/>
                      </a:endParaRPr>
                    </a:p>
                  </a:txBody>
                  <a:tcPr marL="9525" marR="9525" marT="9525" marB="0" anchor="b"/>
                </a:tc>
                <a:tc>
                  <a:txBody>
                    <a:bodyPr/>
                    <a:lstStyle/>
                    <a:p>
                      <a:pPr algn="r" fontAlgn="b"/>
                      <a:r>
                        <a:rPr lang="es-MX" sz="1100" b="0" u="none" strike="noStrike">
                          <a:solidFill>
                            <a:srgbClr val="000000"/>
                          </a:solidFill>
                          <a:effectLst/>
                          <a:latin typeface="+mj-lt"/>
                        </a:rPr>
                        <a:t>$3,945,630.87</a:t>
                      </a:r>
                      <a:endParaRPr lang="es-MX" sz="1100" b="0" i="0" u="none" strike="noStrike">
                        <a:solidFill>
                          <a:srgbClr val="000000"/>
                        </a:solidFill>
                        <a:effectLst/>
                        <a:latin typeface="+mj-lt"/>
                      </a:endParaRPr>
                    </a:p>
                  </a:txBody>
                  <a:tcPr marL="9525" marR="9525" marT="9525" marB="0" anchor="b"/>
                </a:tc>
                <a:extLst>
                  <a:ext uri="{0D108BD9-81ED-4DB2-BD59-A6C34878D82A}">
                    <a16:rowId xmlns:a16="http://schemas.microsoft.com/office/drawing/2014/main" val="10004"/>
                  </a:ext>
                </a:extLst>
              </a:tr>
              <a:tr h="304649">
                <a:tc>
                  <a:txBody>
                    <a:bodyPr/>
                    <a:lstStyle/>
                    <a:p>
                      <a:r>
                        <a:rPr lang="en-US" sz="1100" dirty="0">
                          <a:solidFill>
                            <a:srgbClr val="002060"/>
                          </a:solidFill>
                          <a:latin typeface="+mj-lt"/>
                        </a:rPr>
                        <a:t>ABRIL</a:t>
                      </a:r>
                      <a:endParaRPr lang="en-US" sz="1100" dirty="0">
                        <a:solidFill>
                          <a:srgbClr val="002060"/>
                        </a:solidFill>
                        <a:latin typeface="+mj-lt"/>
                        <a:cs typeface="Arial" pitchFamily="34" charset="0"/>
                      </a:endParaRPr>
                    </a:p>
                  </a:txBody>
                  <a:tcPr marL="137160" marR="68580" marT="34290" marB="34290" anchor="ctr"/>
                </a:tc>
                <a:tc>
                  <a:txBody>
                    <a:bodyPr/>
                    <a:lstStyle/>
                    <a:p>
                      <a:pPr algn="r" fontAlgn="ctr"/>
                      <a:r>
                        <a:rPr lang="es-MX" sz="1100" b="0" u="none" strike="noStrike">
                          <a:solidFill>
                            <a:srgbClr val="000000"/>
                          </a:solidFill>
                          <a:effectLst/>
                          <a:latin typeface="+mj-lt"/>
                        </a:rPr>
                        <a:t>$141,449.89</a:t>
                      </a:r>
                      <a:endParaRPr lang="es-MX" sz="1100" b="0" i="0" u="none" strike="noStrike">
                        <a:solidFill>
                          <a:srgbClr val="000000"/>
                        </a:solidFill>
                        <a:effectLst/>
                        <a:latin typeface="+mj-lt"/>
                      </a:endParaRPr>
                    </a:p>
                  </a:txBody>
                  <a:tcPr marL="9525" marR="9525" marT="9525" marB="0" anchor="ctr"/>
                </a:tc>
                <a:tc>
                  <a:txBody>
                    <a:bodyPr/>
                    <a:lstStyle/>
                    <a:p>
                      <a:pPr algn="l" fontAlgn="b"/>
                      <a:r>
                        <a:rPr lang="es-MX" sz="1100" b="0" u="none" strike="noStrike" dirty="0">
                          <a:solidFill>
                            <a:srgbClr val="000000"/>
                          </a:solidFill>
                          <a:effectLst/>
                          <a:latin typeface="+mj-lt"/>
                        </a:rPr>
                        <a:t> $  1,195,208.10 </a:t>
                      </a:r>
                      <a:endParaRPr lang="es-MX" sz="1100" b="0" i="0" u="none" strike="noStrike" dirty="0">
                        <a:solidFill>
                          <a:srgbClr val="000000"/>
                        </a:solidFill>
                        <a:effectLst/>
                        <a:latin typeface="+mj-lt"/>
                      </a:endParaRPr>
                    </a:p>
                  </a:txBody>
                  <a:tcPr marL="7620" marR="7620" marT="7620" marB="0" anchor="b"/>
                </a:tc>
                <a:tc>
                  <a:txBody>
                    <a:bodyPr/>
                    <a:lstStyle/>
                    <a:p>
                      <a:pPr algn="r" fontAlgn="b"/>
                      <a:r>
                        <a:rPr lang="es-MX" sz="1100" b="0" u="none" strike="noStrike">
                          <a:solidFill>
                            <a:srgbClr val="000000"/>
                          </a:solidFill>
                          <a:effectLst/>
                          <a:latin typeface="+mj-lt"/>
                        </a:rPr>
                        <a:t>$2,501,520.72</a:t>
                      </a:r>
                      <a:endParaRPr lang="es-MX" sz="1100" b="0" i="0" u="none" strike="noStrike">
                        <a:solidFill>
                          <a:srgbClr val="000000"/>
                        </a:solidFill>
                        <a:effectLst/>
                        <a:latin typeface="+mj-lt"/>
                      </a:endParaRPr>
                    </a:p>
                  </a:txBody>
                  <a:tcPr marL="9525" marR="9525" marT="9525" marB="0" anchor="b"/>
                </a:tc>
                <a:tc>
                  <a:txBody>
                    <a:bodyPr/>
                    <a:lstStyle/>
                    <a:p>
                      <a:pPr algn="r" fontAlgn="b"/>
                      <a:r>
                        <a:rPr lang="es-MX" sz="1100" b="0" u="none" strike="noStrike">
                          <a:solidFill>
                            <a:srgbClr val="000000"/>
                          </a:solidFill>
                          <a:effectLst/>
                          <a:latin typeface="+mj-lt"/>
                        </a:rPr>
                        <a:t>$3,838,178.71</a:t>
                      </a:r>
                      <a:endParaRPr lang="es-MX" sz="1100" b="0" i="0" u="none" strike="noStrike">
                        <a:solidFill>
                          <a:srgbClr val="000000"/>
                        </a:solidFill>
                        <a:effectLst/>
                        <a:latin typeface="+mj-lt"/>
                      </a:endParaRPr>
                    </a:p>
                  </a:txBody>
                  <a:tcPr marL="9525" marR="9525" marT="9525" marB="0" anchor="b"/>
                </a:tc>
                <a:extLst>
                  <a:ext uri="{0D108BD9-81ED-4DB2-BD59-A6C34878D82A}">
                    <a16:rowId xmlns:a16="http://schemas.microsoft.com/office/drawing/2014/main" val="10005"/>
                  </a:ext>
                </a:extLst>
              </a:tr>
              <a:tr h="304649">
                <a:tc>
                  <a:txBody>
                    <a:bodyPr/>
                    <a:lstStyle/>
                    <a:p>
                      <a:r>
                        <a:rPr lang="en-US" sz="1100" dirty="0">
                          <a:solidFill>
                            <a:srgbClr val="002060"/>
                          </a:solidFill>
                          <a:latin typeface="+mj-lt"/>
                        </a:rPr>
                        <a:t>MAYO</a:t>
                      </a:r>
                      <a:endParaRPr lang="en-US" sz="1100" dirty="0">
                        <a:solidFill>
                          <a:srgbClr val="002060"/>
                        </a:solidFill>
                        <a:latin typeface="+mj-lt"/>
                        <a:cs typeface="Arial" pitchFamily="34" charset="0"/>
                      </a:endParaRPr>
                    </a:p>
                  </a:txBody>
                  <a:tcPr marL="137160" marR="68580" marT="34290" marB="34290" anchor="ctr"/>
                </a:tc>
                <a:tc>
                  <a:txBody>
                    <a:bodyPr/>
                    <a:lstStyle/>
                    <a:p>
                      <a:pPr algn="r" fontAlgn="ctr"/>
                      <a:r>
                        <a:rPr lang="es-MX" sz="1100" b="0" u="none" strike="noStrike">
                          <a:solidFill>
                            <a:srgbClr val="000000"/>
                          </a:solidFill>
                          <a:effectLst/>
                          <a:latin typeface="+mj-lt"/>
                        </a:rPr>
                        <a:t>$259,557.55</a:t>
                      </a:r>
                      <a:endParaRPr lang="es-MX" sz="1100" b="0" i="0" u="none" strike="noStrike">
                        <a:solidFill>
                          <a:srgbClr val="000000"/>
                        </a:solidFill>
                        <a:effectLst/>
                        <a:latin typeface="+mj-lt"/>
                      </a:endParaRPr>
                    </a:p>
                  </a:txBody>
                  <a:tcPr marL="9525" marR="9525" marT="9525" marB="0" anchor="ctr"/>
                </a:tc>
                <a:tc>
                  <a:txBody>
                    <a:bodyPr/>
                    <a:lstStyle/>
                    <a:p>
                      <a:pPr algn="l" fontAlgn="b"/>
                      <a:r>
                        <a:rPr lang="es-MX" sz="1100" b="0" u="none" strike="noStrike" dirty="0">
                          <a:solidFill>
                            <a:srgbClr val="000000"/>
                          </a:solidFill>
                          <a:effectLst/>
                          <a:latin typeface="+mj-lt"/>
                        </a:rPr>
                        <a:t> $  1,140,505.82 </a:t>
                      </a:r>
                      <a:endParaRPr lang="es-MX" sz="1100" b="0" i="0" u="none" strike="noStrike" dirty="0">
                        <a:solidFill>
                          <a:srgbClr val="000000"/>
                        </a:solidFill>
                        <a:effectLst/>
                        <a:latin typeface="+mj-lt"/>
                      </a:endParaRPr>
                    </a:p>
                  </a:txBody>
                  <a:tcPr marL="7620" marR="7620" marT="7620" marB="0" anchor="b"/>
                </a:tc>
                <a:tc>
                  <a:txBody>
                    <a:bodyPr/>
                    <a:lstStyle/>
                    <a:p>
                      <a:pPr algn="r" fontAlgn="b"/>
                      <a:r>
                        <a:rPr lang="es-MX" sz="1100" b="0" u="none" strike="noStrike">
                          <a:solidFill>
                            <a:srgbClr val="000000"/>
                          </a:solidFill>
                          <a:effectLst/>
                          <a:latin typeface="+mj-lt"/>
                        </a:rPr>
                        <a:t>$724,481.31</a:t>
                      </a:r>
                      <a:endParaRPr lang="es-MX" sz="1100" b="0" i="0" u="none" strike="noStrike">
                        <a:solidFill>
                          <a:srgbClr val="000000"/>
                        </a:solidFill>
                        <a:effectLst/>
                        <a:latin typeface="+mj-lt"/>
                      </a:endParaRPr>
                    </a:p>
                  </a:txBody>
                  <a:tcPr marL="9525" marR="9525" marT="9525" marB="0" anchor="b"/>
                </a:tc>
                <a:tc>
                  <a:txBody>
                    <a:bodyPr/>
                    <a:lstStyle/>
                    <a:p>
                      <a:pPr algn="r" fontAlgn="b"/>
                      <a:r>
                        <a:rPr lang="es-MX" sz="1100" b="0" u="none" strike="noStrike">
                          <a:solidFill>
                            <a:srgbClr val="000000"/>
                          </a:solidFill>
                          <a:effectLst/>
                          <a:latin typeface="+mj-lt"/>
                        </a:rPr>
                        <a:t>$2,124,544.68</a:t>
                      </a:r>
                      <a:endParaRPr lang="es-MX" sz="1100" b="0" i="0" u="none" strike="noStrike">
                        <a:solidFill>
                          <a:srgbClr val="000000"/>
                        </a:solidFill>
                        <a:effectLst/>
                        <a:latin typeface="+mj-lt"/>
                      </a:endParaRPr>
                    </a:p>
                  </a:txBody>
                  <a:tcPr marL="9525" marR="9525" marT="9525" marB="0" anchor="b"/>
                </a:tc>
                <a:extLst>
                  <a:ext uri="{0D108BD9-81ED-4DB2-BD59-A6C34878D82A}">
                    <a16:rowId xmlns:a16="http://schemas.microsoft.com/office/drawing/2014/main" val="10006"/>
                  </a:ext>
                </a:extLst>
              </a:tr>
              <a:tr h="304649">
                <a:tc>
                  <a:txBody>
                    <a:bodyPr/>
                    <a:lstStyle/>
                    <a:p>
                      <a:r>
                        <a:rPr lang="en-US" sz="1100" dirty="0">
                          <a:solidFill>
                            <a:srgbClr val="002060"/>
                          </a:solidFill>
                          <a:latin typeface="+mj-lt"/>
                        </a:rPr>
                        <a:t>JUNIO</a:t>
                      </a:r>
                      <a:endParaRPr lang="en-US" sz="1100" dirty="0">
                        <a:solidFill>
                          <a:srgbClr val="002060"/>
                        </a:solidFill>
                        <a:latin typeface="+mj-lt"/>
                        <a:cs typeface="Arial" pitchFamily="34" charset="0"/>
                      </a:endParaRPr>
                    </a:p>
                  </a:txBody>
                  <a:tcPr marL="137160" marR="68580" marT="34290" marB="34290" anchor="ctr"/>
                </a:tc>
                <a:tc>
                  <a:txBody>
                    <a:bodyPr/>
                    <a:lstStyle/>
                    <a:p>
                      <a:pPr algn="r" fontAlgn="ctr"/>
                      <a:r>
                        <a:rPr lang="es-MX" sz="1100" b="0" u="none" strike="noStrike">
                          <a:solidFill>
                            <a:srgbClr val="000000"/>
                          </a:solidFill>
                          <a:effectLst/>
                          <a:latin typeface="+mj-lt"/>
                        </a:rPr>
                        <a:t>$394,638.98</a:t>
                      </a:r>
                      <a:endParaRPr lang="es-MX" sz="1100" b="0" i="0" u="none" strike="noStrike">
                        <a:solidFill>
                          <a:srgbClr val="000000"/>
                        </a:solidFill>
                        <a:effectLst/>
                        <a:latin typeface="+mj-lt"/>
                      </a:endParaRPr>
                    </a:p>
                  </a:txBody>
                  <a:tcPr marL="9525" marR="9525" marT="9525" marB="0" anchor="ctr"/>
                </a:tc>
                <a:tc>
                  <a:txBody>
                    <a:bodyPr/>
                    <a:lstStyle/>
                    <a:p>
                      <a:pPr algn="l" fontAlgn="b"/>
                      <a:r>
                        <a:rPr lang="es-MX" sz="1100" b="0" u="none" strike="noStrike" dirty="0">
                          <a:solidFill>
                            <a:srgbClr val="000000"/>
                          </a:solidFill>
                          <a:effectLst/>
                          <a:latin typeface="+mj-lt"/>
                        </a:rPr>
                        <a:t> $     814,276.63 </a:t>
                      </a:r>
                      <a:endParaRPr lang="es-MX" sz="1100" b="0" i="0" u="none" strike="noStrike" dirty="0">
                        <a:solidFill>
                          <a:srgbClr val="000000"/>
                        </a:solidFill>
                        <a:effectLst/>
                        <a:latin typeface="+mj-lt"/>
                      </a:endParaRPr>
                    </a:p>
                  </a:txBody>
                  <a:tcPr marL="7620" marR="7620" marT="7620" marB="0" anchor="b"/>
                </a:tc>
                <a:tc>
                  <a:txBody>
                    <a:bodyPr/>
                    <a:lstStyle/>
                    <a:p>
                      <a:pPr algn="r" fontAlgn="b"/>
                      <a:r>
                        <a:rPr lang="es-MX" sz="1100" b="0" u="none" strike="noStrike" dirty="0">
                          <a:solidFill>
                            <a:srgbClr val="000000"/>
                          </a:solidFill>
                          <a:effectLst/>
                          <a:latin typeface="+mj-lt"/>
                        </a:rPr>
                        <a:t>$1,341,686.17</a:t>
                      </a:r>
                      <a:endParaRPr lang="es-MX" sz="1100" b="0" i="0" u="none" strike="noStrike" dirty="0">
                        <a:solidFill>
                          <a:srgbClr val="000000"/>
                        </a:solidFill>
                        <a:effectLst/>
                        <a:latin typeface="+mj-lt"/>
                      </a:endParaRPr>
                    </a:p>
                  </a:txBody>
                  <a:tcPr marL="9525" marR="9525" marT="9525" marB="0" anchor="b"/>
                </a:tc>
                <a:tc>
                  <a:txBody>
                    <a:bodyPr/>
                    <a:lstStyle/>
                    <a:p>
                      <a:pPr algn="r" fontAlgn="b"/>
                      <a:r>
                        <a:rPr lang="es-MX" sz="1100" b="0" u="none" strike="noStrike">
                          <a:solidFill>
                            <a:srgbClr val="000000"/>
                          </a:solidFill>
                          <a:effectLst/>
                          <a:latin typeface="+mj-lt"/>
                        </a:rPr>
                        <a:t>$2,550,601.78</a:t>
                      </a:r>
                      <a:endParaRPr lang="es-MX" sz="1100" b="0" i="0" u="none" strike="noStrike">
                        <a:solidFill>
                          <a:srgbClr val="000000"/>
                        </a:solidFill>
                        <a:effectLst/>
                        <a:latin typeface="+mj-lt"/>
                      </a:endParaRPr>
                    </a:p>
                  </a:txBody>
                  <a:tcPr marL="9525" marR="9525" marT="9525" marB="0" anchor="b"/>
                </a:tc>
                <a:extLst>
                  <a:ext uri="{0D108BD9-81ED-4DB2-BD59-A6C34878D82A}">
                    <a16:rowId xmlns:a16="http://schemas.microsoft.com/office/drawing/2014/main" val="10007"/>
                  </a:ext>
                </a:extLst>
              </a:tr>
              <a:tr h="304649">
                <a:tc>
                  <a:txBody>
                    <a:bodyPr/>
                    <a:lstStyle/>
                    <a:p>
                      <a:r>
                        <a:rPr lang="en-US" sz="1100" dirty="0">
                          <a:solidFill>
                            <a:srgbClr val="002060"/>
                          </a:solidFill>
                          <a:latin typeface="+mj-lt"/>
                        </a:rPr>
                        <a:t>JULIO</a:t>
                      </a:r>
                      <a:endParaRPr lang="en-US" sz="1100" dirty="0">
                        <a:solidFill>
                          <a:srgbClr val="002060"/>
                        </a:solidFill>
                        <a:latin typeface="+mj-lt"/>
                        <a:cs typeface="Arial" pitchFamily="34" charset="0"/>
                      </a:endParaRPr>
                    </a:p>
                  </a:txBody>
                  <a:tcPr marL="137160" marR="68580" marT="34290" marB="34290" anchor="ctr"/>
                </a:tc>
                <a:tc>
                  <a:txBody>
                    <a:bodyPr/>
                    <a:lstStyle/>
                    <a:p>
                      <a:pPr algn="r" fontAlgn="ctr"/>
                      <a:r>
                        <a:rPr lang="es-MX" sz="1100" b="0" u="none" strike="noStrike">
                          <a:solidFill>
                            <a:srgbClr val="000000"/>
                          </a:solidFill>
                          <a:effectLst/>
                          <a:latin typeface="+mj-lt"/>
                        </a:rPr>
                        <a:t>$549,515.27</a:t>
                      </a:r>
                      <a:endParaRPr lang="es-MX" sz="1100" b="0" i="0" u="none" strike="noStrike">
                        <a:solidFill>
                          <a:srgbClr val="000000"/>
                        </a:solidFill>
                        <a:effectLst/>
                        <a:latin typeface="+mj-lt"/>
                      </a:endParaRPr>
                    </a:p>
                  </a:txBody>
                  <a:tcPr marL="9525" marR="9525" marT="9525" marB="0" anchor="ctr"/>
                </a:tc>
                <a:tc>
                  <a:txBody>
                    <a:bodyPr/>
                    <a:lstStyle/>
                    <a:p>
                      <a:pPr algn="l" fontAlgn="b"/>
                      <a:r>
                        <a:rPr lang="es-MX" sz="1100" b="0" u="none" strike="noStrike" dirty="0">
                          <a:solidFill>
                            <a:srgbClr val="000000"/>
                          </a:solidFill>
                          <a:effectLst/>
                          <a:latin typeface="+mj-lt"/>
                        </a:rPr>
                        <a:t> $  1,092,238.28 </a:t>
                      </a:r>
                      <a:endParaRPr lang="es-MX" sz="1100" b="0" i="0" u="none" strike="noStrike" dirty="0">
                        <a:solidFill>
                          <a:srgbClr val="000000"/>
                        </a:solidFill>
                        <a:effectLst/>
                        <a:latin typeface="+mj-lt"/>
                      </a:endParaRPr>
                    </a:p>
                  </a:txBody>
                  <a:tcPr marL="7620" marR="7620" marT="7620" marB="0" anchor="b"/>
                </a:tc>
                <a:tc>
                  <a:txBody>
                    <a:bodyPr/>
                    <a:lstStyle/>
                    <a:p>
                      <a:pPr algn="ctr"/>
                      <a:endParaRPr lang="en-US" sz="1100" dirty="0">
                        <a:solidFill>
                          <a:schemeClr val="tx1">
                            <a:lumMod val="75000"/>
                            <a:lumOff val="25000"/>
                          </a:schemeClr>
                        </a:solidFill>
                        <a:latin typeface="+mj-lt"/>
                        <a:cs typeface="Arial" pitchFamily="34" charset="0"/>
                      </a:endParaRPr>
                    </a:p>
                  </a:txBody>
                  <a:tcPr marL="68580" marR="68580" marT="34290" marB="34290" anchor="ctr"/>
                </a:tc>
                <a:tc>
                  <a:txBody>
                    <a:bodyPr/>
                    <a:lstStyle/>
                    <a:p>
                      <a:pPr algn="r" fontAlgn="b"/>
                      <a:r>
                        <a:rPr lang="es-MX" sz="1100" b="0" u="none" strike="noStrike">
                          <a:solidFill>
                            <a:srgbClr val="000000"/>
                          </a:solidFill>
                          <a:effectLst/>
                          <a:latin typeface="+mj-lt"/>
                        </a:rPr>
                        <a:t>$1,641,753.55</a:t>
                      </a:r>
                      <a:endParaRPr lang="es-MX" sz="1100" b="0" i="0" u="none" strike="noStrike">
                        <a:solidFill>
                          <a:srgbClr val="000000"/>
                        </a:solidFill>
                        <a:effectLst/>
                        <a:latin typeface="+mj-lt"/>
                      </a:endParaRPr>
                    </a:p>
                  </a:txBody>
                  <a:tcPr marL="9525" marR="9525" marT="9525" marB="0" anchor="b"/>
                </a:tc>
                <a:extLst>
                  <a:ext uri="{0D108BD9-81ED-4DB2-BD59-A6C34878D82A}">
                    <a16:rowId xmlns:a16="http://schemas.microsoft.com/office/drawing/2014/main" val="755971142"/>
                  </a:ext>
                </a:extLst>
              </a:tr>
              <a:tr h="304649">
                <a:tc>
                  <a:txBody>
                    <a:bodyPr/>
                    <a:lstStyle/>
                    <a:p>
                      <a:r>
                        <a:rPr lang="en-US" sz="1100" dirty="0">
                          <a:solidFill>
                            <a:srgbClr val="002060"/>
                          </a:solidFill>
                          <a:latin typeface="+mj-lt"/>
                        </a:rPr>
                        <a:t>AGOSTO</a:t>
                      </a:r>
                      <a:endParaRPr lang="en-US" sz="1100" dirty="0">
                        <a:solidFill>
                          <a:srgbClr val="002060"/>
                        </a:solidFill>
                        <a:latin typeface="+mj-lt"/>
                        <a:cs typeface="Arial" pitchFamily="34" charset="0"/>
                      </a:endParaRPr>
                    </a:p>
                  </a:txBody>
                  <a:tcPr marL="137160" marR="68580" marT="34290" marB="34290" anchor="ctr"/>
                </a:tc>
                <a:tc>
                  <a:txBody>
                    <a:bodyPr/>
                    <a:lstStyle/>
                    <a:p>
                      <a:pPr algn="r" fontAlgn="ctr"/>
                      <a:r>
                        <a:rPr lang="es-MX" sz="1100" b="0" u="none" strike="noStrike">
                          <a:solidFill>
                            <a:srgbClr val="000000"/>
                          </a:solidFill>
                          <a:effectLst/>
                          <a:latin typeface="+mj-lt"/>
                        </a:rPr>
                        <a:t>$806,662.52</a:t>
                      </a:r>
                      <a:endParaRPr lang="es-MX" sz="1100" b="0" i="0" u="none" strike="noStrike">
                        <a:solidFill>
                          <a:srgbClr val="000000"/>
                        </a:solidFill>
                        <a:effectLst/>
                        <a:latin typeface="+mj-lt"/>
                      </a:endParaRPr>
                    </a:p>
                  </a:txBody>
                  <a:tcPr marL="9525" marR="9525" marT="9525" marB="0" anchor="ctr"/>
                </a:tc>
                <a:tc>
                  <a:txBody>
                    <a:bodyPr/>
                    <a:lstStyle/>
                    <a:p>
                      <a:pPr algn="l" fontAlgn="b"/>
                      <a:r>
                        <a:rPr lang="es-MX" sz="1100" b="0" u="none" strike="noStrike" dirty="0">
                          <a:solidFill>
                            <a:srgbClr val="000000"/>
                          </a:solidFill>
                          <a:effectLst/>
                          <a:latin typeface="+mj-lt"/>
                        </a:rPr>
                        <a:t> $  1,655,212.59 </a:t>
                      </a:r>
                      <a:endParaRPr lang="es-MX" sz="1100" b="0" i="0" u="none" strike="noStrike" dirty="0">
                        <a:solidFill>
                          <a:srgbClr val="000000"/>
                        </a:solidFill>
                        <a:effectLst/>
                        <a:latin typeface="+mj-lt"/>
                      </a:endParaRPr>
                    </a:p>
                  </a:txBody>
                  <a:tcPr marL="7620" marR="7620" marT="7620" marB="0" anchor="b"/>
                </a:tc>
                <a:tc>
                  <a:txBody>
                    <a:bodyPr/>
                    <a:lstStyle/>
                    <a:p>
                      <a:pPr algn="ctr"/>
                      <a:endParaRPr lang="en-US" sz="1100" dirty="0">
                        <a:solidFill>
                          <a:schemeClr val="tx1">
                            <a:lumMod val="75000"/>
                            <a:lumOff val="25000"/>
                          </a:schemeClr>
                        </a:solidFill>
                        <a:latin typeface="+mj-lt"/>
                        <a:cs typeface="Arial" pitchFamily="34" charset="0"/>
                      </a:endParaRPr>
                    </a:p>
                  </a:txBody>
                  <a:tcPr marL="68580" marR="68580" marT="34290" marB="34290" anchor="ctr"/>
                </a:tc>
                <a:tc>
                  <a:txBody>
                    <a:bodyPr/>
                    <a:lstStyle/>
                    <a:p>
                      <a:pPr algn="r" fontAlgn="b"/>
                      <a:r>
                        <a:rPr lang="es-MX" sz="1100" b="0" u="none" strike="noStrike">
                          <a:solidFill>
                            <a:srgbClr val="000000"/>
                          </a:solidFill>
                          <a:effectLst/>
                          <a:latin typeface="+mj-lt"/>
                        </a:rPr>
                        <a:t>$2,461,875.11</a:t>
                      </a:r>
                      <a:endParaRPr lang="es-MX" sz="1100" b="0" i="0" u="none" strike="noStrike">
                        <a:solidFill>
                          <a:srgbClr val="000000"/>
                        </a:solidFill>
                        <a:effectLst/>
                        <a:latin typeface="+mj-lt"/>
                      </a:endParaRPr>
                    </a:p>
                  </a:txBody>
                  <a:tcPr marL="9525" marR="9525" marT="9525" marB="0" anchor="b"/>
                </a:tc>
                <a:extLst>
                  <a:ext uri="{0D108BD9-81ED-4DB2-BD59-A6C34878D82A}">
                    <a16:rowId xmlns:a16="http://schemas.microsoft.com/office/drawing/2014/main" val="2842082369"/>
                  </a:ext>
                </a:extLst>
              </a:tr>
              <a:tr h="304649">
                <a:tc>
                  <a:txBody>
                    <a:bodyPr/>
                    <a:lstStyle/>
                    <a:p>
                      <a:r>
                        <a:rPr lang="en-US" sz="1100" dirty="0">
                          <a:solidFill>
                            <a:srgbClr val="002060"/>
                          </a:solidFill>
                          <a:latin typeface="+mj-lt"/>
                        </a:rPr>
                        <a:t>SEPTIEMBRE</a:t>
                      </a:r>
                      <a:endParaRPr lang="en-US" sz="1100" dirty="0">
                        <a:solidFill>
                          <a:srgbClr val="002060"/>
                        </a:solidFill>
                        <a:latin typeface="+mj-lt"/>
                        <a:cs typeface="Arial" pitchFamily="34" charset="0"/>
                      </a:endParaRPr>
                    </a:p>
                  </a:txBody>
                  <a:tcPr marL="137160" marR="68580" marT="34290" marB="34290" anchor="ctr"/>
                </a:tc>
                <a:tc>
                  <a:txBody>
                    <a:bodyPr/>
                    <a:lstStyle/>
                    <a:p>
                      <a:pPr algn="r" fontAlgn="ctr"/>
                      <a:r>
                        <a:rPr lang="es-MX" sz="1100" b="0" u="none" strike="noStrike">
                          <a:solidFill>
                            <a:srgbClr val="000000"/>
                          </a:solidFill>
                          <a:effectLst/>
                          <a:latin typeface="+mj-lt"/>
                        </a:rPr>
                        <a:t>$1,097,121.25</a:t>
                      </a:r>
                      <a:endParaRPr lang="es-MX" sz="1100" b="0" i="0" u="none" strike="noStrike">
                        <a:solidFill>
                          <a:srgbClr val="000000"/>
                        </a:solidFill>
                        <a:effectLst/>
                        <a:latin typeface="+mj-lt"/>
                      </a:endParaRPr>
                    </a:p>
                  </a:txBody>
                  <a:tcPr marL="9525" marR="9525" marT="9525" marB="0" anchor="ctr"/>
                </a:tc>
                <a:tc>
                  <a:txBody>
                    <a:bodyPr/>
                    <a:lstStyle/>
                    <a:p>
                      <a:pPr algn="l" fontAlgn="b"/>
                      <a:r>
                        <a:rPr lang="es-MX" sz="1100" b="0" u="none" strike="noStrike" dirty="0">
                          <a:solidFill>
                            <a:srgbClr val="000000"/>
                          </a:solidFill>
                          <a:effectLst/>
                          <a:latin typeface="+mj-lt"/>
                        </a:rPr>
                        <a:t> $  1,009,555.12 </a:t>
                      </a:r>
                      <a:endParaRPr lang="es-MX" sz="1100" b="0" i="0" u="none" strike="noStrike" dirty="0">
                        <a:solidFill>
                          <a:srgbClr val="000000"/>
                        </a:solidFill>
                        <a:effectLst/>
                        <a:latin typeface="+mj-lt"/>
                      </a:endParaRPr>
                    </a:p>
                  </a:txBody>
                  <a:tcPr marL="7620" marR="7620" marT="7620" marB="0" anchor="b"/>
                </a:tc>
                <a:tc>
                  <a:txBody>
                    <a:bodyPr/>
                    <a:lstStyle/>
                    <a:p>
                      <a:pPr algn="ctr"/>
                      <a:endParaRPr lang="en-US" sz="1100" dirty="0">
                        <a:solidFill>
                          <a:schemeClr val="tx1">
                            <a:lumMod val="75000"/>
                            <a:lumOff val="25000"/>
                          </a:schemeClr>
                        </a:solidFill>
                        <a:latin typeface="+mj-lt"/>
                        <a:cs typeface="Arial" pitchFamily="34" charset="0"/>
                      </a:endParaRPr>
                    </a:p>
                  </a:txBody>
                  <a:tcPr marL="68580" marR="68580" marT="34290" marB="34290" anchor="ctr"/>
                </a:tc>
                <a:tc>
                  <a:txBody>
                    <a:bodyPr/>
                    <a:lstStyle/>
                    <a:p>
                      <a:pPr algn="r" fontAlgn="b"/>
                      <a:r>
                        <a:rPr lang="es-MX" sz="1100" b="0" u="none" strike="noStrike">
                          <a:solidFill>
                            <a:srgbClr val="000000"/>
                          </a:solidFill>
                          <a:effectLst/>
                          <a:latin typeface="+mj-lt"/>
                        </a:rPr>
                        <a:t>$2,106,676.37</a:t>
                      </a:r>
                      <a:endParaRPr lang="es-MX" sz="1100" b="0" i="0" u="none" strike="noStrike">
                        <a:solidFill>
                          <a:srgbClr val="000000"/>
                        </a:solidFill>
                        <a:effectLst/>
                        <a:latin typeface="+mj-lt"/>
                      </a:endParaRPr>
                    </a:p>
                  </a:txBody>
                  <a:tcPr marL="9525" marR="9525" marT="9525" marB="0" anchor="b"/>
                </a:tc>
                <a:extLst>
                  <a:ext uri="{0D108BD9-81ED-4DB2-BD59-A6C34878D82A}">
                    <a16:rowId xmlns:a16="http://schemas.microsoft.com/office/drawing/2014/main" val="278302524"/>
                  </a:ext>
                </a:extLst>
              </a:tr>
              <a:tr h="304649">
                <a:tc>
                  <a:txBody>
                    <a:bodyPr/>
                    <a:lstStyle/>
                    <a:p>
                      <a:r>
                        <a:rPr lang="en-US" sz="1100" dirty="0">
                          <a:solidFill>
                            <a:srgbClr val="002060"/>
                          </a:solidFill>
                          <a:latin typeface="+mj-lt"/>
                        </a:rPr>
                        <a:t>OCTUBRE</a:t>
                      </a:r>
                      <a:endParaRPr lang="en-US" sz="1100" dirty="0">
                        <a:solidFill>
                          <a:srgbClr val="002060"/>
                        </a:solidFill>
                        <a:latin typeface="+mj-lt"/>
                        <a:cs typeface="Arial" pitchFamily="34" charset="0"/>
                      </a:endParaRPr>
                    </a:p>
                  </a:txBody>
                  <a:tcPr marL="137160" marR="68580" marT="34290" marB="34290" anchor="ctr"/>
                </a:tc>
                <a:tc>
                  <a:txBody>
                    <a:bodyPr/>
                    <a:lstStyle/>
                    <a:p>
                      <a:pPr algn="r" fontAlgn="ctr"/>
                      <a:r>
                        <a:rPr lang="es-MX" sz="1100" b="0" u="none" strike="noStrike">
                          <a:solidFill>
                            <a:srgbClr val="000000"/>
                          </a:solidFill>
                          <a:effectLst/>
                          <a:latin typeface="+mj-lt"/>
                        </a:rPr>
                        <a:t>$1,586,904.48</a:t>
                      </a:r>
                      <a:endParaRPr lang="es-MX" sz="1100" b="0" i="0" u="none" strike="noStrike">
                        <a:solidFill>
                          <a:srgbClr val="000000"/>
                        </a:solidFill>
                        <a:effectLst/>
                        <a:latin typeface="+mj-lt"/>
                      </a:endParaRPr>
                    </a:p>
                  </a:txBody>
                  <a:tcPr marL="9525" marR="9525" marT="9525" marB="0" anchor="ctr"/>
                </a:tc>
                <a:tc>
                  <a:txBody>
                    <a:bodyPr/>
                    <a:lstStyle/>
                    <a:p>
                      <a:pPr algn="l" fontAlgn="b"/>
                      <a:r>
                        <a:rPr lang="es-MX" sz="1100" b="0" u="none" strike="noStrike" dirty="0">
                          <a:solidFill>
                            <a:srgbClr val="000000"/>
                          </a:solidFill>
                          <a:effectLst/>
                          <a:latin typeface="+mj-lt"/>
                        </a:rPr>
                        <a:t> $     905,874.10 </a:t>
                      </a:r>
                      <a:endParaRPr lang="es-MX" sz="1100" b="0" i="0" u="none" strike="noStrike" dirty="0">
                        <a:solidFill>
                          <a:srgbClr val="000000"/>
                        </a:solidFill>
                        <a:effectLst/>
                        <a:latin typeface="+mj-lt"/>
                      </a:endParaRPr>
                    </a:p>
                  </a:txBody>
                  <a:tcPr marL="7620" marR="7620" marT="7620" marB="0" anchor="b"/>
                </a:tc>
                <a:tc>
                  <a:txBody>
                    <a:bodyPr/>
                    <a:lstStyle/>
                    <a:p>
                      <a:pPr algn="ctr"/>
                      <a:endParaRPr lang="en-US" sz="1100" dirty="0">
                        <a:solidFill>
                          <a:schemeClr val="tx1">
                            <a:lumMod val="75000"/>
                            <a:lumOff val="25000"/>
                          </a:schemeClr>
                        </a:solidFill>
                        <a:latin typeface="+mj-lt"/>
                        <a:cs typeface="Arial" pitchFamily="34" charset="0"/>
                      </a:endParaRPr>
                    </a:p>
                  </a:txBody>
                  <a:tcPr marL="68580" marR="68580" marT="34290" marB="34290" anchor="ctr"/>
                </a:tc>
                <a:tc>
                  <a:txBody>
                    <a:bodyPr/>
                    <a:lstStyle/>
                    <a:p>
                      <a:pPr algn="r" fontAlgn="b"/>
                      <a:r>
                        <a:rPr lang="es-MX" sz="1100" b="0" u="none" strike="noStrike">
                          <a:solidFill>
                            <a:srgbClr val="000000"/>
                          </a:solidFill>
                          <a:effectLst/>
                          <a:latin typeface="+mj-lt"/>
                        </a:rPr>
                        <a:t>$2,492,778.58</a:t>
                      </a:r>
                      <a:endParaRPr lang="es-MX" sz="1100" b="0" i="0" u="none" strike="noStrike">
                        <a:solidFill>
                          <a:srgbClr val="000000"/>
                        </a:solidFill>
                        <a:effectLst/>
                        <a:latin typeface="+mj-lt"/>
                      </a:endParaRPr>
                    </a:p>
                  </a:txBody>
                  <a:tcPr marL="9525" marR="9525" marT="9525" marB="0" anchor="b"/>
                </a:tc>
                <a:extLst>
                  <a:ext uri="{0D108BD9-81ED-4DB2-BD59-A6C34878D82A}">
                    <a16:rowId xmlns:a16="http://schemas.microsoft.com/office/drawing/2014/main" val="856398958"/>
                  </a:ext>
                </a:extLst>
              </a:tr>
              <a:tr h="304649">
                <a:tc>
                  <a:txBody>
                    <a:bodyPr/>
                    <a:lstStyle/>
                    <a:p>
                      <a:r>
                        <a:rPr lang="en-US" sz="1100" dirty="0">
                          <a:solidFill>
                            <a:srgbClr val="002060"/>
                          </a:solidFill>
                          <a:latin typeface="+mj-lt"/>
                        </a:rPr>
                        <a:t>NOVIEMBRE</a:t>
                      </a:r>
                      <a:endParaRPr lang="en-US" sz="1100" dirty="0">
                        <a:solidFill>
                          <a:srgbClr val="002060"/>
                        </a:solidFill>
                        <a:latin typeface="+mj-lt"/>
                        <a:cs typeface="Arial" pitchFamily="34" charset="0"/>
                      </a:endParaRPr>
                    </a:p>
                  </a:txBody>
                  <a:tcPr marL="137160" marR="68580" marT="34290" marB="34290" anchor="ctr"/>
                </a:tc>
                <a:tc>
                  <a:txBody>
                    <a:bodyPr/>
                    <a:lstStyle/>
                    <a:p>
                      <a:pPr algn="r" fontAlgn="ctr"/>
                      <a:r>
                        <a:rPr lang="es-MX" sz="1100" b="0" u="none" strike="noStrike">
                          <a:solidFill>
                            <a:srgbClr val="000000"/>
                          </a:solidFill>
                          <a:effectLst/>
                          <a:latin typeface="+mj-lt"/>
                        </a:rPr>
                        <a:t>$787,238.01</a:t>
                      </a:r>
                      <a:endParaRPr lang="es-MX" sz="1100" b="0" i="0" u="none" strike="noStrike">
                        <a:solidFill>
                          <a:srgbClr val="000000"/>
                        </a:solidFill>
                        <a:effectLst/>
                        <a:latin typeface="+mj-lt"/>
                      </a:endParaRPr>
                    </a:p>
                  </a:txBody>
                  <a:tcPr marL="9525" marR="9525" marT="9525" marB="0" anchor="ctr"/>
                </a:tc>
                <a:tc>
                  <a:txBody>
                    <a:bodyPr/>
                    <a:lstStyle/>
                    <a:p>
                      <a:pPr algn="l" fontAlgn="b"/>
                      <a:r>
                        <a:rPr lang="es-MX" sz="1100" b="0" u="none" strike="noStrike" dirty="0">
                          <a:solidFill>
                            <a:srgbClr val="000000"/>
                          </a:solidFill>
                          <a:effectLst/>
                          <a:latin typeface="+mj-lt"/>
                        </a:rPr>
                        <a:t> $     610,119.66 </a:t>
                      </a:r>
                      <a:endParaRPr lang="es-MX" sz="1100" b="0" i="0" u="none" strike="noStrike" dirty="0">
                        <a:solidFill>
                          <a:srgbClr val="000000"/>
                        </a:solidFill>
                        <a:effectLst/>
                        <a:latin typeface="+mj-lt"/>
                      </a:endParaRPr>
                    </a:p>
                  </a:txBody>
                  <a:tcPr marL="7620" marR="7620" marT="7620" marB="0" anchor="b"/>
                </a:tc>
                <a:tc>
                  <a:txBody>
                    <a:bodyPr/>
                    <a:lstStyle/>
                    <a:p>
                      <a:pPr algn="ctr"/>
                      <a:endParaRPr lang="en-US" sz="1100" dirty="0">
                        <a:solidFill>
                          <a:schemeClr val="tx1">
                            <a:lumMod val="75000"/>
                            <a:lumOff val="25000"/>
                          </a:schemeClr>
                        </a:solidFill>
                        <a:latin typeface="+mj-lt"/>
                        <a:cs typeface="Arial" pitchFamily="34" charset="0"/>
                      </a:endParaRPr>
                    </a:p>
                  </a:txBody>
                  <a:tcPr marL="68580" marR="68580" marT="34290" marB="34290" anchor="ctr"/>
                </a:tc>
                <a:tc>
                  <a:txBody>
                    <a:bodyPr/>
                    <a:lstStyle/>
                    <a:p>
                      <a:pPr algn="r" fontAlgn="b"/>
                      <a:r>
                        <a:rPr lang="es-MX" sz="1100" b="0" u="none" strike="noStrike">
                          <a:solidFill>
                            <a:srgbClr val="000000"/>
                          </a:solidFill>
                          <a:effectLst/>
                          <a:latin typeface="+mj-lt"/>
                        </a:rPr>
                        <a:t>$1,397,357.67</a:t>
                      </a:r>
                      <a:endParaRPr lang="es-MX" sz="1100" b="0" i="0" u="none" strike="noStrike">
                        <a:solidFill>
                          <a:srgbClr val="000000"/>
                        </a:solidFill>
                        <a:effectLst/>
                        <a:latin typeface="+mj-lt"/>
                      </a:endParaRPr>
                    </a:p>
                  </a:txBody>
                  <a:tcPr marL="9525" marR="9525" marT="9525" marB="0" anchor="b"/>
                </a:tc>
                <a:extLst>
                  <a:ext uri="{0D108BD9-81ED-4DB2-BD59-A6C34878D82A}">
                    <a16:rowId xmlns:a16="http://schemas.microsoft.com/office/drawing/2014/main" val="1683309142"/>
                  </a:ext>
                </a:extLst>
              </a:tr>
              <a:tr h="304649">
                <a:tc>
                  <a:txBody>
                    <a:bodyPr/>
                    <a:lstStyle/>
                    <a:p>
                      <a:r>
                        <a:rPr lang="en-US" sz="1100" dirty="0">
                          <a:solidFill>
                            <a:srgbClr val="002060"/>
                          </a:solidFill>
                          <a:latin typeface="+mj-lt"/>
                        </a:rPr>
                        <a:t>DICIEMBRE</a:t>
                      </a:r>
                      <a:endParaRPr lang="en-US" sz="1100" dirty="0">
                        <a:solidFill>
                          <a:srgbClr val="002060"/>
                        </a:solidFill>
                        <a:latin typeface="+mj-lt"/>
                        <a:cs typeface="Arial" pitchFamily="34" charset="0"/>
                      </a:endParaRPr>
                    </a:p>
                  </a:txBody>
                  <a:tcPr marL="137160" marR="68580" marT="34290" marB="34290" anchor="ctr"/>
                </a:tc>
                <a:tc>
                  <a:txBody>
                    <a:bodyPr/>
                    <a:lstStyle/>
                    <a:p>
                      <a:pPr algn="r" fontAlgn="ctr"/>
                      <a:r>
                        <a:rPr lang="es-MX" sz="1100" b="0" u="none" strike="noStrike">
                          <a:solidFill>
                            <a:srgbClr val="000000"/>
                          </a:solidFill>
                          <a:effectLst/>
                          <a:latin typeface="+mj-lt"/>
                        </a:rPr>
                        <a:t>$1,410,396.86</a:t>
                      </a:r>
                      <a:endParaRPr lang="es-MX" sz="1100" b="0" i="0" u="none" strike="noStrike">
                        <a:solidFill>
                          <a:srgbClr val="000000"/>
                        </a:solidFill>
                        <a:effectLst/>
                        <a:latin typeface="+mj-lt"/>
                      </a:endParaRPr>
                    </a:p>
                  </a:txBody>
                  <a:tcPr marL="9525" marR="9525" marT="9525" marB="0" anchor="ctr"/>
                </a:tc>
                <a:tc>
                  <a:txBody>
                    <a:bodyPr/>
                    <a:lstStyle/>
                    <a:p>
                      <a:pPr algn="l" fontAlgn="b"/>
                      <a:r>
                        <a:rPr lang="es-MX" sz="1100" b="0" u="none" strike="noStrike" dirty="0">
                          <a:solidFill>
                            <a:srgbClr val="000000"/>
                          </a:solidFill>
                          <a:effectLst/>
                          <a:latin typeface="+mj-lt"/>
                        </a:rPr>
                        <a:t> $     851,781.58 </a:t>
                      </a:r>
                      <a:endParaRPr lang="es-MX" sz="1100" b="0" i="0" u="none" strike="noStrike" dirty="0">
                        <a:solidFill>
                          <a:srgbClr val="000000"/>
                        </a:solidFill>
                        <a:effectLst/>
                        <a:latin typeface="+mj-lt"/>
                      </a:endParaRPr>
                    </a:p>
                  </a:txBody>
                  <a:tcPr marL="7620" marR="7620" marT="7620" marB="0" anchor="b"/>
                </a:tc>
                <a:tc>
                  <a:txBody>
                    <a:bodyPr/>
                    <a:lstStyle/>
                    <a:p>
                      <a:pPr algn="ctr"/>
                      <a:endParaRPr lang="en-US" sz="1100" dirty="0">
                        <a:solidFill>
                          <a:schemeClr val="tx1">
                            <a:lumMod val="75000"/>
                            <a:lumOff val="25000"/>
                          </a:schemeClr>
                        </a:solidFill>
                        <a:latin typeface="+mj-lt"/>
                        <a:cs typeface="Arial" pitchFamily="34" charset="0"/>
                      </a:endParaRPr>
                    </a:p>
                  </a:txBody>
                  <a:tcPr marL="68580" marR="68580" marT="34290" marB="34290" anchor="ctr"/>
                </a:tc>
                <a:tc>
                  <a:txBody>
                    <a:bodyPr/>
                    <a:lstStyle/>
                    <a:p>
                      <a:pPr algn="r" fontAlgn="b"/>
                      <a:r>
                        <a:rPr lang="es-MX" sz="1100" b="0" u="none" strike="noStrike">
                          <a:solidFill>
                            <a:srgbClr val="000000"/>
                          </a:solidFill>
                          <a:effectLst/>
                          <a:latin typeface="+mj-lt"/>
                        </a:rPr>
                        <a:t>$2,262,178.44</a:t>
                      </a:r>
                      <a:endParaRPr lang="es-MX" sz="1100" b="0" i="0" u="none" strike="noStrike">
                        <a:solidFill>
                          <a:srgbClr val="000000"/>
                        </a:solidFill>
                        <a:effectLst/>
                        <a:latin typeface="+mj-lt"/>
                      </a:endParaRPr>
                    </a:p>
                  </a:txBody>
                  <a:tcPr marL="9525" marR="9525" marT="9525" marB="0" anchor="b"/>
                </a:tc>
                <a:extLst>
                  <a:ext uri="{0D108BD9-81ED-4DB2-BD59-A6C34878D82A}">
                    <a16:rowId xmlns:a16="http://schemas.microsoft.com/office/drawing/2014/main" val="10008"/>
                  </a:ext>
                </a:extLst>
              </a:tr>
              <a:tr h="453589">
                <a:tc>
                  <a:txBody>
                    <a:bodyPr/>
                    <a:lstStyle/>
                    <a:p>
                      <a:r>
                        <a:rPr lang="en-US" sz="1100" dirty="0">
                          <a:solidFill>
                            <a:schemeClr val="tx1">
                              <a:lumMod val="95000"/>
                              <a:lumOff val="5000"/>
                            </a:schemeClr>
                          </a:solidFill>
                          <a:latin typeface="+mj-lt"/>
                        </a:rPr>
                        <a:t>Total</a:t>
                      </a:r>
                      <a:endParaRPr lang="en-US" sz="1100" dirty="0">
                        <a:solidFill>
                          <a:schemeClr val="tx1">
                            <a:lumMod val="95000"/>
                            <a:lumOff val="5000"/>
                          </a:schemeClr>
                        </a:solidFill>
                        <a:latin typeface="+mj-lt"/>
                        <a:cs typeface="Arial" pitchFamily="34" charset="0"/>
                      </a:endParaRPr>
                    </a:p>
                  </a:txBody>
                  <a:tcPr marL="137160" marR="68580" marT="34290" marB="34290" anchor="ctr"/>
                </a:tc>
                <a:tc>
                  <a:txBody>
                    <a:bodyPr/>
                    <a:lstStyle/>
                    <a:p>
                      <a:pPr algn="r" fontAlgn="b"/>
                      <a:r>
                        <a:rPr lang="es-MX" sz="1100" b="1" u="none" strike="noStrike" dirty="0">
                          <a:solidFill>
                            <a:srgbClr val="000000"/>
                          </a:solidFill>
                          <a:effectLst/>
                          <a:latin typeface="+mj-lt"/>
                        </a:rPr>
                        <a:t>$7,176,947.95</a:t>
                      </a:r>
                      <a:endParaRPr lang="es-MX" sz="1100" b="1" i="0" u="none" strike="noStrike" dirty="0">
                        <a:solidFill>
                          <a:srgbClr val="000000"/>
                        </a:solidFill>
                        <a:effectLst/>
                        <a:latin typeface="+mj-lt"/>
                      </a:endParaRPr>
                    </a:p>
                  </a:txBody>
                  <a:tcPr marL="9525" marR="9525" marT="9525" marB="0" anchor="b"/>
                </a:tc>
                <a:tc>
                  <a:txBody>
                    <a:bodyPr/>
                    <a:lstStyle/>
                    <a:p>
                      <a:pPr algn="l" fontAlgn="b"/>
                      <a:r>
                        <a:rPr lang="es-MX" sz="1100" b="0" u="none" strike="noStrike" dirty="0">
                          <a:solidFill>
                            <a:srgbClr val="000000"/>
                          </a:solidFill>
                          <a:effectLst/>
                          <a:latin typeface="+mj-lt"/>
                        </a:rPr>
                        <a:t> </a:t>
                      </a:r>
                      <a:r>
                        <a:rPr lang="es-MX" sz="1100" b="1" u="none" strike="noStrike" dirty="0">
                          <a:solidFill>
                            <a:srgbClr val="000000"/>
                          </a:solidFill>
                          <a:effectLst/>
                          <a:latin typeface="+mj-lt"/>
                        </a:rPr>
                        <a:t>$13,533,820.70 </a:t>
                      </a:r>
                      <a:endParaRPr lang="es-MX" sz="1100" b="1" i="0" u="none" strike="noStrike" dirty="0">
                        <a:solidFill>
                          <a:srgbClr val="000000"/>
                        </a:solidFill>
                        <a:effectLst/>
                        <a:latin typeface="+mj-lt"/>
                      </a:endParaRPr>
                    </a:p>
                  </a:txBody>
                  <a:tcPr marL="7620" marR="7620" marT="7620" marB="0" anchor="b"/>
                </a:tc>
                <a:tc>
                  <a:txBody>
                    <a:bodyPr/>
                    <a:lstStyle/>
                    <a:p>
                      <a:pPr algn="r" fontAlgn="b"/>
                      <a:r>
                        <a:rPr lang="es-MX" sz="1100" b="1" u="none" strike="noStrike" dirty="0">
                          <a:solidFill>
                            <a:srgbClr val="000000"/>
                          </a:solidFill>
                          <a:effectLst/>
                          <a:latin typeface="+mj-lt"/>
                        </a:rPr>
                        <a:t>$8,220,371.31</a:t>
                      </a:r>
                      <a:endParaRPr lang="es-MX" sz="1100" b="1" i="0" u="none" strike="noStrike" dirty="0">
                        <a:solidFill>
                          <a:srgbClr val="000000"/>
                        </a:solidFill>
                        <a:effectLst/>
                        <a:latin typeface="+mj-lt"/>
                      </a:endParaRPr>
                    </a:p>
                  </a:txBody>
                  <a:tcPr marL="9525" marR="9525" marT="9525" marB="0" anchor="b"/>
                </a:tc>
                <a:tc>
                  <a:txBody>
                    <a:bodyPr/>
                    <a:lstStyle/>
                    <a:p>
                      <a:pPr algn="r" fontAlgn="b"/>
                      <a:r>
                        <a:rPr lang="es-MX" sz="1100" b="1" u="none" strike="noStrike" dirty="0">
                          <a:solidFill>
                            <a:srgbClr val="000000"/>
                          </a:solidFill>
                          <a:effectLst/>
                          <a:latin typeface="+mj-lt"/>
                        </a:rPr>
                        <a:t>$28,931,139.96</a:t>
                      </a:r>
                      <a:endParaRPr lang="es-MX" sz="1100" b="1"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10009"/>
                  </a:ext>
                </a:extLst>
              </a:tr>
              <a:tr h="209869">
                <a:tc gridSpan="4">
                  <a:txBody>
                    <a:bodyPr/>
                    <a:lstStyle/>
                    <a:p>
                      <a:pPr algn="r"/>
                      <a:endParaRPr lang="en-US" sz="1100" dirty="0">
                        <a:solidFill>
                          <a:schemeClr val="bg1">
                            <a:lumMod val="50000"/>
                          </a:schemeClr>
                        </a:solidFill>
                        <a:latin typeface="+mj-lt"/>
                        <a:cs typeface="Arial" pitchFamily="34" charset="0"/>
                      </a:endParaRPr>
                    </a:p>
                  </a:txBody>
                  <a:tcPr marL="68580" marR="68580" marT="34290" marB="34290" anchor="ctr"/>
                </a:tc>
                <a:tc hMerge="1">
                  <a:txBody>
                    <a:bodyPr/>
                    <a:lstStyle/>
                    <a:p>
                      <a:endParaRPr lang="en-US" sz="1800" dirty="0">
                        <a:latin typeface="Arial" pitchFamily="34" charset="0"/>
                        <a:cs typeface="Arial" pitchFamily="34" charset="0"/>
                      </a:endParaRPr>
                    </a:p>
                  </a:txBody>
                  <a:tcPr>
                    <a:lnL w="38100" cap="flat" cmpd="sng" algn="ctr">
                      <a:solidFill>
                        <a:srgbClr val="002060"/>
                      </a:solidFill>
                      <a:prstDash val="solid"/>
                      <a:round/>
                      <a:headEnd type="none" w="med" len="med"/>
                      <a:tailEnd type="none" w="med" len="med"/>
                    </a:lnL>
                    <a:lnT w="12700" cap="flat" cmpd="sng" algn="ctr">
                      <a:solidFill>
                        <a:schemeClr val="tx1">
                          <a:lumMod val="50000"/>
                          <a:lumOff val="50000"/>
                        </a:schemeClr>
                      </a:solidFill>
                      <a:prstDash val="solid"/>
                      <a:round/>
                      <a:headEnd type="none" w="med" len="med"/>
                      <a:tailEnd type="none" w="med" len="med"/>
                    </a:lnT>
                  </a:tcPr>
                </a:tc>
                <a:tc hMerge="1">
                  <a:txBody>
                    <a:bodyPr/>
                    <a:lstStyle/>
                    <a:p>
                      <a:endParaRPr lang="en-US" sz="1800" dirty="0">
                        <a:latin typeface="Arial" pitchFamily="34" charset="0"/>
                        <a:cs typeface="Arial" pitchFamily="34" charset="0"/>
                      </a:endParaRPr>
                    </a:p>
                  </a:txBody>
                  <a:tcPr/>
                </a:tc>
                <a:tc hMerge="1">
                  <a:txBody>
                    <a:bodyPr/>
                    <a:lstStyle/>
                    <a:p>
                      <a:endParaRPr lang="en-US" sz="1800" dirty="0">
                        <a:latin typeface="Arial" pitchFamily="34" charset="0"/>
                        <a:cs typeface="Arial" pitchFamily="34" charset="0"/>
                      </a:endParaRPr>
                    </a:p>
                  </a:txBody>
                  <a:tcPr/>
                </a:tc>
                <a:tc>
                  <a:txBody>
                    <a:bodyPr/>
                    <a:lstStyle/>
                    <a:p>
                      <a:pPr algn="r"/>
                      <a:endParaRPr lang="en-US" sz="1100" dirty="0">
                        <a:solidFill>
                          <a:schemeClr val="bg1">
                            <a:lumMod val="50000"/>
                          </a:schemeClr>
                        </a:solidFill>
                        <a:latin typeface="+mj-lt"/>
                        <a:cs typeface="Arial" pitchFamily="34" charset="0"/>
                      </a:endParaRPr>
                    </a:p>
                  </a:txBody>
                  <a:tcPr marL="68580" marR="68580" marT="34290" marB="34290" anchor="ctr"/>
                </a:tc>
                <a:extLst>
                  <a:ext uri="{0D108BD9-81ED-4DB2-BD59-A6C34878D82A}">
                    <a16:rowId xmlns:a16="http://schemas.microsoft.com/office/drawing/2014/main" val="10010"/>
                  </a:ext>
                </a:extLst>
              </a:tr>
            </a:tbl>
          </a:graphicData>
        </a:graphic>
      </p:graphicFrame>
      <p:sp>
        <p:nvSpPr>
          <p:cNvPr id="4" name="Marcador de texto 1">
            <a:extLst>
              <a:ext uri="{FF2B5EF4-FFF2-40B4-BE49-F238E27FC236}">
                <a16:creationId xmlns:a16="http://schemas.microsoft.com/office/drawing/2014/main" id="{57861277-B00A-48A2-A354-D6DC17424D1E}"/>
              </a:ext>
            </a:extLst>
          </p:cNvPr>
          <p:cNvSpPr txBox="1">
            <a:spLocks/>
          </p:cNvSpPr>
          <p:nvPr/>
        </p:nvSpPr>
        <p:spPr>
          <a:xfrm>
            <a:off x="1706137" y="0"/>
            <a:ext cx="6668430" cy="419100"/>
          </a:xfrm>
          <a:prstGeom prst="rect">
            <a:avLst/>
          </a:prstGeom>
        </p:spPr>
        <p:txBody>
          <a:bodyPr>
            <a:noAutofit/>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MX" sz="1600" b="1" dirty="0">
                <a:solidFill>
                  <a:schemeClr val="bg1"/>
                </a:solidFill>
              </a:rPr>
              <a:t>Seguimiento Acuerdos del Consejo – Informe Dirección General de Servicios Médicos</a:t>
            </a:r>
          </a:p>
        </p:txBody>
      </p:sp>
      <p:sp>
        <p:nvSpPr>
          <p:cNvPr id="5" name="Marcador de pie de página 4">
            <a:extLst>
              <a:ext uri="{FF2B5EF4-FFF2-40B4-BE49-F238E27FC236}">
                <a16:creationId xmlns:a16="http://schemas.microsoft.com/office/drawing/2014/main" id="{5366E994-68EC-449B-B062-D9FBF025CECD}"/>
              </a:ext>
            </a:extLst>
          </p:cNvPr>
          <p:cNvSpPr>
            <a:spLocks noGrp="1"/>
          </p:cNvSpPr>
          <p:nvPr>
            <p:ph type="ftr" sz="quarter" idx="11"/>
          </p:nvPr>
        </p:nvSpPr>
        <p:spPr/>
        <p:txBody>
          <a:bodyPr/>
          <a:lstStyle/>
          <a:p>
            <a:r>
              <a:rPr lang="es-MX" sz="900"/>
              <a:t>Sesión Ordinaria 06/2021 del 30 de Junio de 2021</a:t>
            </a:r>
            <a:endParaRPr lang="en-US" sz="900"/>
          </a:p>
        </p:txBody>
      </p:sp>
      <p:sp>
        <p:nvSpPr>
          <p:cNvPr id="6" name="Marcador de número de diapositiva 5">
            <a:extLst>
              <a:ext uri="{FF2B5EF4-FFF2-40B4-BE49-F238E27FC236}">
                <a16:creationId xmlns:a16="http://schemas.microsoft.com/office/drawing/2014/main" id="{F5EC7BC6-B1AB-4C21-9DE3-C8FE0BB48D26}"/>
              </a:ext>
            </a:extLst>
          </p:cNvPr>
          <p:cNvSpPr>
            <a:spLocks noGrp="1"/>
          </p:cNvSpPr>
          <p:nvPr>
            <p:ph type="sldNum" sz="quarter" idx="12"/>
          </p:nvPr>
        </p:nvSpPr>
        <p:spPr/>
        <p:txBody>
          <a:bodyPr/>
          <a:lstStyle/>
          <a:p>
            <a:fld id="{08DCC1CA-BC64-9342-9FC6-0A703FD15379}" type="slidenum">
              <a:rPr lang="en-US" smtClean="0"/>
              <a:t>76</a:t>
            </a:fld>
            <a:endParaRPr lang="en-US"/>
          </a:p>
        </p:txBody>
      </p:sp>
      <p:graphicFrame>
        <p:nvGraphicFramePr>
          <p:cNvPr id="7" name="Gráfico 6">
            <a:extLst>
              <a:ext uri="{FF2B5EF4-FFF2-40B4-BE49-F238E27FC236}">
                <a16:creationId xmlns:a16="http://schemas.microsoft.com/office/drawing/2014/main" id="{7D4E6231-33D3-4E49-B834-29082B7763C2}"/>
              </a:ext>
            </a:extLst>
          </p:cNvPr>
          <p:cNvGraphicFramePr>
            <a:graphicFrameLocks/>
          </p:cNvGraphicFramePr>
          <p:nvPr>
            <p:extLst>
              <p:ext uri="{D42A27DB-BD31-4B8C-83A1-F6EECF244321}">
                <p14:modId xmlns:p14="http://schemas.microsoft.com/office/powerpoint/2010/main" val="1615235483"/>
              </p:ext>
            </p:extLst>
          </p:nvPr>
        </p:nvGraphicFramePr>
        <p:xfrm>
          <a:off x="0" y="2117855"/>
          <a:ext cx="3723588" cy="243447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92330250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53AB15E0-E290-4C85-950B-CA32D3F59F74}"/>
              </a:ext>
            </a:extLst>
          </p:cNvPr>
          <p:cNvSpPr txBox="1"/>
          <p:nvPr/>
        </p:nvSpPr>
        <p:spPr>
          <a:xfrm>
            <a:off x="-334128" y="817052"/>
            <a:ext cx="8317705" cy="675441"/>
          </a:xfrm>
          <a:prstGeom prst="rect">
            <a:avLst/>
          </a:prstGeom>
        </p:spPr>
        <p:txBody>
          <a:bodyPr vert="horz" wrap="square" lIns="91440" tIns="45720" rIns="91440" bIns="45720" rtlCol="0" anchor="t">
            <a:normAutofit/>
          </a:bodyPr>
          <a:lstStyle/>
          <a:p>
            <a:pPr lvl="1" defTabSz="914400">
              <a:lnSpc>
                <a:spcPct val="90000"/>
              </a:lnSpc>
              <a:spcBef>
                <a:spcPct val="0"/>
              </a:spcBef>
              <a:spcAft>
                <a:spcPts val="600"/>
              </a:spcAft>
            </a:pPr>
            <a:r>
              <a:rPr lang="en-US" sz="2400" b="1" dirty="0">
                <a:solidFill>
                  <a:schemeClr val="accent1">
                    <a:lumMod val="50000"/>
                  </a:schemeClr>
                </a:solidFill>
                <a:latin typeface="+mj-lt"/>
                <a:ea typeface="+mj-ea"/>
                <a:cs typeface="+mj-cs"/>
              </a:rPr>
              <a:t>Adeudos de ejercicios anteriores</a:t>
            </a:r>
          </a:p>
          <a:p>
            <a:pPr defTabSz="914400">
              <a:lnSpc>
                <a:spcPct val="90000"/>
              </a:lnSpc>
              <a:spcBef>
                <a:spcPct val="0"/>
              </a:spcBef>
              <a:spcAft>
                <a:spcPts val="600"/>
              </a:spcAft>
            </a:pPr>
            <a:endParaRPr lang="en-US" sz="2400" b="1" dirty="0">
              <a:solidFill>
                <a:schemeClr val="accent1">
                  <a:lumMod val="50000"/>
                </a:schemeClr>
              </a:solidFill>
              <a:latin typeface="+mj-lt"/>
              <a:ea typeface="+mj-ea"/>
              <a:cs typeface="+mj-cs"/>
            </a:endParaRPr>
          </a:p>
          <a:p>
            <a:pPr defTabSz="914400">
              <a:lnSpc>
                <a:spcPct val="90000"/>
              </a:lnSpc>
              <a:spcBef>
                <a:spcPct val="0"/>
              </a:spcBef>
              <a:spcAft>
                <a:spcPts val="600"/>
              </a:spcAft>
            </a:pPr>
            <a:endParaRPr lang="en-US" sz="2400" dirty="0">
              <a:solidFill>
                <a:schemeClr val="accent1">
                  <a:lumMod val="50000"/>
                </a:schemeClr>
              </a:solidFill>
              <a:latin typeface="+mj-lt"/>
              <a:ea typeface="+mj-ea"/>
              <a:cs typeface="+mj-cs"/>
            </a:endParaRPr>
          </a:p>
        </p:txBody>
      </p:sp>
      <p:graphicFrame>
        <p:nvGraphicFramePr>
          <p:cNvPr id="4" name="Table 3">
            <a:extLst>
              <a:ext uri="{FF2B5EF4-FFF2-40B4-BE49-F238E27FC236}">
                <a16:creationId xmlns:a16="http://schemas.microsoft.com/office/drawing/2014/main" id="{5977CCF6-97D7-4E3B-8217-7B50A1FF5EA4}"/>
              </a:ext>
            </a:extLst>
          </p:cNvPr>
          <p:cNvGraphicFramePr>
            <a:graphicFrameLocks noGrp="1"/>
          </p:cNvGraphicFramePr>
          <p:nvPr>
            <p:extLst>
              <p:ext uri="{D42A27DB-BD31-4B8C-83A1-F6EECF244321}">
                <p14:modId xmlns:p14="http://schemas.microsoft.com/office/powerpoint/2010/main" val="3354777684"/>
              </p:ext>
            </p:extLst>
          </p:nvPr>
        </p:nvGraphicFramePr>
        <p:xfrm>
          <a:off x="682172" y="1295546"/>
          <a:ext cx="7301405" cy="5217247"/>
        </p:xfrm>
        <a:graphic>
          <a:graphicData uri="http://schemas.openxmlformats.org/drawingml/2006/table">
            <a:tbl>
              <a:tblPr firstRow="1">
                <a:tableStyleId>{5DA37D80-6434-44D0-A028-1B22A696006F}</a:tableStyleId>
              </a:tblPr>
              <a:tblGrid>
                <a:gridCol w="2308499">
                  <a:extLst>
                    <a:ext uri="{9D8B030D-6E8A-4147-A177-3AD203B41FA5}">
                      <a16:colId xmlns:a16="http://schemas.microsoft.com/office/drawing/2014/main" val="20000"/>
                    </a:ext>
                  </a:extLst>
                </a:gridCol>
                <a:gridCol w="1055826">
                  <a:extLst>
                    <a:ext uri="{9D8B030D-6E8A-4147-A177-3AD203B41FA5}">
                      <a16:colId xmlns:a16="http://schemas.microsoft.com/office/drawing/2014/main" val="20001"/>
                    </a:ext>
                  </a:extLst>
                </a:gridCol>
                <a:gridCol w="1312360">
                  <a:extLst>
                    <a:ext uri="{9D8B030D-6E8A-4147-A177-3AD203B41FA5}">
                      <a16:colId xmlns:a16="http://schemas.microsoft.com/office/drawing/2014/main" val="20002"/>
                    </a:ext>
                  </a:extLst>
                </a:gridCol>
                <a:gridCol w="1312360">
                  <a:extLst>
                    <a:ext uri="{9D8B030D-6E8A-4147-A177-3AD203B41FA5}">
                      <a16:colId xmlns:a16="http://schemas.microsoft.com/office/drawing/2014/main" val="20003"/>
                    </a:ext>
                  </a:extLst>
                </a:gridCol>
                <a:gridCol w="1312360">
                  <a:extLst>
                    <a:ext uri="{9D8B030D-6E8A-4147-A177-3AD203B41FA5}">
                      <a16:colId xmlns:a16="http://schemas.microsoft.com/office/drawing/2014/main" val="1187303702"/>
                    </a:ext>
                  </a:extLst>
                </a:gridCol>
              </a:tblGrid>
              <a:tr h="305154">
                <a:tc gridSpan="5">
                  <a:txBody>
                    <a:bodyPr/>
                    <a:lstStyle/>
                    <a:p>
                      <a:pPr algn="ctr"/>
                      <a:r>
                        <a:rPr lang="en-US" sz="1800" dirty="0"/>
                        <a:t>ADEUDOS DE EJERCICIOS ANTERIORES</a:t>
                      </a:r>
                      <a:endParaRPr lang="en-US" sz="1800" dirty="0">
                        <a:latin typeface="+mj-lt"/>
                        <a:cs typeface="Arial" pitchFamily="34" charset="0"/>
                      </a:endParaRPr>
                    </a:p>
                  </a:txBody>
                  <a:tcPr marL="137160" marR="68580" marT="34290" marB="34290" anchor="ct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pPr algn="l"/>
                      <a:endParaRPr lang="en-US" sz="2400" dirty="0">
                        <a:latin typeface="Arial" pitchFamily="34" charset="0"/>
                        <a:cs typeface="Arial" pitchFamily="34" charset="0"/>
                      </a:endParaRPr>
                    </a:p>
                  </a:txBody>
                  <a:tcPr marL="137160" marR="68580" marT="34290" marB="34290" anchor="ct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solidFill>
                      <a:schemeClr val="accent4"/>
                    </a:solidFill>
                  </a:tcPr>
                </a:tc>
                <a:extLst>
                  <a:ext uri="{0D108BD9-81ED-4DB2-BD59-A6C34878D82A}">
                    <a16:rowId xmlns:a16="http://schemas.microsoft.com/office/drawing/2014/main" val="10000"/>
                  </a:ext>
                </a:extLst>
              </a:tr>
              <a:tr h="240846">
                <a:tc>
                  <a:txBody>
                    <a:bodyPr/>
                    <a:lstStyle/>
                    <a:p>
                      <a:r>
                        <a:rPr lang="en-US" sz="1200" dirty="0">
                          <a:solidFill>
                            <a:srgbClr val="002060"/>
                          </a:solidFill>
                        </a:rPr>
                        <a:t>Proveedor </a:t>
                      </a:r>
                      <a:endParaRPr lang="en-US" sz="1200" dirty="0">
                        <a:solidFill>
                          <a:srgbClr val="002060"/>
                        </a:solidFill>
                        <a:latin typeface="+mj-lt"/>
                        <a:cs typeface="Arial" pitchFamily="34" charset="0"/>
                      </a:endParaRPr>
                    </a:p>
                  </a:txBody>
                  <a:tcPr marL="137160" marR="68580" marT="34290" marB="34290" anchor="ctr"/>
                </a:tc>
                <a:tc>
                  <a:txBody>
                    <a:bodyPr/>
                    <a:lstStyle/>
                    <a:p>
                      <a:pPr marL="0" algn="ctr" defTabSz="914400" rtl="0" eaLnBrk="1" latinLnBrk="0" hangingPunct="1"/>
                      <a:r>
                        <a:rPr lang="en-US" sz="1200" kern="1200" dirty="0">
                          <a:solidFill>
                            <a:srgbClr val="002060"/>
                          </a:solidFill>
                        </a:rPr>
                        <a:t>2018</a:t>
                      </a:r>
                      <a:endParaRPr lang="en-US" sz="1200" kern="1200" dirty="0">
                        <a:solidFill>
                          <a:srgbClr val="002060"/>
                        </a:solidFill>
                        <a:latin typeface="+mj-lt"/>
                        <a:ea typeface="+mn-ea"/>
                        <a:cs typeface="Arial" pitchFamily="34" charset="0"/>
                      </a:endParaRPr>
                    </a:p>
                  </a:txBody>
                  <a:tcPr marL="68580" marR="68580" marT="34290" marB="34290" anchor="ctr"/>
                </a:tc>
                <a:tc>
                  <a:txBody>
                    <a:bodyPr/>
                    <a:lstStyle/>
                    <a:p>
                      <a:pPr marL="0" algn="ctr" defTabSz="914400" rtl="0" eaLnBrk="1" latinLnBrk="0" hangingPunct="1"/>
                      <a:r>
                        <a:rPr lang="en-US" sz="1200" kern="1200" dirty="0">
                          <a:solidFill>
                            <a:srgbClr val="002060"/>
                          </a:solidFill>
                        </a:rPr>
                        <a:t>2019</a:t>
                      </a:r>
                      <a:endParaRPr lang="en-US" sz="1200" kern="1200" dirty="0">
                        <a:solidFill>
                          <a:srgbClr val="002060"/>
                        </a:solidFill>
                        <a:latin typeface="+mj-lt"/>
                        <a:ea typeface="+mn-ea"/>
                        <a:cs typeface="Arial" pitchFamily="34" charset="0"/>
                      </a:endParaRPr>
                    </a:p>
                  </a:txBody>
                  <a:tcPr marL="68580" marR="68580" marT="34290" marB="34290" anchor="ctr"/>
                </a:tc>
                <a:tc>
                  <a:txBody>
                    <a:bodyPr/>
                    <a:lstStyle/>
                    <a:p>
                      <a:pPr marL="0" algn="ctr" defTabSz="914400" rtl="0" eaLnBrk="1" latinLnBrk="0" hangingPunct="1"/>
                      <a:r>
                        <a:rPr lang="en-US" sz="1200" kern="1200" dirty="0">
                          <a:solidFill>
                            <a:srgbClr val="002060"/>
                          </a:solidFill>
                        </a:rPr>
                        <a:t>2020</a:t>
                      </a:r>
                      <a:endParaRPr lang="en-US" sz="1200" kern="1200" dirty="0">
                        <a:solidFill>
                          <a:srgbClr val="002060"/>
                        </a:solidFill>
                        <a:latin typeface="+mj-lt"/>
                        <a:ea typeface="+mn-ea"/>
                        <a:cs typeface="Arial" pitchFamily="34" charset="0"/>
                      </a:endParaRPr>
                    </a:p>
                  </a:txBody>
                  <a:tcPr marL="68580" marR="68580" marT="34290" marB="34290" anchor="ctr"/>
                </a:tc>
                <a:tc>
                  <a:txBody>
                    <a:bodyPr/>
                    <a:lstStyle/>
                    <a:p>
                      <a:pPr marL="0" algn="ctr" defTabSz="914400" rtl="0" eaLnBrk="1" latinLnBrk="0" hangingPunct="1"/>
                      <a:r>
                        <a:rPr lang="en-US" sz="1200" kern="1200" dirty="0">
                          <a:solidFill>
                            <a:srgbClr val="002060"/>
                          </a:solidFill>
                        </a:rPr>
                        <a:t>Total</a:t>
                      </a:r>
                      <a:endParaRPr lang="en-US" sz="1200" kern="1200" dirty="0">
                        <a:solidFill>
                          <a:srgbClr val="002060"/>
                        </a:solidFill>
                        <a:latin typeface="+mj-lt"/>
                        <a:ea typeface="+mn-ea"/>
                        <a:cs typeface="Arial" pitchFamily="34" charset="0"/>
                      </a:endParaRPr>
                    </a:p>
                  </a:txBody>
                  <a:tcPr marL="68580" marR="68580" marT="34290" marB="34290" anchor="ctr"/>
                </a:tc>
                <a:extLst>
                  <a:ext uri="{0D108BD9-81ED-4DB2-BD59-A6C34878D82A}">
                    <a16:rowId xmlns:a16="http://schemas.microsoft.com/office/drawing/2014/main" val="10001"/>
                  </a:ext>
                </a:extLst>
              </a:tr>
              <a:tr h="317746">
                <a:tc>
                  <a:txBody>
                    <a:bodyPr/>
                    <a:lstStyle/>
                    <a:p>
                      <a:r>
                        <a:rPr lang="en-US" sz="1100" dirty="0">
                          <a:solidFill>
                            <a:srgbClr val="002060"/>
                          </a:solidFill>
                        </a:rPr>
                        <a:t>MAYPO (Medicamentos)</a:t>
                      </a:r>
                      <a:endParaRPr lang="en-US" sz="1100" dirty="0">
                        <a:solidFill>
                          <a:srgbClr val="002060"/>
                        </a:solidFill>
                        <a:latin typeface="+mj-lt"/>
                        <a:cs typeface="Arial" pitchFamily="34" charset="0"/>
                      </a:endParaRPr>
                    </a:p>
                  </a:txBody>
                  <a:tcPr marL="137160" marR="68580" marT="34290" marB="34290" anchor="ctr"/>
                </a:tc>
                <a:tc>
                  <a:txBody>
                    <a:bodyPr/>
                    <a:lstStyle/>
                    <a:p>
                      <a:pPr algn="ctr" fontAlgn="ctr"/>
                      <a:r>
                        <a:rPr lang="es-MX" sz="2400" b="0" u="none" strike="noStrike" dirty="0">
                          <a:solidFill>
                            <a:srgbClr val="000000"/>
                          </a:solidFill>
                          <a:effectLst/>
                        </a:rPr>
                        <a:t> </a:t>
                      </a:r>
                      <a:endParaRPr lang="es-MX" sz="2400" b="0" i="0" u="none" strike="noStrike" dirty="0">
                        <a:solidFill>
                          <a:srgbClr val="000000"/>
                        </a:solidFill>
                        <a:effectLst/>
                        <a:latin typeface="+mj-lt"/>
                      </a:endParaRPr>
                    </a:p>
                  </a:txBody>
                  <a:tcPr marL="9525" marR="9525" marT="9525" marB="0" anchor="ctr"/>
                </a:tc>
                <a:tc>
                  <a:txBody>
                    <a:bodyPr/>
                    <a:lstStyle/>
                    <a:p>
                      <a:pPr algn="ctr" rtl="0" fontAlgn="ctr"/>
                      <a:r>
                        <a:rPr lang="es-MX" sz="1100" b="0" u="none" strike="noStrike" dirty="0">
                          <a:solidFill>
                            <a:srgbClr val="404040"/>
                          </a:solidFill>
                          <a:effectLst/>
                        </a:rPr>
                        <a:t>$2,143,401.94</a:t>
                      </a:r>
                      <a:endParaRPr lang="es-MX" sz="1100" b="0" i="0" u="none" strike="noStrike" dirty="0">
                        <a:solidFill>
                          <a:srgbClr val="404040"/>
                        </a:solidFill>
                        <a:effectLst/>
                        <a:latin typeface="+mj-lt"/>
                      </a:endParaRPr>
                    </a:p>
                  </a:txBody>
                  <a:tcPr marL="9525" marR="9525" marT="9525" marB="0" anchor="ctr"/>
                </a:tc>
                <a:tc>
                  <a:txBody>
                    <a:bodyPr/>
                    <a:lstStyle/>
                    <a:p>
                      <a:pPr algn="ctr" fontAlgn="ctr"/>
                      <a:r>
                        <a:rPr lang="es-MX" sz="2400" b="0" u="none" strike="noStrike" dirty="0">
                          <a:solidFill>
                            <a:srgbClr val="000000"/>
                          </a:solidFill>
                          <a:effectLst/>
                        </a:rPr>
                        <a:t> </a:t>
                      </a:r>
                      <a:endParaRPr lang="es-MX" sz="2400" b="0" i="0" u="none" strike="noStrike" dirty="0">
                        <a:solidFill>
                          <a:srgbClr val="000000"/>
                        </a:solidFill>
                        <a:effectLst/>
                        <a:latin typeface="+mj-lt"/>
                      </a:endParaRPr>
                    </a:p>
                  </a:txBody>
                  <a:tcPr marL="9525" marR="9525" marT="9525" marB="0" anchor="ctr"/>
                </a:tc>
                <a:tc>
                  <a:txBody>
                    <a:bodyPr/>
                    <a:lstStyle/>
                    <a:p>
                      <a:pPr algn="ctr" rtl="0" fontAlgn="ctr"/>
                      <a:r>
                        <a:rPr lang="es-MX" sz="1100" b="1" u="none" strike="noStrike" dirty="0">
                          <a:solidFill>
                            <a:srgbClr val="404040"/>
                          </a:solidFill>
                          <a:effectLst/>
                        </a:rPr>
                        <a:t>$2,143,401.94</a:t>
                      </a:r>
                      <a:endParaRPr lang="es-MX" sz="1100" b="1" i="0" u="none" strike="noStrike" dirty="0">
                        <a:solidFill>
                          <a:srgbClr val="404040"/>
                        </a:solidFill>
                        <a:effectLst/>
                        <a:latin typeface="+mj-lt"/>
                      </a:endParaRPr>
                    </a:p>
                  </a:txBody>
                  <a:tcPr marL="9525" marR="9525" marT="9525" marB="0" anchor="ctr"/>
                </a:tc>
                <a:extLst>
                  <a:ext uri="{0D108BD9-81ED-4DB2-BD59-A6C34878D82A}">
                    <a16:rowId xmlns:a16="http://schemas.microsoft.com/office/drawing/2014/main" val="10002"/>
                  </a:ext>
                </a:extLst>
              </a:tr>
              <a:tr h="33558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solidFill>
                            <a:srgbClr val="002060"/>
                          </a:solidFill>
                        </a:rPr>
                        <a:t>PRAXAIR (Oxigeno)</a:t>
                      </a:r>
                      <a:endParaRPr lang="en-US" sz="1100" dirty="0">
                        <a:solidFill>
                          <a:srgbClr val="002060"/>
                        </a:solidFill>
                        <a:latin typeface="+mj-lt"/>
                        <a:cs typeface="Arial" pitchFamily="34" charset="0"/>
                      </a:endParaRPr>
                    </a:p>
                  </a:txBody>
                  <a:tcPr marL="137160" marR="68580" marT="34290" marB="34290" anchor="ctr"/>
                </a:tc>
                <a:tc>
                  <a:txBody>
                    <a:bodyPr/>
                    <a:lstStyle/>
                    <a:p>
                      <a:pPr algn="ctr" fontAlgn="ctr"/>
                      <a:r>
                        <a:rPr lang="es-MX" sz="2400" b="0" u="none" strike="noStrike" dirty="0">
                          <a:solidFill>
                            <a:srgbClr val="000000"/>
                          </a:solidFill>
                          <a:effectLst/>
                        </a:rPr>
                        <a:t> </a:t>
                      </a:r>
                      <a:endParaRPr lang="es-MX" sz="2400" b="0" i="0" u="none" strike="noStrike" dirty="0">
                        <a:solidFill>
                          <a:srgbClr val="000000"/>
                        </a:solidFill>
                        <a:effectLst/>
                        <a:latin typeface="+mj-lt"/>
                      </a:endParaRPr>
                    </a:p>
                  </a:txBody>
                  <a:tcPr marL="9525" marR="9525" marT="9525" marB="0" anchor="ctr"/>
                </a:tc>
                <a:tc>
                  <a:txBody>
                    <a:bodyPr/>
                    <a:lstStyle/>
                    <a:p>
                      <a:pPr algn="ctr" rtl="0" fontAlgn="ctr"/>
                      <a:r>
                        <a:rPr lang="es-MX" sz="1100" b="0" u="none" strike="noStrike" dirty="0">
                          <a:solidFill>
                            <a:srgbClr val="404040"/>
                          </a:solidFill>
                          <a:effectLst/>
                        </a:rPr>
                        <a:t>$1,097,712.50</a:t>
                      </a:r>
                      <a:endParaRPr lang="es-MX" sz="1100" b="0" i="0" u="none" strike="noStrike" dirty="0">
                        <a:solidFill>
                          <a:srgbClr val="404040"/>
                        </a:solidFill>
                        <a:effectLst/>
                        <a:latin typeface="+mj-lt"/>
                      </a:endParaRPr>
                    </a:p>
                  </a:txBody>
                  <a:tcPr marL="9525" marR="9525" marT="9525" marB="0" anchor="ctr"/>
                </a:tc>
                <a:tc>
                  <a:txBody>
                    <a:bodyPr/>
                    <a:lstStyle/>
                    <a:p>
                      <a:pPr algn="ctr" rtl="0" fontAlgn="ctr"/>
                      <a:r>
                        <a:rPr lang="es-MX" sz="1100" b="0" u="none" strike="noStrike" dirty="0">
                          <a:solidFill>
                            <a:srgbClr val="404040"/>
                          </a:solidFill>
                          <a:effectLst/>
                        </a:rPr>
                        <a:t>$550,848.00</a:t>
                      </a:r>
                      <a:endParaRPr lang="es-MX" sz="1100" b="0" i="0" u="none" strike="noStrike" dirty="0">
                        <a:solidFill>
                          <a:srgbClr val="404040"/>
                        </a:solidFill>
                        <a:effectLst/>
                        <a:latin typeface="+mj-lt"/>
                      </a:endParaRPr>
                    </a:p>
                  </a:txBody>
                  <a:tcPr marL="9525" marR="9525" marT="9525" marB="0" anchor="ctr"/>
                </a:tc>
                <a:tc>
                  <a:txBody>
                    <a:bodyPr/>
                    <a:lstStyle/>
                    <a:p>
                      <a:pPr algn="ctr" rtl="0" fontAlgn="ctr"/>
                      <a:r>
                        <a:rPr lang="es-MX" sz="1100" b="1" u="none" strike="noStrike" dirty="0">
                          <a:solidFill>
                            <a:srgbClr val="404040"/>
                          </a:solidFill>
                          <a:effectLst/>
                        </a:rPr>
                        <a:t>$1,648,560.50</a:t>
                      </a:r>
                      <a:endParaRPr lang="es-MX" sz="1100" b="1" i="0" u="none" strike="noStrike" dirty="0">
                        <a:solidFill>
                          <a:srgbClr val="404040"/>
                        </a:solidFill>
                        <a:effectLst/>
                        <a:latin typeface="+mj-lt"/>
                      </a:endParaRPr>
                    </a:p>
                  </a:txBody>
                  <a:tcPr marL="9525" marR="9525" marT="9525" marB="0" anchor="ctr"/>
                </a:tc>
                <a:extLst>
                  <a:ext uri="{0D108BD9-81ED-4DB2-BD59-A6C34878D82A}">
                    <a16:rowId xmlns:a16="http://schemas.microsoft.com/office/drawing/2014/main" val="10003"/>
                  </a:ext>
                </a:extLst>
              </a:tr>
              <a:tr h="509186">
                <a:tc>
                  <a:txBody>
                    <a:bodyPr/>
                    <a:lstStyle/>
                    <a:p>
                      <a:r>
                        <a:rPr lang="en-US" sz="1100" dirty="0">
                          <a:solidFill>
                            <a:srgbClr val="002060"/>
                          </a:solidFill>
                        </a:rPr>
                        <a:t>Implementos Médicos de Occidente                                 (material curaciones )</a:t>
                      </a:r>
                      <a:endParaRPr lang="en-US" sz="1100" dirty="0">
                        <a:solidFill>
                          <a:srgbClr val="002060"/>
                        </a:solidFill>
                        <a:latin typeface="+mj-lt"/>
                        <a:cs typeface="Arial" pitchFamily="34" charset="0"/>
                      </a:endParaRPr>
                    </a:p>
                  </a:txBody>
                  <a:tcPr marL="137160" marR="68580" marT="34290" marB="34290" anchor="ctr"/>
                </a:tc>
                <a:tc>
                  <a:txBody>
                    <a:bodyPr/>
                    <a:lstStyle/>
                    <a:p>
                      <a:pPr algn="ctr" fontAlgn="ctr"/>
                      <a:r>
                        <a:rPr lang="es-MX" sz="2400" b="0" u="none" strike="noStrike" dirty="0">
                          <a:solidFill>
                            <a:srgbClr val="000000"/>
                          </a:solidFill>
                          <a:effectLst/>
                        </a:rPr>
                        <a:t> </a:t>
                      </a:r>
                      <a:endParaRPr lang="es-MX" sz="2400" b="0" i="0" u="none" strike="noStrike" dirty="0">
                        <a:solidFill>
                          <a:srgbClr val="000000"/>
                        </a:solidFill>
                        <a:effectLst/>
                        <a:latin typeface="+mj-lt"/>
                      </a:endParaRPr>
                    </a:p>
                  </a:txBody>
                  <a:tcPr marL="9525" marR="9525" marT="9525" marB="0" anchor="ctr"/>
                </a:tc>
                <a:tc>
                  <a:txBody>
                    <a:bodyPr/>
                    <a:lstStyle/>
                    <a:p>
                      <a:pPr algn="ctr" fontAlgn="ctr"/>
                      <a:r>
                        <a:rPr lang="es-MX" sz="2400" b="0" u="none" strike="noStrike" dirty="0">
                          <a:solidFill>
                            <a:srgbClr val="000000"/>
                          </a:solidFill>
                          <a:effectLst/>
                        </a:rPr>
                        <a:t> </a:t>
                      </a:r>
                      <a:endParaRPr lang="es-MX" sz="2400" b="0" i="0" u="none" strike="noStrike" dirty="0">
                        <a:solidFill>
                          <a:srgbClr val="000000"/>
                        </a:solidFill>
                        <a:effectLst/>
                        <a:latin typeface="+mj-lt"/>
                      </a:endParaRPr>
                    </a:p>
                  </a:txBody>
                  <a:tcPr marL="9525" marR="9525" marT="9525" marB="0" anchor="ctr"/>
                </a:tc>
                <a:tc>
                  <a:txBody>
                    <a:bodyPr/>
                    <a:lstStyle/>
                    <a:p>
                      <a:pPr algn="ctr" rtl="0" fontAlgn="ctr"/>
                      <a:r>
                        <a:rPr lang="es-MX" sz="1100" b="0" u="none" strike="noStrike" dirty="0">
                          <a:solidFill>
                            <a:srgbClr val="404040"/>
                          </a:solidFill>
                          <a:effectLst/>
                        </a:rPr>
                        <a:t>$146,234.93</a:t>
                      </a:r>
                      <a:endParaRPr lang="es-MX" sz="1100" b="0" i="0" u="none" strike="noStrike" dirty="0">
                        <a:solidFill>
                          <a:srgbClr val="404040"/>
                        </a:solidFill>
                        <a:effectLst/>
                        <a:latin typeface="+mj-lt"/>
                      </a:endParaRPr>
                    </a:p>
                  </a:txBody>
                  <a:tcPr marL="9525" marR="9525" marT="9525" marB="0" anchor="ctr"/>
                </a:tc>
                <a:tc>
                  <a:txBody>
                    <a:bodyPr/>
                    <a:lstStyle/>
                    <a:p>
                      <a:pPr algn="ctr" rtl="0" fontAlgn="ctr"/>
                      <a:r>
                        <a:rPr lang="es-MX" sz="1100" b="1" u="none" strike="noStrike" dirty="0">
                          <a:solidFill>
                            <a:srgbClr val="404040"/>
                          </a:solidFill>
                          <a:effectLst/>
                        </a:rPr>
                        <a:t>$146,234.93</a:t>
                      </a:r>
                      <a:endParaRPr lang="es-MX" sz="1100" b="1" i="0" u="none" strike="noStrike" dirty="0">
                        <a:solidFill>
                          <a:srgbClr val="404040"/>
                        </a:solidFill>
                        <a:effectLst/>
                        <a:latin typeface="+mj-lt"/>
                      </a:endParaRPr>
                    </a:p>
                  </a:txBody>
                  <a:tcPr marL="9525" marR="9525" marT="9525" marB="0" anchor="ctr"/>
                </a:tc>
                <a:extLst>
                  <a:ext uri="{0D108BD9-81ED-4DB2-BD59-A6C34878D82A}">
                    <a16:rowId xmlns:a16="http://schemas.microsoft.com/office/drawing/2014/main" val="10004"/>
                  </a:ext>
                </a:extLst>
              </a:tr>
              <a:tr h="361596">
                <a:tc>
                  <a:txBody>
                    <a:bodyPr/>
                    <a:lstStyle/>
                    <a:p>
                      <a:r>
                        <a:rPr lang="en-US" sz="1100" dirty="0">
                          <a:solidFill>
                            <a:srgbClr val="002060"/>
                          </a:solidFill>
                        </a:rPr>
                        <a:t>Ignacio Guerrero Hernandez (Serv. Imagenología Subrog.)</a:t>
                      </a:r>
                      <a:endParaRPr lang="en-US" sz="1100" dirty="0">
                        <a:solidFill>
                          <a:srgbClr val="002060"/>
                        </a:solidFill>
                        <a:latin typeface="+mj-lt"/>
                        <a:cs typeface="Arial" pitchFamily="34" charset="0"/>
                      </a:endParaRPr>
                    </a:p>
                  </a:txBody>
                  <a:tcPr marL="137160" marR="68580" marT="34290" marB="34290" anchor="ctr"/>
                </a:tc>
                <a:tc>
                  <a:txBody>
                    <a:bodyPr/>
                    <a:lstStyle/>
                    <a:p>
                      <a:pPr algn="ctr" fontAlgn="ctr"/>
                      <a:r>
                        <a:rPr lang="es-MX" sz="2400" b="0" u="none" strike="noStrike" dirty="0">
                          <a:solidFill>
                            <a:srgbClr val="000000"/>
                          </a:solidFill>
                          <a:effectLst/>
                        </a:rPr>
                        <a:t> </a:t>
                      </a:r>
                      <a:endParaRPr lang="es-MX" sz="2400" b="0" i="0" u="none" strike="noStrike" dirty="0">
                        <a:solidFill>
                          <a:srgbClr val="000000"/>
                        </a:solidFill>
                        <a:effectLst/>
                        <a:latin typeface="+mj-lt"/>
                      </a:endParaRPr>
                    </a:p>
                  </a:txBody>
                  <a:tcPr marL="9525" marR="9525" marT="9525" marB="0" anchor="ctr"/>
                </a:tc>
                <a:tc>
                  <a:txBody>
                    <a:bodyPr/>
                    <a:lstStyle/>
                    <a:p>
                      <a:pPr algn="ctr" fontAlgn="ctr"/>
                      <a:r>
                        <a:rPr lang="es-MX" sz="2400" b="0" u="none" strike="noStrike" dirty="0">
                          <a:solidFill>
                            <a:srgbClr val="000000"/>
                          </a:solidFill>
                          <a:effectLst/>
                        </a:rPr>
                        <a:t> </a:t>
                      </a:r>
                      <a:endParaRPr lang="es-MX" sz="2400" b="0" i="0" u="none" strike="noStrike" dirty="0">
                        <a:solidFill>
                          <a:srgbClr val="000000"/>
                        </a:solidFill>
                        <a:effectLst/>
                        <a:latin typeface="+mj-lt"/>
                      </a:endParaRPr>
                    </a:p>
                  </a:txBody>
                  <a:tcPr marL="9525" marR="9525" marT="9525" marB="0" anchor="ctr"/>
                </a:tc>
                <a:tc>
                  <a:txBody>
                    <a:bodyPr/>
                    <a:lstStyle/>
                    <a:p>
                      <a:pPr algn="ctr" rtl="0" fontAlgn="ctr"/>
                      <a:r>
                        <a:rPr lang="es-MX" sz="1100" b="0" u="none" strike="noStrike" dirty="0">
                          <a:solidFill>
                            <a:srgbClr val="404040"/>
                          </a:solidFill>
                          <a:effectLst/>
                        </a:rPr>
                        <a:t>$18,372.00</a:t>
                      </a:r>
                      <a:endParaRPr lang="es-MX" sz="1100" b="0" i="0" u="none" strike="noStrike" dirty="0">
                        <a:solidFill>
                          <a:srgbClr val="404040"/>
                        </a:solidFill>
                        <a:effectLst/>
                        <a:latin typeface="+mj-lt"/>
                      </a:endParaRPr>
                    </a:p>
                  </a:txBody>
                  <a:tcPr marL="9525" marR="9525" marT="9525" marB="0" anchor="ctr"/>
                </a:tc>
                <a:tc>
                  <a:txBody>
                    <a:bodyPr/>
                    <a:lstStyle/>
                    <a:p>
                      <a:pPr algn="ctr" rtl="0" fontAlgn="ctr"/>
                      <a:r>
                        <a:rPr lang="es-MX" sz="1100" b="1" u="none" strike="noStrike" dirty="0">
                          <a:solidFill>
                            <a:srgbClr val="404040"/>
                          </a:solidFill>
                          <a:effectLst/>
                        </a:rPr>
                        <a:t>$18,372.00</a:t>
                      </a:r>
                      <a:endParaRPr lang="es-MX" sz="1100" b="1" i="0" u="none" strike="noStrike" dirty="0">
                        <a:solidFill>
                          <a:srgbClr val="404040"/>
                        </a:solidFill>
                        <a:effectLst/>
                        <a:latin typeface="+mj-lt"/>
                      </a:endParaRPr>
                    </a:p>
                  </a:txBody>
                  <a:tcPr marL="9525" marR="9525" marT="9525" marB="0" anchor="ctr"/>
                </a:tc>
                <a:extLst>
                  <a:ext uri="{0D108BD9-81ED-4DB2-BD59-A6C34878D82A}">
                    <a16:rowId xmlns:a16="http://schemas.microsoft.com/office/drawing/2014/main" val="10005"/>
                  </a:ext>
                </a:extLst>
              </a:tr>
              <a:tr h="361596">
                <a:tc>
                  <a:txBody>
                    <a:bodyPr/>
                    <a:lstStyle/>
                    <a:p>
                      <a:r>
                        <a:rPr lang="en-US" sz="1100" dirty="0">
                          <a:solidFill>
                            <a:srgbClr val="002060"/>
                          </a:solidFill>
                        </a:rPr>
                        <a:t>Grupo Diagnóstico PROA (Serv. Imagenología Subrog. CHOPO)</a:t>
                      </a:r>
                      <a:endParaRPr lang="en-US" sz="1100" dirty="0">
                        <a:solidFill>
                          <a:srgbClr val="002060"/>
                        </a:solidFill>
                        <a:latin typeface="+mj-lt"/>
                        <a:cs typeface="Arial" pitchFamily="34" charset="0"/>
                      </a:endParaRPr>
                    </a:p>
                  </a:txBody>
                  <a:tcPr marL="137160" marR="68580" marT="34290" marB="34290" anchor="ctr"/>
                </a:tc>
                <a:tc>
                  <a:txBody>
                    <a:bodyPr/>
                    <a:lstStyle/>
                    <a:p>
                      <a:pPr algn="ctr" fontAlgn="ctr"/>
                      <a:r>
                        <a:rPr lang="es-MX" sz="2400" b="0" u="none" strike="noStrike" dirty="0">
                          <a:solidFill>
                            <a:srgbClr val="000000"/>
                          </a:solidFill>
                          <a:effectLst/>
                        </a:rPr>
                        <a:t> </a:t>
                      </a:r>
                      <a:endParaRPr lang="es-MX" sz="2400" b="0" i="0" u="none" strike="noStrike" dirty="0">
                        <a:solidFill>
                          <a:srgbClr val="000000"/>
                        </a:solidFill>
                        <a:effectLst/>
                        <a:latin typeface="+mj-lt"/>
                      </a:endParaRPr>
                    </a:p>
                  </a:txBody>
                  <a:tcPr marL="9525" marR="9525" marT="9525" marB="0" anchor="ctr"/>
                </a:tc>
                <a:tc>
                  <a:txBody>
                    <a:bodyPr/>
                    <a:lstStyle/>
                    <a:p>
                      <a:pPr algn="ctr" fontAlgn="ctr"/>
                      <a:r>
                        <a:rPr lang="es-MX" sz="2400" b="0" u="none" strike="noStrike" dirty="0">
                          <a:solidFill>
                            <a:srgbClr val="000000"/>
                          </a:solidFill>
                          <a:effectLst/>
                        </a:rPr>
                        <a:t> </a:t>
                      </a:r>
                      <a:endParaRPr lang="es-MX" sz="2400" b="0" i="0" u="none" strike="noStrike" dirty="0">
                        <a:solidFill>
                          <a:srgbClr val="000000"/>
                        </a:solidFill>
                        <a:effectLst/>
                        <a:latin typeface="+mj-lt"/>
                      </a:endParaRPr>
                    </a:p>
                  </a:txBody>
                  <a:tcPr marL="9525" marR="9525" marT="9525" marB="0" anchor="ctr"/>
                </a:tc>
                <a:tc>
                  <a:txBody>
                    <a:bodyPr/>
                    <a:lstStyle/>
                    <a:p>
                      <a:pPr algn="ctr" rtl="0" fontAlgn="ctr"/>
                      <a:r>
                        <a:rPr lang="es-MX" sz="1100" b="0" u="none" strike="noStrike" dirty="0">
                          <a:solidFill>
                            <a:srgbClr val="404040"/>
                          </a:solidFill>
                          <a:effectLst/>
                        </a:rPr>
                        <a:t>$55,677.68</a:t>
                      </a:r>
                      <a:endParaRPr lang="es-MX" sz="1100" b="0" i="0" u="none" strike="noStrike" dirty="0">
                        <a:solidFill>
                          <a:srgbClr val="404040"/>
                        </a:solidFill>
                        <a:effectLst/>
                        <a:latin typeface="+mj-lt"/>
                      </a:endParaRPr>
                    </a:p>
                  </a:txBody>
                  <a:tcPr marL="9525" marR="9525" marT="9525" marB="0" anchor="ctr"/>
                </a:tc>
                <a:tc>
                  <a:txBody>
                    <a:bodyPr/>
                    <a:lstStyle/>
                    <a:p>
                      <a:pPr algn="ctr" rtl="0" fontAlgn="ctr"/>
                      <a:r>
                        <a:rPr lang="es-MX" sz="1100" b="1" u="none" strike="noStrike" dirty="0">
                          <a:solidFill>
                            <a:srgbClr val="404040"/>
                          </a:solidFill>
                          <a:effectLst/>
                        </a:rPr>
                        <a:t>$55,677.68</a:t>
                      </a:r>
                      <a:endParaRPr lang="es-MX" sz="1100" b="1" i="0" u="none" strike="noStrike" dirty="0">
                        <a:solidFill>
                          <a:srgbClr val="404040"/>
                        </a:solidFill>
                        <a:effectLst/>
                        <a:latin typeface="+mj-lt"/>
                      </a:endParaRPr>
                    </a:p>
                  </a:txBody>
                  <a:tcPr marL="9525" marR="9525" marT="9525" marB="0" anchor="ctr"/>
                </a:tc>
                <a:extLst>
                  <a:ext uri="{0D108BD9-81ED-4DB2-BD59-A6C34878D82A}">
                    <a16:rowId xmlns:a16="http://schemas.microsoft.com/office/drawing/2014/main" val="10006"/>
                  </a:ext>
                </a:extLst>
              </a:tr>
              <a:tr h="337469">
                <a:tc>
                  <a:txBody>
                    <a:bodyPr/>
                    <a:lstStyle/>
                    <a:p>
                      <a:r>
                        <a:rPr lang="en-US" sz="1100" dirty="0">
                          <a:solidFill>
                            <a:srgbClr val="002060"/>
                          </a:solidFill>
                        </a:rPr>
                        <a:t>RIMLA (MEDICAMENTOS)</a:t>
                      </a:r>
                      <a:endParaRPr lang="en-US" sz="1100" dirty="0">
                        <a:solidFill>
                          <a:srgbClr val="002060"/>
                        </a:solidFill>
                        <a:latin typeface="+mj-lt"/>
                        <a:cs typeface="Arial" pitchFamily="34" charset="0"/>
                      </a:endParaRPr>
                    </a:p>
                  </a:txBody>
                  <a:tcPr marL="137160" marR="68580" marT="34290" marB="34290" anchor="ctr"/>
                </a:tc>
                <a:tc>
                  <a:txBody>
                    <a:bodyPr/>
                    <a:lstStyle/>
                    <a:p>
                      <a:pPr algn="ctr" fontAlgn="ctr"/>
                      <a:r>
                        <a:rPr lang="es-MX" sz="2400" b="0" u="none" strike="noStrike" dirty="0">
                          <a:solidFill>
                            <a:srgbClr val="000000"/>
                          </a:solidFill>
                          <a:effectLst/>
                        </a:rPr>
                        <a:t> </a:t>
                      </a:r>
                      <a:endParaRPr lang="es-MX" sz="2400" b="0" i="0" u="none" strike="noStrike" dirty="0">
                        <a:solidFill>
                          <a:srgbClr val="000000"/>
                        </a:solidFill>
                        <a:effectLst/>
                        <a:latin typeface="+mj-lt"/>
                      </a:endParaRPr>
                    </a:p>
                  </a:txBody>
                  <a:tcPr marL="9525" marR="9525" marT="9525" marB="0" anchor="ctr"/>
                </a:tc>
                <a:tc>
                  <a:txBody>
                    <a:bodyPr/>
                    <a:lstStyle/>
                    <a:p>
                      <a:pPr algn="ctr" fontAlgn="ctr"/>
                      <a:r>
                        <a:rPr lang="es-MX" sz="2400" b="0" u="none" strike="noStrike" dirty="0">
                          <a:solidFill>
                            <a:srgbClr val="000000"/>
                          </a:solidFill>
                          <a:effectLst/>
                        </a:rPr>
                        <a:t> </a:t>
                      </a:r>
                      <a:endParaRPr lang="es-MX" sz="2400" b="0" i="0" u="none" strike="noStrike" dirty="0">
                        <a:solidFill>
                          <a:srgbClr val="000000"/>
                        </a:solidFill>
                        <a:effectLst/>
                        <a:latin typeface="+mj-lt"/>
                      </a:endParaRPr>
                    </a:p>
                  </a:txBody>
                  <a:tcPr marL="9525" marR="9525" marT="9525" marB="0" anchor="ctr"/>
                </a:tc>
                <a:tc>
                  <a:txBody>
                    <a:bodyPr/>
                    <a:lstStyle/>
                    <a:p>
                      <a:pPr algn="ctr" rtl="0" fontAlgn="ctr"/>
                      <a:r>
                        <a:rPr lang="es-MX" sz="1100" b="0" u="none" strike="noStrike" dirty="0">
                          <a:solidFill>
                            <a:srgbClr val="404040"/>
                          </a:solidFill>
                          <a:effectLst/>
                        </a:rPr>
                        <a:t>$603,877.71</a:t>
                      </a:r>
                      <a:endParaRPr lang="es-MX" sz="1100" b="0" i="0" u="none" strike="noStrike" dirty="0">
                        <a:solidFill>
                          <a:srgbClr val="404040"/>
                        </a:solidFill>
                        <a:effectLst/>
                        <a:latin typeface="+mj-lt"/>
                      </a:endParaRPr>
                    </a:p>
                  </a:txBody>
                  <a:tcPr marL="9525" marR="9525" marT="9525" marB="0" anchor="ctr"/>
                </a:tc>
                <a:tc>
                  <a:txBody>
                    <a:bodyPr/>
                    <a:lstStyle/>
                    <a:p>
                      <a:pPr algn="ctr" rtl="0" fontAlgn="ctr"/>
                      <a:r>
                        <a:rPr lang="es-MX" sz="1100" b="1" u="none" strike="noStrike" dirty="0">
                          <a:solidFill>
                            <a:srgbClr val="404040"/>
                          </a:solidFill>
                          <a:effectLst/>
                        </a:rPr>
                        <a:t>$603,877.71</a:t>
                      </a:r>
                      <a:endParaRPr lang="es-MX" sz="1100" b="1" i="0" u="none" strike="noStrike" dirty="0">
                        <a:solidFill>
                          <a:srgbClr val="404040"/>
                        </a:solidFill>
                        <a:effectLst/>
                        <a:latin typeface="+mj-lt"/>
                      </a:endParaRPr>
                    </a:p>
                  </a:txBody>
                  <a:tcPr marL="9525" marR="9525" marT="9525" marB="0" anchor="ctr"/>
                </a:tc>
                <a:extLst>
                  <a:ext uri="{0D108BD9-81ED-4DB2-BD59-A6C34878D82A}">
                    <a16:rowId xmlns:a16="http://schemas.microsoft.com/office/drawing/2014/main" val="10007"/>
                  </a:ext>
                </a:extLst>
              </a:tr>
              <a:tr h="361596">
                <a:tc>
                  <a:txBody>
                    <a:bodyPr/>
                    <a:lstStyle/>
                    <a:p>
                      <a:r>
                        <a:rPr lang="en-US" sz="1100" dirty="0">
                          <a:solidFill>
                            <a:srgbClr val="002060"/>
                          </a:solidFill>
                        </a:rPr>
                        <a:t>Grupo Distrib. MEDICAM (MEDICAMENTOS)</a:t>
                      </a:r>
                      <a:endParaRPr lang="en-US" sz="1100" dirty="0">
                        <a:solidFill>
                          <a:srgbClr val="002060"/>
                        </a:solidFill>
                        <a:latin typeface="+mj-lt"/>
                        <a:cs typeface="Arial" pitchFamily="34" charset="0"/>
                      </a:endParaRPr>
                    </a:p>
                  </a:txBody>
                  <a:tcPr marL="137160" marR="68580" marT="34290" marB="34290" anchor="ctr"/>
                </a:tc>
                <a:tc>
                  <a:txBody>
                    <a:bodyPr/>
                    <a:lstStyle/>
                    <a:p>
                      <a:pPr algn="ctr" fontAlgn="ctr"/>
                      <a:r>
                        <a:rPr lang="es-MX" sz="2400" b="0" u="none" strike="noStrike" dirty="0">
                          <a:solidFill>
                            <a:srgbClr val="000000"/>
                          </a:solidFill>
                          <a:effectLst/>
                        </a:rPr>
                        <a:t> </a:t>
                      </a:r>
                      <a:endParaRPr lang="es-MX" sz="2400" b="0" i="0" u="none" strike="noStrike" dirty="0">
                        <a:solidFill>
                          <a:srgbClr val="000000"/>
                        </a:solidFill>
                        <a:effectLst/>
                        <a:latin typeface="+mj-lt"/>
                      </a:endParaRPr>
                    </a:p>
                  </a:txBody>
                  <a:tcPr marL="9525" marR="9525" marT="9525" marB="0" anchor="ctr"/>
                </a:tc>
                <a:tc>
                  <a:txBody>
                    <a:bodyPr/>
                    <a:lstStyle/>
                    <a:p>
                      <a:pPr algn="ctr" fontAlgn="ctr"/>
                      <a:r>
                        <a:rPr lang="es-MX" sz="2400" b="0" u="none" strike="noStrike" dirty="0">
                          <a:solidFill>
                            <a:srgbClr val="000000"/>
                          </a:solidFill>
                          <a:effectLst/>
                        </a:rPr>
                        <a:t> </a:t>
                      </a:r>
                      <a:endParaRPr lang="es-MX" sz="2400" b="0" i="0" u="none" strike="noStrike" dirty="0">
                        <a:solidFill>
                          <a:srgbClr val="000000"/>
                        </a:solidFill>
                        <a:effectLst/>
                        <a:latin typeface="+mj-lt"/>
                      </a:endParaRPr>
                    </a:p>
                  </a:txBody>
                  <a:tcPr marL="9525" marR="9525" marT="9525" marB="0" anchor="ctr"/>
                </a:tc>
                <a:tc>
                  <a:txBody>
                    <a:bodyPr/>
                    <a:lstStyle/>
                    <a:p>
                      <a:pPr algn="ctr" rtl="0" fontAlgn="ctr"/>
                      <a:r>
                        <a:rPr lang="es-MX" sz="1100" b="0" u="none" strike="noStrike" dirty="0">
                          <a:solidFill>
                            <a:srgbClr val="404040"/>
                          </a:solidFill>
                          <a:effectLst/>
                        </a:rPr>
                        <a:t>$561,528.54</a:t>
                      </a:r>
                      <a:endParaRPr lang="es-MX" sz="1100" b="0" i="0" u="none" strike="noStrike" dirty="0">
                        <a:solidFill>
                          <a:srgbClr val="404040"/>
                        </a:solidFill>
                        <a:effectLst/>
                        <a:latin typeface="+mj-lt"/>
                      </a:endParaRPr>
                    </a:p>
                  </a:txBody>
                  <a:tcPr marL="9525" marR="9525" marT="9525" marB="0" anchor="ctr"/>
                </a:tc>
                <a:tc>
                  <a:txBody>
                    <a:bodyPr/>
                    <a:lstStyle/>
                    <a:p>
                      <a:pPr algn="ctr" rtl="0" fontAlgn="ctr"/>
                      <a:r>
                        <a:rPr lang="es-MX" sz="1100" b="1" u="none" strike="noStrike" dirty="0">
                          <a:solidFill>
                            <a:srgbClr val="404040"/>
                          </a:solidFill>
                          <a:effectLst/>
                        </a:rPr>
                        <a:t>$561,528.54</a:t>
                      </a:r>
                      <a:endParaRPr lang="es-MX" sz="1100" b="1" i="0" u="none" strike="noStrike" dirty="0">
                        <a:solidFill>
                          <a:srgbClr val="404040"/>
                        </a:solidFill>
                        <a:effectLst/>
                        <a:latin typeface="+mj-lt"/>
                      </a:endParaRPr>
                    </a:p>
                  </a:txBody>
                  <a:tcPr marL="9525" marR="9525" marT="9525" marB="0" anchor="ctr"/>
                </a:tc>
                <a:extLst>
                  <a:ext uri="{0D108BD9-81ED-4DB2-BD59-A6C34878D82A}">
                    <a16:rowId xmlns:a16="http://schemas.microsoft.com/office/drawing/2014/main" val="10008"/>
                  </a:ext>
                </a:extLst>
              </a:tr>
              <a:tr h="36159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0" u="none" strike="noStrike" kern="1200" cap="none" spc="0" normalizeH="0" baseline="0" noProof="0" dirty="0">
                          <a:ln>
                            <a:noFill/>
                          </a:ln>
                          <a:solidFill>
                            <a:srgbClr val="002060"/>
                          </a:solidFill>
                          <a:effectLst/>
                          <a:uLnTx/>
                          <a:uFillTx/>
                        </a:rPr>
                        <a:t>Comercializadora del Pacifico (MEDICAMENTOS)</a:t>
                      </a:r>
                      <a:endParaRPr kumimoji="0" lang="en-US" sz="1100" b="0" i="0" u="none" strike="noStrike" kern="1200" cap="none" spc="0" normalizeH="0" baseline="0" noProof="0" dirty="0">
                        <a:ln>
                          <a:noFill/>
                        </a:ln>
                        <a:solidFill>
                          <a:srgbClr val="002060"/>
                        </a:solidFill>
                        <a:effectLst/>
                        <a:uLnTx/>
                        <a:uFillTx/>
                        <a:latin typeface="+mj-lt"/>
                        <a:ea typeface="+mn-ea"/>
                        <a:cs typeface="Arial" pitchFamily="34" charset="0"/>
                      </a:endParaRPr>
                    </a:p>
                  </a:txBody>
                  <a:tcPr marL="137160" marR="68580" marT="34290" marB="34290" anchor="ctr"/>
                </a:tc>
                <a:tc>
                  <a:txBody>
                    <a:bodyPr/>
                    <a:lstStyle/>
                    <a:p>
                      <a:pPr algn="ctr" fontAlgn="ctr"/>
                      <a:r>
                        <a:rPr lang="es-MX" sz="2400" b="0" u="none" strike="noStrike" dirty="0">
                          <a:solidFill>
                            <a:srgbClr val="000000"/>
                          </a:solidFill>
                          <a:effectLst/>
                        </a:rPr>
                        <a:t> </a:t>
                      </a:r>
                      <a:endParaRPr lang="es-MX" sz="2400" b="0" i="0" u="none" strike="noStrike" dirty="0">
                        <a:solidFill>
                          <a:srgbClr val="000000"/>
                        </a:solidFill>
                        <a:effectLst/>
                        <a:latin typeface="+mj-lt"/>
                      </a:endParaRPr>
                    </a:p>
                  </a:txBody>
                  <a:tcPr marL="9525" marR="9525" marT="9525" marB="0" anchor="ctr"/>
                </a:tc>
                <a:tc>
                  <a:txBody>
                    <a:bodyPr/>
                    <a:lstStyle/>
                    <a:p>
                      <a:pPr algn="ctr" fontAlgn="ctr"/>
                      <a:r>
                        <a:rPr lang="es-MX" sz="2400" b="0" u="none" strike="noStrike" dirty="0">
                          <a:solidFill>
                            <a:srgbClr val="000000"/>
                          </a:solidFill>
                          <a:effectLst/>
                        </a:rPr>
                        <a:t> </a:t>
                      </a:r>
                      <a:endParaRPr lang="es-MX" sz="2400" b="0" i="0" u="none" strike="noStrike" dirty="0">
                        <a:solidFill>
                          <a:srgbClr val="000000"/>
                        </a:solidFill>
                        <a:effectLst/>
                        <a:latin typeface="+mj-lt"/>
                      </a:endParaRPr>
                    </a:p>
                  </a:txBody>
                  <a:tcPr marL="9525" marR="9525" marT="9525" marB="0" anchor="ctr"/>
                </a:tc>
                <a:tc>
                  <a:txBody>
                    <a:bodyPr/>
                    <a:lstStyle/>
                    <a:p>
                      <a:pPr algn="ctr" rtl="0" fontAlgn="ctr"/>
                      <a:r>
                        <a:rPr lang="es-MX" sz="1100" b="0" u="none" strike="noStrike" dirty="0">
                          <a:solidFill>
                            <a:srgbClr val="0D0D0D"/>
                          </a:solidFill>
                          <a:effectLst/>
                        </a:rPr>
                        <a:t>$11,386.24</a:t>
                      </a:r>
                      <a:endParaRPr lang="es-MX" sz="1100" b="0" i="0" u="none" strike="noStrike" dirty="0">
                        <a:solidFill>
                          <a:srgbClr val="0D0D0D"/>
                        </a:solidFill>
                        <a:effectLst/>
                        <a:latin typeface="+mj-lt"/>
                      </a:endParaRPr>
                    </a:p>
                  </a:txBody>
                  <a:tcPr marL="9525" marR="9525" marT="9525" marB="0" anchor="ctr"/>
                </a:tc>
                <a:tc>
                  <a:txBody>
                    <a:bodyPr/>
                    <a:lstStyle/>
                    <a:p>
                      <a:pPr algn="ctr" rtl="0" fontAlgn="ctr"/>
                      <a:r>
                        <a:rPr lang="es-MX" sz="1100" b="1" u="none" strike="noStrike" dirty="0">
                          <a:solidFill>
                            <a:srgbClr val="404040"/>
                          </a:solidFill>
                          <a:effectLst/>
                        </a:rPr>
                        <a:t>$11,386.24</a:t>
                      </a:r>
                      <a:endParaRPr lang="es-MX" sz="1100" b="1" i="0" u="none" strike="noStrike" dirty="0">
                        <a:solidFill>
                          <a:srgbClr val="404040"/>
                        </a:solidFill>
                        <a:effectLst/>
                        <a:latin typeface="+mj-lt"/>
                      </a:endParaRPr>
                    </a:p>
                  </a:txBody>
                  <a:tcPr marL="9525" marR="9525" marT="9525" marB="0" anchor="ctr"/>
                </a:tc>
                <a:extLst>
                  <a:ext uri="{0D108BD9-81ED-4DB2-BD59-A6C34878D82A}">
                    <a16:rowId xmlns:a16="http://schemas.microsoft.com/office/drawing/2014/main" val="901616105"/>
                  </a:ext>
                </a:extLst>
              </a:tr>
              <a:tr h="36159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0" u="none" strike="noStrike" kern="1200" cap="none" spc="0" normalizeH="0" baseline="0" noProof="0" dirty="0">
                          <a:ln>
                            <a:noFill/>
                          </a:ln>
                          <a:solidFill>
                            <a:srgbClr val="002060"/>
                          </a:solidFill>
                          <a:effectLst/>
                          <a:uLnTx/>
                          <a:uFillTx/>
                        </a:rPr>
                        <a:t>IXCHELL Medicamentos,  (MEDICAMENTOS)</a:t>
                      </a:r>
                      <a:endParaRPr kumimoji="0" lang="en-US" sz="1100" b="0" i="0" u="none" strike="noStrike" kern="1200" cap="none" spc="0" normalizeH="0" baseline="0" noProof="0" dirty="0">
                        <a:ln>
                          <a:noFill/>
                        </a:ln>
                        <a:solidFill>
                          <a:srgbClr val="002060"/>
                        </a:solidFill>
                        <a:effectLst/>
                        <a:uLnTx/>
                        <a:uFillTx/>
                        <a:latin typeface="+mj-lt"/>
                        <a:ea typeface="+mn-ea"/>
                        <a:cs typeface="Arial" pitchFamily="34" charset="0"/>
                      </a:endParaRPr>
                    </a:p>
                  </a:txBody>
                  <a:tcPr marL="137160" marR="68580" marT="34290" marB="34290" anchor="ctr"/>
                </a:tc>
                <a:tc>
                  <a:txBody>
                    <a:bodyPr/>
                    <a:lstStyle/>
                    <a:p>
                      <a:pPr algn="ctr" rtl="0" fontAlgn="ctr"/>
                      <a:r>
                        <a:rPr lang="es-MX" sz="1100" b="0" u="none" strike="noStrike" dirty="0">
                          <a:solidFill>
                            <a:srgbClr val="0D0D0D"/>
                          </a:solidFill>
                          <a:effectLst/>
                        </a:rPr>
                        <a:t>$29,391.08</a:t>
                      </a:r>
                      <a:endParaRPr lang="es-MX" sz="1100" b="0" i="0" u="none" strike="noStrike" dirty="0">
                        <a:solidFill>
                          <a:srgbClr val="0D0D0D"/>
                        </a:solidFill>
                        <a:effectLst/>
                        <a:latin typeface="+mj-lt"/>
                      </a:endParaRPr>
                    </a:p>
                  </a:txBody>
                  <a:tcPr marL="9525" marR="9525" marT="9525" marB="0" anchor="ctr"/>
                </a:tc>
                <a:tc>
                  <a:txBody>
                    <a:bodyPr/>
                    <a:lstStyle/>
                    <a:p>
                      <a:pPr algn="ctr" fontAlgn="ctr"/>
                      <a:r>
                        <a:rPr lang="es-MX" sz="2400" b="0" u="none" strike="noStrike" dirty="0">
                          <a:solidFill>
                            <a:srgbClr val="000000"/>
                          </a:solidFill>
                          <a:effectLst/>
                        </a:rPr>
                        <a:t> </a:t>
                      </a:r>
                      <a:endParaRPr lang="es-MX" sz="2400" b="0" i="0" u="none" strike="noStrike" dirty="0">
                        <a:solidFill>
                          <a:srgbClr val="000000"/>
                        </a:solidFill>
                        <a:effectLst/>
                        <a:latin typeface="+mj-lt"/>
                      </a:endParaRPr>
                    </a:p>
                  </a:txBody>
                  <a:tcPr marL="9525" marR="9525" marT="9525" marB="0" anchor="ctr"/>
                </a:tc>
                <a:tc>
                  <a:txBody>
                    <a:bodyPr/>
                    <a:lstStyle/>
                    <a:p>
                      <a:pPr algn="ctr" fontAlgn="ctr"/>
                      <a:r>
                        <a:rPr lang="es-MX" sz="2400" b="0" u="none" strike="noStrike" dirty="0">
                          <a:solidFill>
                            <a:srgbClr val="000000"/>
                          </a:solidFill>
                          <a:effectLst/>
                        </a:rPr>
                        <a:t> </a:t>
                      </a:r>
                      <a:endParaRPr lang="es-MX" sz="2400" b="0" i="0" u="none" strike="noStrike" dirty="0">
                        <a:solidFill>
                          <a:srgbClr val="000000"/>
                        </a:solidFill>
                        <a:effectLst/>
                        <a:latin typeface="+mj-lt"/>
                      </a:endParaRPr>
                    </a:p>
                  </a:txBody>
                  <a:tcPr marL="9525" marR="9525" marT="9525" marB="0" anchor="ctr"/>
                </a:tc>
                <a:tc>
                  <a:txBody>
                    <a:bodyPr/>
                    <a:lstStyle/>
                    <a:p>
                      <a:pPr algn="ctr" rtl="0" fontAlgn="ctr"/>
                      <a:r>
                        <a:rPr lang="es-MX" sz="1100" b="1" u="none" strike="noStrike" dirty="0">
                          <a:solidFill>
                            <a:srgbClr val="404040"/>
                          </a:solidFill>
                          <a:effectLst/>
                        </a:rPr>
                        <a:t>$29,391.08</a:t>
                      </a:r>
                      <a:endParaRPr lang="es-MX" sz="1100" b="1" i="0" u="none" strike="noStrike" dirty="0">
                        <a:solidFill>
                          <a:srgbClr val="404040"/>
                        </a:solidFill>
                        <a:effectLst/>
                        <a:latin typeface="+mj-lt"/>
                      </a:endParaRPr>
                    </a:p>
                  </a:txBody>
                  <a:tcPr marL="9525" marR="9525" marT="9525" marB="0" anchor="ctr"/>
                </a:tc>
                <a:extLst>
                  <a:ext uri="{0D108BD9-81ED-4DB2-BD59-A6C34878D82A}">
                    <a16:rowId xmlns:a16="http://schemas.microsoft.com/office/drawing/2014/main" val="918724710"/>
                  </a:ext>
                </a:extLst>
              </a:tr>
              <a:tr h="36159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0" u="none" strike="noStrike" kern="1200" cap="none" spc="0" normalizeH="0" baseline="0" noProof="0" dirty="0">
                          <a:ln>
                            <a:noFill/>
                          </a:ln>
                          <a:solidFill>
                            <a:srgbClr val="002060"/>
                          </a:solidFill>
                          <a:effectLst/>
                          <a:uLnTx/>
                          <a:uFillTx/>
                        </a:rPr>
                        <a:t>Grajess Farmacéutica (MEDICAMENTOS)</a:t>
                      </a:r>
                      <a:endParaRPr kumimoji="0" lang="en-US" sz="1100" b="0" i="0" u="none" strike="noStrike" kern="1200" cap="none" spc="0" normalizeH="0" baseline="0" noProof="0" dirty="0">
                        <a:ln>
                          <a:noFill/>
                        </a:ln>
                        <a:solidFill>
                          <a:srgbClr val="002060"/>
                        </a:solidFill>
                        <a:effectLst/>
                        <a:uLnTx/>
                        <a:uFillTx/>
                        <a:latin typeface="+mj-lt"/>
                        <a:ea typeface="+mn-ea"/>
                        <a:cs typeface="Arial" pitchFamily="34" charset="0"/>
                      </a:endParaRPr>
                    </a:p>
                  </a:txBody>
                  <a:tcPr marL="137160" marR="68580" marT="34290" marB="34290" anchor="ctr"/>
                </a:tc>
                <a:tc>
                  <a:txBody>
                    <a:bodyPr/>
                    <a:lstStyle/>
                    <a:p>
                      <a:pPr algn="ctr" rtl="0" fontAlgn="ctr"/>
                      <a:r>
                        <a:rPr lang="es-MX" sz="1100" b="0" u="none" strike="noStrike" dirty="0">
                          <a:solidFill>
                            <a:srgbClr val="0D0D0D"/>
                          </a:solidFill>
                          <a:effectLst/>
                        </a:rPr>
                        <a:t>$120,689.25</a:t>
                      </a:r>
                      <a:endParaRPr lang="es-MX" sz="1100" b="0" i="0" u="none" strike="noStrike" dirty="0">
                        <a:solidFill>
                          <a:srgbClr val="0D0D0D"/>
                        </a:solidFill>
                        <a:effectLst/>
                        <a:latin typeface="+mj-lt"/>
                      </a:endParaRPr>
                    </a:p>
                  </a:txBody>
                  <a:tcPr marL="9525" marR="9525" marT="9525" marB="0" anchor="ctr"/>
                </a:tc>
                <a:tc>
                  <a:txBody>
                    <a:bodyPr/>
                    <a:lstStyle/>
                    <a:p>
                      <a:pPr algn="ctr" fontAlgn="ctr"/>
                      <a:r>
                        <a:rPr lang="es-MX" sz="2400" b="0" u="none" strike="noStrike" dirty="0">
                          <a:solidFill>
                            <a:srgbClr val="000000"/>
                          </a:solidFill>
                          <a:effectLst/>
                        </a:rPr>
                        <a:t> </a:t>
                      </a:r>
                      <a:endParaRPr lang="es-MX" sz="2400" b="0" i="0" u="none" strike="noStrike" dirty="0">
                        <a:solidFill>
                          <a:srgbClr val="000000"/>
                        </a:solidFill>
                        <a:effectLst/>
                        <a:latin typeface="+mj-lt"/>
                      </a:endParaRPr>
                    </a:p>
                  </a:txBody>
                  <a:tcPr marL="9525" marR="9525" marT="9525" marB="0" anchor="ctr"/>
                </a:tc>
                <a:tc>
                  <a:txBody>
                    <a:bodyPr/>
                    <a:lstStyle/>
                    <a:p>
                      <a:pPr algn="ctr" fontAlgn="ctr"/>
                      <a:r>
                        <a:rPr lang="es-MX" sz="2400" b="0" u="none" strike="noStrike" dirty="0">
                          <a:solidFill>
                            <a:srgbClr val="000000"/>
                          </a:solidFill>
                          <a:effectLst/>
                        </a:rPr>
                        <a:t> </a:t>
                      </a:r>
                      <a:endParaRPr lang="es-MX" sz="2400" b="0" i="0" u="none" strike="noStrike" dirty="0">
                        <a:solidFill>
                          <a:srgbClr val="000000"/>
                        </a:solidFill>
                        <a:effectLst/>
                        <a:latin typeface="+mj-lt"/>
                      </a:endParaRPr>
                    </a:p>
                  </a:txBody>
                  <a:tcPr marL="9525" marR="9525" marT="9525" marB="0" anchor="ctr"/>
                </a:tc>
                <a:tc>
                  <a:txBody>
                    <a:bodyPr/>
                    <a:lstStyle/>
                    <a:p>
                      <a:pPr algn="ctr" rtl="0" fontAlgn="ctr"/>
                      <a:r>
                        <a:rPr lang="es-MX" sz="1100" b="1" u="none" strike="noStrike" dirty="0">
                          <a:solidFill>
                            <a:srgbClr val="404040"/>
                          </a:solidFill>
                          <a:effectLst/>
                        </a:rPr>
                        <a:t>$120,689.25</a:t>
                      </a:r>
                      <a:endParaRPr lang="es-MX" sz="1100" b="1" i="0" u="none" strike="noStrike" dirty="0">
                        <a:solidFill>
                          <a:srgbClr val="404040"/>
                        </a:solidFill>
                        <a:effectLst/>
                        <a:latin typeface="+mj-lt"/>
                      </a:endParaRPr>
                    </a:p>
                  </a:txBody>
                  <a:tcPr marL="9525" marR="9525" marT="9525" marB="0" anchor="ctr"/>
                </a:tc>
                <a:extLst>
                  <a:ext uri="{0D108BD9-81ED-4DB2-BD59-A6C34878D82A}">
                    <a16:rowId xmlns:a16="http://schemas.microsoft.com/office/drawing/2014/main" val="2542408967"/>
                  </a:ext>
                </a:extLst>
              </a:tr>
              <a:tr h="282746">
                <a:tc>
                  <a:txBody>
                    <a:bodyPr/>
                    <a:lstStyle/>
                    <a:p>
                      <a:r>
                        <a:rPr lang="en-US" sz="1200" b="1" dirty="0">
                          <a:solidFill>
                            <a:schemeClr val="tx1">
                              <a:lumMod val="95000"/>
                              <a:lumOff val="5000"/>
                            </a:schemeClr>
                          </a:solidFill>
                        </a:rPr>
                        <a:t>Total</a:t>
                      </a:r>
                      <a:endParaRPr lang="en-US" sz="1200" b="1" dirty="0">
                        <a:solidFill>
                          <a:schemeClr val="tx1">
                            <a:lumMod val="95000"/>
                            <a:lumOff val="5000"/>
                          </a:schemeClr>
                        </a:solidFill>
                        <a:latin typeface="+mj-lt"/>
                        <a:cs typeface="Arial" pitchFamily="34" charset="0"/>
                      </a:endParaRPr>
                    </a:p>
                  </a:txBody>
                  <a:tcPr marL="137160" marR="68580" marT="34290" marB="34290" anchor="ctr"/>
                </a:tc>
                <a:tc>
                  <a:txBody>
                    <a:bodyPr/>
                    <a:lstStyle/>
                    <a:p>
                      <a:pPr algn="ctr" rtl="0" fontAlgn="ctr"/>
                      <a:r>
                        <a:rPr lang="es-MX" sz="1200" b="1" u="none" strike="noStrike" dirty="0">
                          <a:solidFill>
                            <a:srgbClr val="0D0D0D"/>
                          </a:solidFill>
                          <a:effectLst/>
                        </a:rPr>
                        <a:t>$150,080.33</a:t>
                      </a:r>
                      <a:endParaRPr lang="es-MX" sz="1200" b="1" i="0" u="none" strike="noStrike" dirty="0">
                        <a:solidFill>
                          <a:srgbClr val="0D0D0D"/>
                        </a:solidFill>
                        <a:effectLst/>
                        <a:latin typeface="+mj-lt"/>
                      </a:endParaRPr>
                    </a:p>
                  </a:txBody>
                  <a:tcPr marL="9525" marR="9525" marT="9525" marB="0" anchor="ctr"/>
                </a:tc>
                <a:tc>
                  <a:txBody>
                    <a:bodyPr/>
                    <a:lstStyle/>
                    <a:p>
                      <a:pPr algn="ctr" rtl="0" fontAlgn="ctr"/>
                      <a:r>
                        <a:rPr lang="es-MX" sz="1200" b="1" u="none" strike="noStrike" dirty="0">
                          <a:solidFill>
                            <a:srgbClr val="0D0D0D"/>
                          </a:solidFill>
                          <a:effectLst/>
                        </a:rPr>
                        <a:t>$3,241,114.44</a:t>
                      </a:r>
                      <a:endParaRPr lang="es-MX" sz="1200" b="1" i="0" u="none" strike="noStrike" dirty="0">
                        <a:solidFill>
                          <a:srgbClr val="0D0D0D"/>
                        </a:solidFill>
                        <a:effectLst/>
                        <a:latin typeface="+mj-lt"/>
                      </a:endParaRPr>
                    </a:p>
                  </a:txBody>
                  <a:tcPr marL="9525" marR="9525" marT="9525" marB="0" anchor="ctr"/>
                </a:tc>
                <a:tc>
                  <a:txBody>
                    <a:bodyPr/>
                    <a:lstStyle/>
                    <a:p>
                      <a:pPr algn="ctr" rtl="0" fontAlgn="ctr"/>
                      <a:r>
                        <a:rPr lang="es-MX" sz="1200" b="1" u="none" strike="noStrike" dirty="0">
                          <a:solidFill>
                            <a:srgbClr val="0D0D0D"/>
                          </a:solidFill>
                          <a:effectLst/>
                        </a:rPr>
                        <a:t>$1,947,925.10</a:t>
                      </a:r>
                      <a:endParaRPr lang="es-MX" sz="1200" b="1" i="0" u="none" strike="noStrike" dirty="0">
                        <a:solidFill>
                          <a:srgbClr val="0D0D0D"/>
                        </a:solidFill>
                        <a:effectLst/>
                        <a:latin typeface="+mj-lt"/>
                      </a:endParaRPr>
                    </a:p>
                  </a:txBody>
                  <a:tcPr marL="9525" marR="9525" marT="9525" marB="0" anchor="ctr"/>
                </a:tc>
                <a:tc>
                  <a:txBody>
                    <a:bodyPr/>
                    <a:lstStyle/>
                    <a:p>
                      <a:pPr algn="ctr" rtl="0" fontAlgn="ctr"/>
                      <a:r>
                        <a:rPr lang="es-MX" sz="1200" b="1" u="none" strike="noStrike" dirty="0">
                          <a:solidFill>
                            <a:srgbClr val="0D0D0D"/>
                          </a:solidFill>
                          <a:effectLst/>
                        </a:rPr>
                        <a:t>$5,339,119.87</a:t>
                      </a:r>
                      <a:endParaRPr lang="es-MX" sz="1200" b="1" i="0" u="none" strike="noStrike" dirty="0">
                        <a:solidFill>
                          <a:srgbClr val="0D0D0D"/>
                        </a:solidFill>
                        <a:effectLst/>
                        <a:latin typeface="+mj-lt"/>
                      </a:endParaRPr>
                    </a:p>
                  </a:txBody>
                  <a:tcPr marL="9525" marR="9525" marT="9525" marB="0" anchor="ctr"/>
                </a:tc>
                <a:extLst>
                  <a:ext uri="{0D108BD9-81ED-4DB2-BD59-A6C34878D82A}">
                    <a16:rowId xmlns:a16="http://schemas.microsoft.com/office/drawing/2014/main" val="10009"/>
                  </a:ext>
                </a:extLst>
              </a:tr>
              <a:tr h="180982">
                <a:tc gridSpan="4">
                  <a:txBody>
                    <a:bodyPr/>
                    <a:lstStyle/>
                    <a:p>
                      <a:pPr algn="l"/>
                      <a:r>
                        <a:rPr lang="en-US" sz="1400" dirty="0">
                          <a:solidFill>
                            <a:schemeClr val="tx1"/>
                          </a:solidFill>
                        </a:rPr>
                        <a:t>.</a:t>
                      </a:r>
                      <a:endParaRPr lang="en-US" sz="1400" dirty="0">
                        <a:solidFill>
                          <a:schemeClr val="tx1"/>
                        </a:solidFill>
                        <a:latin typeface="+mj-lt"/>
                        <a:cs typeface="Arial" pitchFamily="34" charset="0"/>
                      </a:endParaRPr>
                    </a:p>
                  </a:txBody>
                  <a:tcPr marL="68580" marR="68580" marT="34290" marB="34290" anchor="ctr"/>
                </a:tc>
                <a:tc hMerge="1">
                  <a:txBody>
                    <a:bodyPr/>
                    <a:lstStyle/>
                    <a:p>
                      <a:endParaRPr lang="en-US" sz="1800" dirty="0">
                        <a:latin typeface="Arial" pitchFamily="34" charset="0"/>
                        <a:cs typeface="Arial" pitchFamily="34" charset="0"/>
                      </a:endParaRPr>
                    </a:p>
                  </a:txBody>
                  <a:tcPr/>
                </a:tc>
                <a:tc hMerge="1">
                  <a:txBody>
                    <a:bodyPr/>
                    <a:lstStyle/>
                    <a:p>
                      <a:endParaRPr lang="en-US" sz="1800" dirty="0">
                        <a:latin typeface="Arial" pitchFamily="34" charset="0"/>
                        <a:cs typeface="Arial" pitchFamily="34" charset="0"/>
                      </a:endParaRPr>
                    </a:p>
                  </a:txBody>
                  <a:tcPr/>
                </a:tc>
                <a:tc hMerge="1">
                  <a:txBody>
                    <a:bodyPr/>
                    <a:lstStyle/>
                    <a:p>
                      <a:endParaRPr lang="en-US" sz="1800" dirty="0">
                        <a:latin typeface="Arial" pitchFamily="34" charset="0"/>
                        <a:cs typeface="Arial" pitchFamily="34" charset="0"/>
                      </a:endParaRPr>
                    </a:p>
                  </a:txBody>
                  <a:tcPr/>
                </a:tc>
                <a:tc>
                  <a:txBody>
                    <a:bodyPr/>
                    <a:lstStyle/>
                    <a:p>
                      <a:pPr algn="r"/>
                      <a:endParaRPr lang="en-US" sz="1400" dirty="0">
                        <a:solidFill>
                          <a:schemeClr val="bg1">
                            <a:lumMod val="50000"/>
                          </a:schemeClr>
                        </a:solidFill>
                        <a:latin typeface="+mj-lt"/>
                        <a:cs typeface="Arial" pitchFamily="34" charset="0"/>
                      </a:endParaRPr>
                    </a:p>
                  </a:txBody>
                  <a:tcPr marL="68580" marR="68580" marT="34290" marB="34290" anchor="ctr"/>
                </a:tc>
                <a:extLst>
                  <a:ext uri="{0D108BD9-81ED-4DB2-BD59-A6C34878D82A}">
                    <a16:rowId xmlns:a16="http://schemas.microsoft.com/office/drawing/2014/main" val="10010"/>
                  </a:ext>
                </a:extLst>
              </a:tr>
            </a:tbl>
          </a:graphicData>
        </a:graphic>
      </p:graphicFrame>
      <p:sp>
        <p:nvSpPr>
          <p:cNvPr id="5" name="Marcador de texto 1">
            <a:extLst>
              <a:ext uri="{FF2B5EF4-FFF2-40B4-BE49-F238E27FC236}">
                <a16:creationId xmlns:a16="http://schemas.microsoft.com/office/drawing/2014/main" id="{C11B21A0-B0AB-4B1F-AFC5-C00B11ED174E}"/>
              </a:ext>
            </a:extLst>
          </p:cNvPr>
          <p:cNvSpPr txBox="1">
            <a:spLocks/>
          </p:cNvSpPr>
          <p:nvPr/>
        </p:nvSpPr>
        <p:spPr>
          <a:xfrm>
            <a:off x="1706137" y="0"/>
            <a:ext cx="6668430" cy="419100"/>
          </a:xfrm>
          <a:prstGeom prst="rect">
            <a:avLst/>
          </a:prstGeom>
        </p:spPr>
        <p:txBody>
          <a:bodyPr>
            <a:noAutofit/>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MX" sz="1600" b="1" dirty="0">
                <a:solidFill>
                  <a:schemeClr val="bg1"/>
                </a:solidFill>
              </a:rPr>
              <a:t>Seguimiento Acuerdos del Consejo – Informe Dirección General de Servicios Médicos</a:t>
            </a:r>
          </a:p>
        </p:txBody>
      </p:sp>
      <p:sp>
        <p:nvSpPr>
          <p:cNvPr id="3" name="Marcador de pie de página 2">
            <a:extLst>
              <a:ext uri="{FF2B5EF4-FFF2-40B4-BE49-F238E27FC236}">
                <a16:creationId xmlns:a16="http://schemas.microsoft.com/office/drawing/2014/main" id="{BBE13CD7-945F-4905-9AC7-BAC6DFC7AFB0}"/>
              </a:ext>
            </a:extLst>
          </p:cNvPr>
          <p:cNvSpPr>
            <a:spLocks noGrp="1"/>
          </p:cNvSpPr>
          <p:nvPr>
            <p:ph type="ftr" sz="quarter" idx="11"/>
          </p:nvPr>
        </p:nvSpPr>
        <p:spPr/>
        <p:txBody>
          <a:bodyPr/>
          <a:lstStyle/>
          <a:p>
            <a:r>
              <a:rPr lang="es-MX" sz="900" dirty="0"/>
              <a:t>Sesión Ordinaria 06/2021 del 30 de Junio de 2021</a:t>
            </a:r>
            <a:endParaRPr lang="en-US" sz="900" dirty="0"/>
          </a:p>
        </p:txBody>
      </p:sp>
      <p:sp>
        <p:nvSpPr>
          <p:cNvPr id="6" name="Marcador de número de diapositiva 5">
            <a:extLst>
              <a:ext uri="{FF2B5EF4-FFF2-40B4-BE49-F238E27FC236}">
                <a16:creationId xmlns:a16="http://schemas.microsoft.com/office/drawing/2014/main" id="{FCA45FE6-940A-438C-8F53-13B9DB014B27}"/>
              </a:ext>
            </a:extLst>
          </p:cNvPr>
          <p:cNvSpPr>
            <a:spLocks noGrp="1"/>
          </p:cNvSpPr>
          <p:nvPr>
            <p:ph type="sldNum" sz="quarter" idx="12"/>
          </p:nvPr>
        </p:nvSpPr>
        <p:spPr/>
        <p:txBody>
          <a:bodyPr/>
          <a:lstStyle/>
          <a:p>
            <a:fld id="{08DCC1CA-BC64-9342-9FC6-0A703FD15379}" type="slidenum">
              <a:rPr lang="en-US" smtClean="0"/>
              <a:t>77</a:t>
            </a:fld>
            <a:endParaRPr lang="en-US" dirty="0"/>
          </a:p>
        </p:txBody>
      </p:sp>
    </p:spTree>
    <p:extLst>
      <p:ext uri="{BB962C8B-B14F-4D97-AF65-F5344CB8AC3E}">
        <p14:creationId xmlns:p14="http://schemas.microsoft.com/office/powerpoint/2010/main" val="209328607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2183A66-0C38-436E-895C-7F6772423613}"/>
              </a:ext>
            </a:extLst>
          </p:cNvPr>
          <p:cNvSpPr txBox="1"/>
          <p:nvPr/>
        </p:nvSpPr>
        <p:spPr>
          <a:xfrm>
            <a:off x="-318373" y="746251"/>
            <a:ext cx="8317705" cy="675441"/>
          </a:xfrm>
          <a:prstGeom prst="rect">
            <a:avLst/>
          </a:prstGeom>
        </p:spPr>
        <p:txBody>
          <a:bodyPr vert="horz" wrap="square" lIns="91440" tIns="45720" rIns="91440" bIns="45720" rtlCol="0" anchor="t">
            <a:normAutofit/>
          </a:bodyPr>
          <a:lstStyle/>
          <a:p>
            <a:pPr lvl="1" defTabSz="914400">
              <a:lnSpc>
                <a:spcPct val="90000"/>
              </a:lnSpc>
              <a:spcBef>
                <a:spcPct val="0"/>
              </a:spcBef>
              <a:spcAft>
                <a:spcPts val="600"/>
              </a:spcAft>
            </a:pPr>
            <a:r>
              <a:rPr lang="en-US" sz="2400" b="1" dirty="0">
                <a:solidFill>
                  <a:schemeClr val="accent1">
                    <a:lumMod val="50000"/>
                  </a:schemeClr>
                </a:solidFill>
                <a:latin typeface="+mj-lt"/>
                <a:ea typeface="+mj-ea"/>
                <a:cs typeface="+mj-cs"/>
              </a:rPr>
              <a:t>Vigencia</a:t>
            </a:r>
          </a:p>
          <a:p>
            <a:pPr lvl="1" defTabSz="914400">
              <a:lnSpc>
                <a:spcPct val="90000"/>
              </a:lnSpc>
              <a:spcBef>
                <a:spcPct val="0"/>
              </a:spcBef>
              <a:spcAft>
                <a:spcPts val="600"/>
              </a:spcAft>
            </a:pPr>
            <a:endParaRPr lang="en-US" sz="2400" b="1" dirty="0">
              <a:solidFill>
                <a:schemeClr val="accent1">
                  <a:lumMod val="50000"/>
                </a:schemeClr>
              </a:solidFill>
              <a:latin typeface="+mj-lt"/>
              <a:ea typeface="+mj-ea"/>
              <a:cs typeface="+mj-cs"/>
            </a:endParaRPr>
          </a:p>
          <a:p>
            <a:pPr defTabSz="914400">
              <a:lnSpc>
                <a:spcPct val="90000"/>
              </a:lnSpc>
              <a:spcBef>
                <a:spcPct val="0"/>
              </a:spcBef>
              <a:spcAft>
                <a:spcPts val="600"/>
              </a:spcAft>
            </a:pPr>
            <a:endParaRPr lang="en-US" sz="2400" b="1" dirty="0">
              <a:solidFill>
                <a:schemeClr val="accent1">
                  <a:lumMod val="50000"/>
                </a:schemeClr>
              </a:solidFill>
              <a:latin typeface="+mj-lt"/>
              <a:ea typeface="+mj-ea"/>
              <a:cs typeface="+mj-cs"/>
            </a:endParaRPr>
          </a:p>
          <a:p>
            <a:pPr defTabSz="914400">
              <a:lnSpc>
                <a:spcPct val="90000"/>
              </a:lnSpc>
              <a:spcBef>
                <a:spcPct val="0"/>
              </a:spcBef>
              <a:spcAft>
                <a:spcPts val="600"/>
              </a:spcAft>
            </a:pPr>
            <a:endParaRPr lang="en-US" sz="2400" dirty="0">
              <a:solidFill>
                <a:schemeClr val="accent1">
                  <a:lumMod val="50000"/>
                </a:schemeClr>
              </a:solidFill>
              <a:latin typeface="+mj-lt"/>
              <a:ea typeface="+mj-ea"/>
              <a:cs typeface="+mj-cs"/>
            </a:endParaRPr>
          </a:p>
        </p:txBody>
      </p:sp>
      <p:graphicFrame>
        <p:nvGraphicFramePr>
          <p:cNvPr id="4" name="Tabla 4">
            <a:extLst>
              <a:ext uri="{FF2B5EF4-FFF2-40B4-BE49-F238E27FC236}">
                <a16:creationId xmlns:a16="http://schemas.microsoft.com/office/drawing/2014/main" id="{52E967CD-C7B9-4951-B546-E7E908DB660D}"/>
              </a:ext>
            </a:extLst>
          </p:cNvPr>
          <p:cNvGraphicFramePr>
            <a:graphicFrameLocks noGrp="1"/>
          </p:cNvGraphicFramePr>
          <p:nvPr>
            <p:extLst>
              <p:ext uri="{D42A27DB-BD31-4B8C-83A1-F6EECF244321}">
                <p14:modId xmlns:p14="http://schemas.microsoft.com/office/powerpoint/2010/main" val="4076256283"/>
              </p:ext>
            </p:extLst>
          </p:nvPr>
        </p:nvGraphicFramePr>
        <p:xfrm>
          <a:off x="620232" y="1599019"/>
          <a:ext cx="4572000" cy="741680"/>
        </p:xfrm>
        <a:graphic>
          <a:graphicData uri="http://schemas.openxmlformats.org/drawingml/2006/table">
            <a:tbl>
              <a:tblPr firstRow="1" bandRow="1">
                <a:tableStyleId>{5DA37D80-6434-44D0-A028-1B22A696006F}</a:tableStyleId>
              </a:tblPr>
              <a:tblGrid>
                <a:gridCol w="1253173">
                  <a:extLst>
                    <a:ext uri="{9D8B030D-6E8A-4147-A177-3AD203B41FA5}">
                      <a16:colId xmlns:a16="http://schemas.microsoft.com/office/drawing/2014/main" val="680907471"/>
                    </a:ext>
                  </a:extLst>
                </a:gridCol>
                <a:gridCol w="1794827">
                  <a:extLst>
                    <a:ext uri="{9D8B030D-6E8A-4147-A177-3AD203B41FA5}">
                      <a16:colId xmlns:a16="http://schemas.microsoft.com/office/drawing/2014/main" val="814509627"/>
                    </a:ext>
                  </a:extLst>
                </a:gridCol>
                <a:gridCol w="1524000">
                  <a:extLst>
                    <a:ext uri="{9D8B030D-6E8A-4147-A177-3AD203B41FA5}">
                      <a16:colId xmlns:a16="http://schemas.microsoft.com/office/drawing/2014/main" val="604641554"/>
                    </a:ext>
                  </a:extLst>
                </a:gridCol>
              </a:tblGrid>
              <a:tr h="370840">
                <a:tc rowSpan="2">
                  <a:txBody>
                    <a:bodyPr/>
                    <a:lstStyle/>
                    <a:p>
                      <a:r>
                        <a:rPr lang="es-MX" dirty="0">
                          <a:solidFill>
                            <a:schemeClr val="tx2">
                              <a:lumMod val="50000"/>
                            </a:schemeClr>
                          </a:solidFill>
                        </a:rPr>
                        <a:t>Población </a:t>
                      </a:r>
                    </a:p>
                  </a:txBody>
                  <a:tcPr/>
                </a:tc>
                <a:tc>
                  <a:txBody>
                    <a:bodyPr/>
                    <a:lstStyle/>
                    <a:p>
                      <a:pPr algn="ctr"/>
                      <a:r>
                        <a:rPr lang="es-MX" dirty="0">
                          <a:solidFill>
                            <a:schemeClr val="tx2">
                              <a:lumMod val="50000"/>
                            </a:schemeClr>
                          </a:solidFill>
                        </a:rPr>
                        <a:t>IMSS</a:t>
                      </a:r>
                    </a:p>
                  </a:txBody>
                  <a:tcPr anchor="ctr"/>
                </a:tc>
                <a:tc>
                  <a:txBody>
                    <a:bodyPr/>
                    <a:lstStyle/>
                    <a:p>
                      <a:pPr algn="ctr"/>
                      <a:r>
                        <a:rPr lang="es-MX" dirty="0">
                          <a:solidFill>
                            <a:schemeClr val="tx2">
                              <a:lumMod val="50000"/>
                            </a:schemeClr>
                          </a:solidFill>
                        </a:rPr>
                        <a:t>IPEJAL</a:t>
                      </a:r>
                    </a:p>
                  </a:txBody>
                  <a:tcPr anchor="ctr"/>
                </a:tc>
                <a:extLst>
                  <a:ext uri="{0D108BD9-81ED-4DB2-BD59-A6C34878D82A}">
                    <a16:rowId xmlns:a16="http://schemas.microsoft.com/office/drawing/2014/main" val="2479368459"/>
                  </a:ext>
                </a:extLst>
              </a:tr>
              <a:tr h="370840">
                <a:tc vMerge="1">
                  <a:txBody>
                    <a:bodyPr/>
                    <a:lstStyle/>
                    <a:p>
                      <a:endParaRPr lang="es-MX" dirty="0">
                        <a:solidFill>
                          <a:schemeClr val="bg1"/>
                        </a:solidFill>
                      </a:endParaRPr>
                    </a:p>
                  </a:txBody>
                  <a:tcPr>
                    <a:gradFill>
                      <a:gsLst>
                        <a:gs pos="0">
                          <a:schemeClr val="accent4">
                            <a:lumMod val="20000"/>
                            <a:lumOff val="80000"/>
                            <a:shade val="30000"/>
                            <a:satMod val="115000"/>
                          </a:schemeClr>
                        </a:gs>
                        <a:gs pos="45000">
                          <a:schemeClr val="accent4">
                            <a:lumMod val="20000"/>
                            <a:lumOff val="80000"/>
                            <a:shade val="67500"/>
                            <a:satMod val="115000"/>
                          </a:schemeClr>
                        </a:gs>
                        <a:gs pos="100000">
                          <a:schemeClr val="accent4">
                            <a:lumMod val="20000"/>
                            <a:lumOff val="80000"/>
                            <a:shade val="100000"/>
                            <a:satMod val="115000"/>
                          </a:schemeClr>
                        </a:gs>
                      </a:gsLst>
                      <a:path path="circle">
                        <a:fillToRect r="100000" b="100000"/>
                      </a:path>
                    </a:gradFill>
                  </a:tcPr>
                </a:tc>
                <a:tc>
                  <a:txBody>
                    <a:bodyPr/>
                    <a:lstStyle/>
                    <a:p>
                      <a:pPr algn="ctr"/>
                      <a:r>
                        <a:rPr lang="es-MX" dirty="0">
                          <a:solidFill>
                            <a:schemeClr val="tx2">
                              <a:lumMod val="50000"/>
                            </a:schemeClr>
                          </a:solidFill>
                        </a:rPr>
                        <a:t>12,509</a:t>
                      </a:r>
                    </a:p>
                  </a:txBody>
                  <a:tcPr anchor="ctr"/>
                </a:tc>
                <a:tc>
                  <a:txBody>
                    <a:bodyPr/>
                    <a:lstStyle/>
                    <a:p>
                      <a:pPr algn="ctr"/>
                      <a:r>
                        <a:rPr lang="es-MX" dirty="0">
                          <a:solidFill>
                            <a:schemeClr val="tx2">
                              <a:lumMod val="50000"/>
                            </a:schemeClr>
                          </a:solidFill>
                        </a:rPr>
                        <a:t>34,349</a:t>
                      </a:r>
                    </a:p>
                  </a:txBody>
                  <a:tcPr anchor="ctr"/>
                </a:tc>
                <a:extLst>
                  <a:ext uri="{0D108BD9-81ED-4DB2-BD59-A6C34878D82A}">
                    <a16:rowId xmlns:a16="http://schemas.microsoft.com/office/drawing/2014/main" val="3336973570"/>
                  </a:ext>
                </a:extLst>
              </a:tr>
            </a:tbl>
          </a:graphicData>
        </a:graphic>
      </p:graphicFrame>
      <p:sp>
        <p:nvSpPr>
          <p:cNvPr id="6" name="Marcador de texto 1">
            <a:extLst>
              <a:ext uri="{FF2B5EF4-FFF2-40B4-BE49-F238E27FC236}">
                <a16:creationId xmlns:a16="http://schemas.microsoft.com/office/drawing/2014/main" id="{6326C69C-F033-4F4A-84AB-79076A08CBFF}"/>
              </a:ext>
            </a:extLst>
          </p:cNvPr>
          <p:cNvSpPr txBox="1">
            <a:spLocks/>
          </p:cNvSpPr>
          <p:nvPr/>
        </p:nvSpPr>
        <p:spPr>
          <a:xfrm>
            <a:off x="1706137" y="0"/>
            <a:ext cx="6668430" cy="419100"/>
          </a:xfrm>
          <a:prstGeom prst="rect">
            <a:avLst/>
          </a:prstGeom>
        </p:spPr>
        <p:txBody>
          <a:bodyPr>
            <a:noAutofit/>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MX" sz="1600" b="1" dirty="0">
                <a:solidFill>
                  <a:schemeClr val="bg1"/>
                </a:solidFill>
              </a:rPr>
              <a:t>Seguimiento Acuerdos del Consejo – Informe Dirección General de Servicios Médicos</a:t>
            </a:r>
          </a:p>
        </p:txBody>
      </p:sp>
      <p:sp>
        <p:nvSpPr>
          <p:cNvPr id="3" name="Marcador de pie de página 2">
            <a:extLst>
              <a:ext uri="{FF2B5EF4-FFF2-40B4-BE49-F238E27FC236}">
                <a16:creationId xmlns:a16="http://schemas.microsoft.com/office/drawing/2014/main" id="{8F55164C-9589-4884-9DF4-2110F1F390ED}"/>
              </a:ext>
            </a:extLst>
          </p:cNvPr>
          <p:cNvSpPr>
            <a:spLocks noGrp="1"/>
          </p:cNvSpPr>
          <p:nvPr>
            <p:ph type="ftr" sz="quarter" idx="11"/>
          </p:nvPr>
        </p:nvSpPr>
        <p:spPr/>
        <p:txBody>
          <a:bodyPr/>
          <a:lstStyle/>
          <a:p>
            <a:r>
              <a:rPr lang="es-MX" sz="900"/>
              <a:t>Sesión Ordinaria 06/2021 del 30 de Junio de 2021</a:t>
            </a:r>
            <a:endParaRPr lang="en-US" sz="900" dirty="0"/>
          </a:p>
        </p:txBody>
      </p:sp>
      <p:sp>
        <p:nvSpPr>
          <p:cNvPr id="7" name="Marcador de número de diapositiva 6">
            <a:extLst>
              <a:ext uri="{FF2B5EF4-FFF2-40B4-BE49-F238E27FC236}">
                <a16:creationId xmlns:a16="http://schemas.microsoft.com/office/drawing/2014/main" id="{F69BAF78-7F3D-438A-BD26-758CC7EBEDAC}"/>
              </a:ext>
            </a:extLst>
          </p:cNvPr>
          <p:cNvSpPr>
            <a:spLocks noGrp="1"/>
          </p:cNvSpPr>
          <p:nvPr>
            <p:ph type="sldNum" sz="quarter" idx="12"/>
          </p:nvPr>
        </p:nvSpPr>
        <p:spPr/>
        <p:txBody>
          <a:bodyPr/>
          <a:lstStyle/>
          <a:p>
            <a:fld id="{08DCC1CA-BC64-9342-9FC6-0A703FD15379}" type="slidenum">
              <a:rPr lang="en-US" smtClean="0"/>
              <a:t>78</a:t>
            </a:fld>
            <a:endParaRPr lang="en-US" dirty="0"/>
          </a:p>
        </p:txBody>
      </p:sp>
      <p:graphicFrame>
        <p:nvGraphicFramePr>
          <p:cNvPr id="8" name="Gráfico 7">
            <a:extLst>
              <a:ext uri="{FF2B5EF4-FFF2-40B4-BE49-F238E27FC236}">
                <a16:creationId xmlns:a16="http://schemas.microsoft.com/office/drawing/2014/main" id="{EF19CFE6-4AA2-4B89-A6EC-90E589EE9217}"/>
              </a:ext>
            </a:extLst>
          </p:cNvPr>
          <p:cNvGraphicFramePr>
            <a:graphicFrameLocks/>
          </p:cNvGraphicFramePr>
          <p:nvPr>
            <p:extLst>
              <p:ext uri="{D42A27DB-BD31-4B8C-83A1-F6EECF244321}">
                <p14:modId xmlns:p14="http://schemas.microsoft.com/office/powerpoint/2010/main" val="2062552171"/>
              </p:ext>
            </p:extLst>
          </p:nvPr>
        </p:nvGraphicFramePr>
        <p:xfrm>
          <a:off x="1463263" y="2725991"/>
          <a:ext cx="6217469" cy="358075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7741078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texto 1">
            <a:extLst>
              <a:ext uri="{FF2B5EF4-FFF2-40B4-BE49-F238E27FC236}">
                <a16:creationId xmlns:a16="http://schemas.microsoft.com/office/drawing/2014/main" id="{6326C69C-F033-4F4A-84AB-79076A08CBFF}"/>
              </a:ext>
            </a:extLst>
          </p:cNvPr>
          <p:cNvSpPr txBox="1">
            <a:spLocks/>
          </p:cNvSpPr>
          <p:nvPr/>
        </p:nvSpPr>
        <p:spPr>
          <a:xfrm>
            <a:off x="1706137" y="0"/>
            <a:ext cx="6668430" cy="419100"/>
          </a:xfrm>
          <a:prstGeom prst="rect">
            <a:avLst/>
          </a:prstGeom>
        </p:spPr>
        <p:txBody>
          <a:bodyPr>
            <a:noAutofit/>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MX" sz="1600" b="1" dirty="0">
                <a:solidFill>
                  <a:schemeClr val="bg1"/>
                </a:solidFill>
              </a:rPr>
              <a:t>Seguimiento Acuerdos del Consejo – Informe Dirección General de Servicios Médicos</a:t>
            </a:r>
          </a:p>
        </p:txBody>
      </p:sp>
      <p:sp>
        <p:nvSpPr>
          <p:cNvPr id="3" name="Marcador de pie de página 2">
            <a:extLst>
              <a:ext uri="{FF2B5EF4-FFF2-40B4-BE49-F238E27FC236}">
                <a16:creationId xmlns:a16="http://schemas.microsoft.com/office/drawing/2014/main" id="{8F55164C-9589-4884-9DF4-2110F1F390ED}"/>
              </a:ext>
            </a:extLst>
          </p:cNvPr>
          <p:cNvSpPr>
            <a:spLocks noGrp="1"/>
          </p:cNvSpPr>
          <p:nvPr>
            <p:ph type="ftr" sz="quarter" idx="11"/>
          </p:nvPr>
        </p:nvSpPr>
        <p:spPr/>
        <p:txBody>
          <a:bodyPr/>
          <a:lstStyle/>
          <a:p>
            <a:r>
              <a:rPr lang="es-MX" sz="900" dirty="0"/>
              <a:t>Sesión Ordinaria 06/2021 del 30 de Junio de 2021</a:t>
            </a:r>
            <a:endParaRPr lang="en-US" sz="900" dirty="0"/>
          </a:p>
        </p:txBody>
      </p:sp>
      <p:sp>
        <p:nvSpPr>
          <p:cNvPr id="7" name="Marcador de número de diapositiva 6">
            <a:extLst>
              <a:ext uri="{FF2B5EF4-FFF2-40B4-BE49-F238E27FC236}">
                <a16:creationId xmlns:a16="http://schemas.microsoft.com/office/drawing/2014/main" id="{F69BAF78-7F3D-438A-BD26-758CC7EBEDAC}"/>
              </a:ext>
            </a:extLst>
          </p:cNvPr>
          <p:cNvSpPr>
            <a:spLocks noGrp="1"/>
          </p:cNvSpPr>
          <p:nvPr>
            <p:ph type="sldNum" sz="quarter" idx="12"/>
          </p:nvPr>
        </p:nvSpPr>
        <p:spPr/>
        <p:txBody>
          <a:bodyPr/>
          <a:lstStyle/>
          <a:p>
            <a:fld id="{08DCC1CA-BC64-9342-9FC6-0A703FD15379}" type="slidenum">
              <a:rPr lang="en-US" smtClean="0"/>
              <a:t>79</a:t>
            </a:fld>
            <a:endParaRPr lang="en-US" dirty="0"/>
          </a:p>
        </p:txBody>
      </p:sp>
      <p:graphicFrame>
        <p:nvGraphicFramePr>
          <p:cNvPr id="8" name="Gráfico 7">
            <a:extLst>
              <a:ext uri="{FF2B5EF4-FFF2-40B4-BE49-F238E27FC236}">
                <a16:creationId xmlns:a16="http://schemas.microsoft.com/office/drawing/2014/main" id="{EAAF0A65-CBA3-413E-87BB-08623871C2A8}"/>
              </a:ext>
            </a:extLst>
          </p:cNvPr>
          <p:cNvGraphicFramePr>
            <a:graphicFrameLocks/>
          </p:cNvGraphicFramePr>
          <p:nvPr>
            <p:extLst>
              <p:ext uri="{D42A27DB-BD31-4B8C-83A1-F6EECF244321}">
                <p14:modId xmlns:p14="http://schemas.microsoft.com/office/powerpoint/2010/main" val="3448479742"/>
              </p:ext>
            </p:extLst>
          </p:nvPr>
        </p:nvGraphicFramePr>
        <p:xfrm>
          <a:off x="158042" y="862527"/>
          <a:ext cx="8827912" cy="255128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Gráfico 8">
            <a:extLst>
              <a:ext uri="{FF2B5EF4-FFF2-40B4-BE49-F238E27FC236}">
                <a16:creationId xmlns:a16="http://schemas.microsoft.com/office/drawing/2014/main" id="{2B116EC3-CAE3-49E7-ACC4-3FBE17667F9C}"/>
              </a:ext>
            </a:extLst>
          </p:cNvPr>
          <p:cNvGraphicFramePr>
            <a:graphicFrameLocks/>
          </p:cNvGraphicFramePr>
          <p:nvPr>
            <p:extLst>
              <p:ext uri="{D42A27DB-BD31-4B8C-83A1-F6EECF244321}">
                <p14:modId xmlns:p14="http://schemas.microsoft.com/office/powerpoint/2010/main" val="2221712560"/>
              </p:ext>
            </p:extLst>
          </p:nvPr>
        </p:nvGraphicFramePr>
        <p:xfrm>
          <a:off x="2125615" y="3554292"/>
          <a:ext cx="4572000" cy="274320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8102285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DC60EC94-BBB3-4E81-8A6D-8428BA0B9DC6}"/>
              </a:ext>
            </a:extLst>
          </p:cNvPr>
          <p:cNvSpPr>
            <a:spLocks noGrp="1"/>
          </p:cNvSpPr>
          <p:nvPr>
            <p:ph type="sldNum" sz="quarter" idx="4"/>
          </p:nvPr>
        </p:nvSpPr>
        <p:spPr/>
        <p:txBody>
          <a:bodyPr/>
          <a:lstStyle/>
          <a:p>
            <a:fld id="{08DCC1CA-BC64-9342-9FC6-0A703FD15379}" type="slidenum">
              <a:rPr lang="en-US" smtClean="0"/>
              <a:pPr/>
              <a:t>8</a:t>
            </a:fld>
            <a:endParaRPr lang="en-US" dirty="0"/>
          </a:p>
        </p:txBody>
      </p:sp>
      <p:sp>
        <p:nvSpPr>
          <p:cNvPr id="4" name="Título 3">
            <a:extLst>
              <a:ext uri="{FF2B5EF4-FFF2-40B4-BE49-F238E27FC236}">
                <a16:creationId xmlns:a16="http://schemas.microsoft.com/office/drawing/2014/main" id="{19225FF8-D89B-4D57-860B-A2611F1BBEFE}"/>
              </a:ext>
            </a:extLst>
          </p:cNvPr>
          <p:cNvSpPr>
            <a:spLocks noGrp="1"/>
          </p:cNvSpPr>
          <p:nvPr>
            <p:ph type="title"/>
          </p:nvPr>
        </p:nvSpPr>
        <p:spPr>
          <a:xfrm>
            <a:off x="1697366" y="42159"/>
            <a:ext cx="6742300" cy="489346"/>
          </a:xfrm>
        </p:spPr>
        <p:txBody>
          <a:bodyPr/>
          <a:lstStyle/>
          <a:p>
            <a:pPr algn="ctr"/>
            <a:r>
              <a:rPr lang="es-MX" sz="2000" dirty="0"/>
              <a:t>Estado de Situación Financiera del Activo mayo 2021</a:t>
            </a:r>
          </a:p>
        </p:txBody>
      </p:sp>
      <p:sp>
        <p:nvSpPr>
          <p:cNvPr id="5" name="Marcador de pie de página 4">
            <a:extLst>
              <a:ext uri="{FF2B5EF4-FFF2-40B4-BE49-F238E27FC236}">
                <a16:creationId xmlns:a16="http://schemas.microsoft.com/office/drawing/2014/main" id="{D688D7CA-CBC2-4048-A7A7-33EB6983D5EC}"/>
              </a:ext>
            </a:extLst>
          </p:cNvPr>
          <p:cNvSpPr>
            <a:spLocks noGrp="1"/>
          </p:cNvSpPr>
          <p:nvPr>
            <p:ph type="ftr" sz="quarter" idx="3"/>
          </p:nvPr>
        </p:nvSpPr>
        <p:spPr>
          <a:xfrm>
            <a:off x="2886075" y="6436603"/>
            <a:ext cx="3371850" cy="365125"/>
          </a:xfrm>
        </p:spPr>
        <p:txBody>
          <a:bodyPr/>
          <a:lstStyle/>
          <a:p>
            <a:r>
              <a:rPr lang="es-MX" sz="900"/>
              <a:t>Sesión Ordinaria 06/2021 del 30 de Junio de 2021</a:t>
            </a:r>
            <a:endParaRPr lang="es-MX" sz="900" dirty="0"/>
          </a:p>
        </p:txBody>
      </p:sp>
      <p:pic>
        <p:nvPicPr>
          <p:cNvPr id="2" name="Imagen 1">
            <a:extLst>
              <a:ext uri="{FF2B5EF4-FFF2-40B4-BE49-F238E27FC236}">
                <a16:creationId xmlns:a16="http://schemas.microsoft.com/office/drawing/2014/main" id="{F5101010-CE14-4032-B317-925DA9EB7C3C}"/>
              </a:ext>
            </a:extLst>
          </p:cNvPr>
          <p:cNvPicPr>
            <a:picLocks noChangeAspect="1"/>
          </p:cNvPicPr>
          <p:nvPr/>
        </p:nvPicPr>
        <p:blipFill rotWithShape="1">
          <a:blip r:embed="rId2"/>
          <a:srcRect t="8739"/>
          <a:stretch/>
        </p:blipFill>
        <p:spPr>
          <a:xfrm>
            <a:off x="241554" y="1069467"/>
            <a:ext cx="8660892" cy="4719066"/>
          </a:xfrm>
          <a:prstGeom prst="rect">
            <a:avLst/>
          </a:prstGeom>
        </p:spPr>
      </p:pic>
    </p:spTree>
    <p:extLst>
      <p:ext uri="{BB962C8B-B14F-4D97-AF65-F5344CB8AC3E}">
        <p14:creationId xmlns:p14="http://schemas.microsoft.com/office/powerpoint/2010/main" val="351562203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2183A66-0C38-436E-895C-7F6772423613}"/>
              </a:ext>
            </a:extLst>
          </p:cNvPr>
          <p:cNvSpPr txBox="1"/>
          <p:nvPr/>
        </p:nvSpPr>
        <p:spPr>
          <a:xfrm>
            <a:off x="-360576" y="781534"/>
            <a:ext cx="8317705" cy="675441"/>
          </a:xfrm>
          <a:prstGeom prst="rect">
            <a:avLst/>
          </a:prstGeom>
        </p:spPr>
        <p:txBody>
          <a:bodyPr vert="horz" wrap="square" lIns="91440" tIns="45720" rIns="91440" bIns="45720" rtlCol="0" anchor="t">
            <a:normAutofit/>
          </a:bodyPr>
          <a:lstStyle/>
          <a:p>
            <a:pPr lvl="1" defTabSz="914400">
              <a:lnSpc>
                <a:spcPct val="90000"/>
              </a:lnSpc>
              <a:spcBef>
                <a:spcPct val="0"/>
              </a:spcBef>
              <a:spcAft>
                <a:spcPts val="600"/>
              </a:spcAft>
            </a:pPr>
            <a:r>
              <a:rPr lang="es-MX" sz="2400" b="1" dirty="0">
                <a:solidFill>
                  <a:schemeClr val="accent1">
                    <a:lumMod val="50000"/>
                  </a:schemeClr>
                </a:solidFill>
                <a:latin typeface="+mj-lt"/>
                <a:ea typeface="+mj-ea"/>
                <a:cs typeface="+mj-cs"/>
              </a:rPr>
              <a:t>Revisión de Procedimientos</a:t>
            </a:r>
          </a:p>
          <a:p>
            <a:pPr defTabSz="914400">
              <a:lnSpc>
                <a:spcPct val="90000"/>
              </a:lnSpc>
              <a:spcBef>
                <a:spcPct val="0"/>
              </a:spcBef>
              <a:spcAft>
                <a:spcPts val="600"/>
              </a:spcAft>
            </a:pPr>
            <a:endParaRPr lang="en-US" sz="2400" b="1" dirty="0">
              <a:solidFill>
                <a:schemeClr val="accent1">
                  <a:lumMod val="50000"/>
                </a:schemeClr>
              </a:solidFill>
              <a:latin typeface="+mj-lt"/>
              <a:ea typeface="+mj-ea"/>
              <a:cs typeface="+mj-cs"/>
            </a:endParaRPr>
          </a:p>
          <a:p>
            <a:pPr defTabSz="914400">
              <a:lnSpc>
                <a:spcPct val="90000"/>
              </a:lnSpc>
              <a:spcBef>
                <a:spcPct val="0"/>
              </a:spcBef>
              <a:spcAft>
                <a:spcPts val="600"/>
              </a:spcAft>
            </a:pPr>
            <a:endParaRPr lang="en-US" sz="2400" dirty="0">
              <a:solidFill>
                <a:schemeClr val="accent1">
                  <a:lumMod val="50000"/>
                </a:schemeClr>
              </a:solidFill>
              <a:latin typeface="+mj-lt"/>
              <a:ea typeface="+mj-ea"/>
              <a:cs typeface="+mj-cs"/>
            </a:endParaRPr>
          </a:p>
        </p:txBody>
      </p:sp>
      <p:pic>
        <p:nvPicPr>
          <p:cNvPr id="6" name="Imagen 5">
            <a:extLst>
              <a:ext uri="{FF2B5EF4-FFF2-40B4-BE49-F238E27FC236}">
                <a16:creationId xmlns:a16="http://schemas.microsoft.com/office/drawing/2014/main" id="{F170EAAC-EB43-BF41-AF7F-CCCA271DEC3C}"/>
              </a:ext>
            </a:extLst>
          </p:cNvPr>
          <p:cNvPicPr>
            <a:picLocks noChangeAspect="1"/>
          </p:cNvPicPr>
          <p:nvPr/>
        </p:nvPicPr>
        <p:blipFill>
          <a:blip r:embed="rId2"/>
          <a:stretch>
            <a:fillRect/>
          </a:stretch>
        </p:blipFill>
        <p:spPr>
          <a:xfrm>
            <a:off x="179988" y="2496957"/>
            <a:ext cx="8784022" cy="1199067"/>
          </a:xfrm>
          <a:prstGeom prst="rect">
            <a:avLst/>
          </a:prstGeom>
        </p:spPr>
      </p:pic>
      <p:pic>
        <p:nvPicPr>
          <p:cNvPr id="8" name="Imagen 7">
            <a:extLst>
              <a:ext uri="{FF2B5EF4-FFF2-40B4-BE49-F238E27FC236}">
                <a16:creationId xmlns:a16="http://schemas.microsoft.com/office/drawing/2014/main" id="{A7019BB2-4CA7-5942-BF55-05E01E59371C}"/>
              </a:ext>
            </a:extLst>
          </p:cNvPr>
          <p:cNvPicPr>
            <a:picLocks noChangeAspect="1"/>
          </p:cNvPicPr>
          <p:nvPr/>
        </p:nvPicPr>
        <p:blipFill>
          <a:blip r:embed="rId3"/>
          <a:stretch>
            <a:fillRect/>
          </a:stretch>
        </p:blipFill>
        <p:spPr>
          <a:xfrm>
            <a:off x="179988" y="1518466"/>
            <a:ext cx="8784022" cy="748478"/>
          </a:xfrm>
          <a:prstGeom prst="rect">
            <a:avLst/>
          </a:prstGeom>
        </p:spPr>
      </p:pic>
      <p:graphicFrame>
        <p:nvGraphicFramePr>
          <p:cNvPr id="10" name="Table 3">
            <a:extLst>
              <a:ext uri="{FF2B5EF4-FFF2-40B4-BE49-F238E27FC236}">
                <a16:creationId xmlns:a16="http://schemas.microsoft.com/office/drawing/2014/main" id="{606F1A23-69ED-1243-83F1-9C0566E97692}"/>
              </a:ext>
            </a:extLst>
          </p:cNvPr>
          <p:cNvGraphicFramePr>
            <a:graphicFrameLocks noGrp="1"/>
          </p:cNvGraphicFramePr>
          <p:nvPr>
            <p:extLst>
              <p:ext uri="{D42A27DB-BD31-4B8C-83A1-F6EECF244321}">
                <p14:modId xmlns:p14="http://schemas.microsoft.com/office/powerpoint/2010/main" val="2222076820"/>
              </p:ext>
            </p:extLst>
          </p:nvPr>
        </p:nvGraphicFramePr>
        <p:xfrm>
          <a:off x="179988" y="4175360"/>
          <a:ext cx="8784022" cy="1812708"/>
        </p:xfrm>
        <a:graphic>
          <a:graphicData uri="http://schemas.openxmlformats.org/drawingml/2006/table">
            <a:tbl>
              <a:tblPr firstRow="1">
                <a:tableStyleId>{E8B1032C-EA38-4F05-BA0D-38AFFFC7BED3}</a:tableStyleId>
              </a:tblPr>
              <a:tblGrid>
                <a:gridCol w="5323650">
                  <a:extLst>
                    <a:ext uri="{9D8B030D-6E8A-4147-A177-3AD203B41FA5}">
                      <a16:colId xmlns:a16="http://schemas.microsoft.com/office/drawing/2014/main" val="20000"/>
                    </a:ext>
                  </a:extLst>
                </a:gridCol>
                <a:gridCol w="3460372">
                  <a:extLst>
                    <a:ext uri="{9D8B030D-6E8A-4147-A177-3AD203B41FA5}">
                      <a16:colId xmlns:a16="http://schemas.microsoft.com/office/drawing/2014/main" val="20001"/>
                    </a:ext>
                  </a:extLst>
                </a:gridCol>
              </a:tblGrid>
              <a:tr h="271372">
                <a:tc gridSpan="2">
                  <a:txBody>
                    <a:bodyPr/>
                    <a:lstStyle/>
                    <a:p>
                      <a:pPr algn="ctr"/>
                      <a:r>
                        <a:rPr lang="en-US" sz="1800" dirty="0" err="1"/>
                        <a:t>Procedimientos</a:t>
                      </a:r>
                      <a:r>
                        <a:rPr lang="en-US" sz="1800" dirty="0"/>
                        <a:t> </a:t>
                      </a:r>
                      <a:r>
                        <a:rPr lang="en-US" sz="1800" dirty="0" err="1"/>
                        <a:t>documentados</a:t>
                      </a:r>
                      <a:endParaRPr lang="en-US" sz="1800" dirty="0">
                        <a:latin typeface="Arial" pitchFamily="34" charset="0"/>
                        <a:cs typeface="Arial" pitchFamily="34" charset="0"/>
                      </a:endParaRPr>
                    </a:p>
                  </a:txBody>
                  <a:tcPr marL="137160" marR="68580" marT="34290" marB="34290" anchor="ctr"/>
                </a:tc>
                <a:tc hMerge="1">
                  <a:txBody>
                    <a:bodyPr/>
                    <a:lstStyle/>
                    <a:p>
                      <a:endParaRPr lang="en-US" dirty="0"/>
                    </a:p>
                  </a:txBody>
                  <a:tcPr/>
                </a:tc>
                <a:extLst>
                  <a:ext uri="{0D108BD9-81ED-4DB2-BD59-A6C34878D82A}">
                    <a16:rowId xmlns:a16="http://schemas.microsoft.com/office/drawing/2014/main" val="10000"/>
                  </a:ext>
                </a:extLst>
              </a:tr>
              <a:tr h="38797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2060"/>
                          </a:solidFill>
                        </a:rPr>
                        <a:t>Alta de </a:t>
                      </a:r>
                      <a:r>
                        <a:rPr lang="en-US" sz="1200" dirty="0" err="1">
                          <a:solidFill>
                            <a:srgbClr val="002060"/>
                          </a:solidFill>
                        </a:rPr>
                        <a:t>Nuevos</a:t>
                      </a:r>
                      <a:r>
                        <a:rPr lang="en-US" sz="1200" dirty="0">
                          <a:solidFill>
                            <a:srgbClr val="002060"/>
                          </a:solidFill>
                        </a:rPr>
                        <a:t> Pensionados y </a:t>
                      </a:r>
                      <a:r>
                        <a:rPr lang="en-US" sz="1200" dirty="0" err="1">
                          <a:solidFill>
                            <a:srgbClr val="002060"/>
                          </a:solidFill>
                        </a:rPr>
                        <a:t>Beneficiarios</a:t>
                      </a:r>
                      <a:r>
                        <a:rPr lang="en-US" sz="1200" dirty="0">
                          <a:solidFill>
                            <a:srgbClr val="002060"/>
                          </a:solidFill>
                        </a:rPr>
                        <a:t> </a:t>
                      </a:r>
                      <a:r>
                        <a:rPr lang="en-US" sz="1200" dirty="0" err="1">
                          <a:solidFill>
                            <a:srgbClr val="002060"/>
                          </a:solidFill>
                        </a:rPr>
                        <a:t>en</a:t>
                      </a:r>
                      <a:r>
                        <a:rPr lang="en-US" sz="1200" dirty="0">
                          <a:solidFill>
                            <a:srgbClr val="002060"/>
                          </a:solidFill>
                        </a:rPr>
                        <a:t> UNIMEF</a:t>
                      </a:r>
                      <a:endParaRPr lang="en-US" sz="1200" dirty="0">
                        <a:solidFill>
                          <a:srgbClr val="002060"/>
                        </a:solidFill>
                        <a:latin typeface="Arial" pitchFamily="34" charset="0"/>
                        <a:cs typeface="Arial" pitchFamily="34" charset="0"/>
                      </a:endParaRPr>
                    </a:p>
                  </a:txBody>
                  <a:tcPr marL="137160" marR="68580" marT="34290" marB="34290" anchor="ctr"/>
                </a:tc>
                <a:tc>
                  <a:txBody>
                    <a:bodyPr/>
                    <a:lstStyle/>
                    <a:p>
                      <a:pPr algn="l"/>
                      <a:r>
                        <a:rPr lang="en-US" sz="1200" dirty="0">
                          <a:solidFill>
                            <a:srgbClr val="002060"/>
                          </a:solidFill>
                        </a:rPr>
                        <a:t>Pago a </a:t>
                      </a:r>
                      <a:r>
                        <a:rPr lang="en-US" sz="1200" dirty="0" err="1">
                          <a:solidFill>
                            <a:srgbClr val="002060"/>
                          </a:solidFill>
                        </a:rPr>
                        <a:t>Médicos</a:t>
                      </a:r>
                      <a:r>
                        <a:rPr lang="en-US" sz="1200" dirty="0">
                          <a:solidFill>
                            <a:srgbClr val="002060"/>
                          </a:solidFill>
                        </a:rPr>
                        <a:t> </a:t>
                      </a:r>
                      <a:r>
                        <a:rPr lang="en-US" sz="1200" dirty="0" err="1">
                          <a:solidFill>
                            <a:srgbClr val="002060"/>
                          </a:solidFill>
                        </a:rPr>
                        <a:t>Especialistas</a:t>
                      </a:r>
                      <a:endParaRPr lang="en-US" sz="1200" dirty="0">
                        <a:solidFill>
                          <a:srgbClr val="002060"/>
                        </a:solidFill>
                        <a:latin typeface="Arial" pitchFamily="34" charset="0"/>
                        <a:cs typeface="Arial" pitchFamily="34" charset="0"/>
                      </a:endParaRPr>
                    </a:p>
                  </a:txBody>
                  <a:tcPr marL="137160" marR="68580" marT="34290" marB="34290" anchor="ctr"/>
                </a:tc>
                <a:extLst>
                  <a:ext uri="{0D108BD9-81ED-4DB2-BD59-A6C34878D82A}">
                    <a16:rowId xmlns:a16="http://schemas.microsoft.com/office/drawing/2014/main" val="10002"/>
                  </a:ext>
                </a:extLst>
              </a:tr>
              <a:tr h="29460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solidFill>
                            <a:srgbClr val="002060"/>
                          </a:solidFill>
                        </a:rPr>
                        <a:t>Alta de </a:t>
                      </a:r>
                      <a:r>
                        <a:rPr lang="en-US" sz="1200" dirty="0" err="1">
                          <a:solidFill>
                            <a:srgbClr val="002060"/>
                          </a:solidFill>
                        </a:rPr>
                        <a:t>Nuevos</a:t>
                      </a:r>
                      <a:r>
                        <a:rPr lang="en-US" sz="1200" dirty="0">
                          <a:solidFill>
                            <a:srgbClr val="002060"/>
                          </a:solidFill>
                        </a:rPr>
                        <a:t> Pensionados y </a:t>
                      </a:r>
                      <a:r>
                        <a:rPr lang="en-US" sz="1200" dirty="0" err="1">
                          <a:solidFill>
                            <a:srgbClr val="002060"/>
                          </a:solidFill>
                        </a:rPr>
                        <a:t>Beneficiarios</a:t>
                      </a:r>
                      <a:r>
                        <a:rPr lang="en-US" sz="1200" dirty="0">
                          <a:solidFill>
                            <a:srgbClr val="002060"/>
                          </a:solidFill>
                        </a:rPr>
                        <a:t> </a:t>
                      </a:r>
                      <a:r>
                        <a:rPr lang="en-US" sz="1200" dirty="0" err="1">
                          <a:solidFill>
                            <a:srgbClr val="002060"/>
                          </a:solidFill>
                        </a:rPr>
                        <a:t>en</a:t>
                      </a:r>
                      <a:r>
                        <a:rPr lang="en-US" sz="1200" dirty="0">
                          <a:solidFill>
                            <a:srgbClr val="002060"/>
                          </a:solidFill>
                        </a:rPr>
                        <a:t> IMSS</a:t>
                      </a:r>
                      <a:endParaRPr lang="en-US" sz="1200" dirty="0">
                        <a:solidFill>
                          <a:srgbClr val="002060"/>
                        </a:solidFill>
                        <a:latin typeface="Arial" pitchFamily="34" charset="0"/>
                        <a:cs typeface="Arial" pitchFamily="34" charset="0"/>
                      </a:endParaRPr>
                    </a:p>
                  </a:txBody>
                  <a:tcPr marL="137160" marR="68580" marT="34290" marB="34290" anchor="ctr"/>
                </a:tc>
                <a:tc>
                  <a:txBody>
                    <a:bodyPr/>
                    <a:lstStyle/>
                    <a:p>
                      <a:pPr algn="l"/>
                      <a:r>
                        <a:rPr lang="en-US" sz="1200" dirty="0" err="1">
                          <a:solidFill>
                            <a:srgbClr val="002060"/>
                          </a:solidFill>
                        </a:rPr>
                        <a:t>Aplicación</a:t>
                      </a:r>
                      <a:r>
                        <a:rPr lang="en-US" sz="1200" dirty="0">
                          <a:solidFill>
                            <a:srgbClr val="002060"/>
                          </a:solidFill>
                        </a:rPr>
                        <a:t> del </a:t>
                      </a:r>
                      <a:r>
                        <a:rPr lang="en-US" sz="1200" dirty="0" err="1">
                          <a:solidFill>
                            <a:srgbClr val="002060"/>
                          </a:solidFill>
                        </a:rPr>
                        <a:t>Gasto</a:t>
                      </a:r>
                      <a:endParaRPr lang="en-US" sz="1200" dirty="0">
                        <a:solidFill>
                          <a:srgbClr val="002060"/>
                        </a:solidFill>
                        <a:latin typeface="Arial" pitchFamily="34" charset="0"/>
                        <a:cs typeface="Arial" pitchFamily="34" charset="0"/>
                      </a:endParaRPr>
                    </a:p>
                  </a:txBody>
                  <a:tcPr marL="137160" marR="68580" marT="34290" marB="34290" anchor="ctr"/>
                </a:tc>
                <a:extLst>
                  <a:ext uri="{0D108BD9-81ED-4DB2-BD59-A6C34878D82A}">
                    <a16:rowId xmlns:a16="http://schemas.microsoft.com/office/drawing/2014/main" val="10003"/>
                  </a:ext>
                </a:extLst>
              </a:tr>
              <a:tr h="492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solidFill>
                            <a:srgbClr val="002060"/>
                          </a:solidFill>
                        </a:rPr>
                        <a:t>Alta de </a:t>
                      </a:r>
                      <a:r>
                        <a:rPr lang="en-US" sz="1200" dirty="0" err="1">
                          <a:solidFill>
                            <a:srgbClr val="002060"/>
                          </a:solidFill>
                        </a:rPr>
                        <a:t>Empleados</a:t>
                      </a:r>
                      <a:r>
                        <a:rPr lang="en-US" sz="1200" dirty="0">
                          <a:solidFill>
                            <a:srgbClr val="002060"/>
                          </a:solidFill>
                        </a:rPr>
                        <a:t> al </a:t>
                      </a:r>
                      <a:r>
                        <a:rPr lang="en-US" sz="1200" dirty="0" err="1">
                          <a:solidFill>
                            <a:srgbClr val="002060"/>
                          </a:solidFill>
                        </a:rPr>
                        <a:t>Servicio</a:t>
                      </a:r>
                      <a:r>
                        <a:rPr lang="en-US" sz="1200" dirty="0">
                          <a:solidFill>
                            <a:srgbClr val="002060"/>
                          </a:solidFill>
                        </a:rPr>
                        <a:t> </a:t>
                      </a:r>
                      <a:r>
                        <a:rPr lang="en-US" sz="1200" dirty="0" err="1">
                          <a:solidFill>
                            <a:srgbClr val="002060"/>
                          </a:solidFill>
                        </a:rPr>
                        <a:t>Médico</a:t>
                      </a:r>
                      <a:r>
                        <a:rPr lang="en-US" sz="1200" dirty="0">
                          <a:solidFill>
                            <a:srgbClr val="002060"/>
                          </a:solidFill>
                        </a:rPr>
                        <a:t> UNIMEF</a:t>
                      </a:r>
                      <a:endParaRPr lang="en-US" sz="1200" dirty="0">
                        <a:solidFill>
                          <a:srgbClr val="002060"/>
                        </a:solidFill>
                        <a:latin typeface="Arial" pitchFamily="34" charset="0"/>
                        <a:cs typeface="Arial" pitchFamily="34" charset="0"/>
                      </a:endParaRPr>
                    </a:p>
                  </a:txBody>
                  <a:tcPr marL="137160" marR="68580" marT="34290" marB="34290" anchor="ctr"/>
                </a:tc>
                <a:tc>
                  <a:txBody>
                    <a:bodyPr/>
                    <a:lstStyle/>
                    <a:p>
                      <a:pPr algn="l"/>
                      <a:r>
                        <a:rPr lang="en-US" sz="1200" dirty="0">
                          <a:solidFill>
                            <a:srgbClr val="002060"/>
                          </a:solidFill>
                        </a:rPr>
                        <a:t>Pago de </a:t>
                      </a:r>
                      <a:r>
                        <a:rPr lang="en-US" sz="1200" dirty="0" err="1">
                          <a:solidFill>
                            <a:srgbClr val="002060"/>
                          </a:solidFill>
                        </a:rPr>
                        <a:t>Hospitales</a:t>
                      </a:r>
                      <a:r>
                        <a:rPr lang="en-US" sz="1200" dirty="0">
                          <a:solidFill>
                            <a:srgbClr val="002060"/>
                          </a:solidFill>
                        </a:rPr>
                        <a:t> </a:t>
                      </a:r>
                      <a:r>
                        <a:rPr lang="en-US" sz="1200" dirty="0" err="1">
                          <a:solidFill>
                            <a:srgbClr val="002060"/>
                          </a:solidFill>
                        </a:rPr>
                        <a:t>Subrogados</a:t>
                      </a:r>
                      <a:endParaRPr lang="en-US" sz="1200" dirty="0">
                        <a:solidFill>
                          <a:srgbClr val="002060"/>
                        </a:solidFill>
                        <a:latin typeface="Arial" pitchFamily="34" charset="0"/>
                        <a:cs typeface="Arial" pitchFamily="34" charset="0"/>
                      </a:endParaRPr>
                    </a:p>
                  </a:txBody>
                  <a:tcPr marL="137160" marR="68580" marT="34290" marB="34290" anchor="ctr"/>
                </a:tc>
                <a:extLst>
                  <a:ext uri="{0D108BD9-81ED-4DB2-BD59-A6C34878D82A}">
                    <a16:rowId xmlns:a16="http://schemas.microsoft.com/office/drawing/2014/main" val="10004"/>
                  </a:ext>
                </a:extLst>
              </a:tr>
              <a:tr h="294601">
                <a:tc>
                  <a:txBody>
                    <a:bodyPr/>
                    <a:lstStyle/>
                    <a:p>
                      <a:r>
                        <a:rPr lang="en-US" sz="1200" dirty="0">
                          <a:solidFill>
                            <a:srgbClr val="002060"/>
                          </a:solidFill>
                        </a:rPr>
                        <a:t>Pago de </a:t>
                      </a:r>
                      <a:r>
                        <a:rPr lang="en-US" sz="1200" dirty="0" err="1">
                          <a:solidFill>
                            <a:srgbClr val="002060"/>
                          </a:solidFill>
                        </a:rPr>
                        <a:t>Insumos</a:t>
                      </a:r>
                      <a:endParaRPr lang="en-US" sz="1200" dirty="0">
                        <a:solidFill>
                          <a:srgbClr val="002060"/>
                        </a:solidFill>
                        <a:latin typeface="Arial" pitchFamily="34" charset="0"/>
                        <a:cs typeface="Arial" pitchFamily="34" charset="0"/>
                      </a:endParaRPr>
                    </a:p>
                  </a:txBody>
                  <a:tcPr marL="137160" marR="68580" marT="34290" marB="34290" anchor="ct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err="1">
                          <a:solidFill>
                            <a:schemeClr val="tx1">
                              <a:lumMod val="75000"/>
                              <a:lumOff val="25000"/>
                            </a:schemeClr>
                          </a:solidFill>
                        </a:rPr>
                        <a:t>Cobro</a:t>
                      </a:r>
                      <a:r>
                        <a:rPr lang="en-US" sz="1200" dirty="0">
                          <a:solidFill>
                            <a:schemeClr val="tx1">
                              <a:lumMod val="75000"/>
                              <a:lumOff val="25000"/>
                            </a:schemeClr>
                          </a:solidFill>
                        </a:rPr>
                        <a:t> de </a:t>
                      </a:r>
                      <a:r>
                        <a:rPr lang="en-US" sz="1200" dirty="0" err="1">
                          <a:solidFill>
                            <a:schemeClr val="tx1">
                              <a:lumMod val="75000"/>
                              <a:lumOff val="25000"/>
                            </a:schemeClr>
                          </a:solidFill>
                        </a:rPr>
                        <a:t>Insumos</a:t>
                      </a:r>
                      <a:r>
                        <a:rPr lang="en-US" sz="1200" dirty="0">
                          <a:solidFill>
                            <a:schemeClr val="tx1">
                              <a:lumMod val="75000"/>
                              <a:lumOff val="25000"/>
                            </a:schemeClr>
                          </a:solidFill>
                        </a:rPr>
                        <a:t> de </a:t>
                      </a:r>
                      <a:r>
                        <a:rPr lang="en-US" sz="1200" dirty="0" err="1">
                          <a:solidFill>
                            <a:schemeClr val="tx1">
                              <a:lumMod val="75000"/>
                              <a:lumOff val="25000"/>
                            </a:schemeClr>
                          </a:solidFill>
                        </a:rPr>
                        <a:t>Ortopedia</a:t>
                      </a:r>
                      <a:r>
                        <a:rPr lang="en-US" sz="1200" dirty="0">
                          <a:solidFill>
                            <a:schemeClr val="tx1">
                              <a:lumMod val="75000"/>
                              <a:lumOff val="25000"/>
                            </a:schemeClr>
                          </a:solidFill>
                        </a:rPr>
                        <a:t> y </a:t>
                      </a:r>
                      <a:r>
                        <a:rPr lang="en-US" sz="1200" dirty="0" err="1">
                          <a:solidFill>
                            <a:schemeClr val="tx1">
                              <a:lumMod val="75000"/>
                              <a:lumOff val="25000"/>
                            </a:schemeClr>
                          </a:solidFill>
                        </a:rPr>
                        <a:t>Cardiología</a:t>
                      </a:r>
                      <a:endParaRPr lang="en-US" sz="1200" dirty="0">
                        <a:solidFill>
                          <a:schemeClr val="tx1">
                            <a:lumMod val="75000"/>
                            <a:lumOff val="25000"/>
                          </a:schemeClr>
                        </a:solidFill>
                        <a:latin typeface="Arial" pitchFamily="34" charset="0"/>
                        <a:cs typeface="Arial" pitchFamily="34" charset="0"/>
                      </a:endParaRPr>
                    </a:p>
                  </a:txBody>
                  <a:tcPr marL="68580" marR="68580" marT="34290" marB="34290" anchor="ctr"/>
                </a:tc>
                <a:extLst>
                  <a:ext uri="{0D108BD9-81ED-4DB2-BD59-A6C34878D82A}">
                    <a16:rowId xmlns:a16="http://schemas.microsoft.com/office/drawing/2014/main" val="10005"/>
                  </a:ext>
                </a:extLst>
              </a:tr>
            </a:tbl>
          </a:graphicData>
        </a:graphic>
      </p:graphicFrame>
      <p:sp>
        <p:nvSpPr>
          <p:cNvPr id="7" name="Marcador de texto 1">
            <a:extLst>
              <a:ext uri="{FF2B5EF4-FFF2-40B4-BE49-F238E27FC236}">
                <a16:creationId xmlns:a16="http://schemas.microsoft.com/office/drawing/2014/main" id="{6FA3EDE7-8CD8-4125-8A20-0CD46BA173FB}"/>
              </a:ext>
            </a:extLst>
          </p:cNvPr>
          <p:cNvSpPr txBox="1">
            <a:spLocks/>
          </p:cNvSpPr>
          <p:nvPr/>
        </p:nvSpPr>
        <p:spPr>
          <a:xfrm>
            <a:off x="1706137" y="0"/>
            <a:ext cx="6668430" cy="419100"/>
          </a:xfrm>
          <a:prstGeom prst="rect">
            <a:avLst/>
          </a:prstGeom>
        </p:spPr>
        <p:txBody>
          <a:bodyPr>
            <a:noAutofit/>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MX" sz="1600" b="1" dirty="0">
                <a:solidFill>
                  <a:schemeClr val="bg1"/>
                </a:solidFill>
              </a:rPr>
              <a:t>Seguimiento Acuerdos del Consejo – Informe Dirección General de Servicios Médicos</a:t>
            </a:r>
          </a:p>
        </p:txBody>
      </p:sp>
      <p:sp>
        <p:nvSpPr>
          <p:cNvPr id="3" name="Marcador de pie de página 2">
            <a:extLst>
              <a:ext uri="{FF2B5EF4-FFF2-40B4-BE49-F238E27FC236}">
                <a16:creationId xmlns:a16="http://schemas.microsoft.com/office/drawing/2014/main" id="{A2CF94F6-AB45-46BC-8444-39F117ADD517}"/>
              </a:ext>
            </a:extLst>
          </p:cNvPr>
          <p:cNvSpPr>
            <a:spLocks noGrp="1"/>
          </p:cNvSpPr>
          <p:nvPr>
            <p:ph type="ftr" sz="quarter" idx="11"/>
          </p:nvPr>
        </p:nvSpPr>
        <p:spPr/>
        <p:txBody>
          <a:bodyPr/>
          <a:lstStyle/>
          <a:p>
            <a:r>
              <a:rPr lang="es-MX" sz="900"/>
              <a:t>Sesión Ordinaria 06/2021 del 30 de Junio de 2021</a:t>
            </a:r>
            <a:endParaRPr lang="en-US" sz="900"/>
          </a:p>
        </p:txBody>
      </p:sp>
      <p:sp>
        <p:nvSpPr>
          <p:cNvPr id="4" name="Marcador de número de diapositiva 3">
            <a:extLst>
              <a:ext uri="{FF2B5EF4-FFF2-40B4-BE49-F238E27FC236}">
                <a16:creationId xmlns:a16="http://schemas.microsoft.com/office/drawing/2014/main" id="{BAE134F7-94FE-4DAB-A4F9-18391D3C7455}"/>
              </a:ext>
            </a:extLst>
          </p:cNvPr>
          <p:cNvSpPr>
            <a:spLocks noGrp="1"/>
          </p:cNvSpPr>
          <p:nvPr>
            <p:ph type="sldNum" sz="quarter" idx="12"/>
          </p:nvPr>
        </p:nvSpPr>
        <p:spPr/>
        <p:txBody>
          <a:bodyPr/>
          <a:lstStyle/>
          <a:p>
            <a:fld id="{08DCC1CA-BC64-9342-9FC6-0A703FD15379}" type="slidenum">
              <a:rPr lang="en-US" smtClean="0"/>
              <a:t>80</a:t>
            </a:fld>
            <a:endParaRPr lang="en-US"/>
          </a:p>
        </p:txBody>
      </p:sp>
    </p:spTree>
    <p:extLst>
      <p:ext uri="{BB962C8B-B14F-4D97-AF65-F5344CB8AC3E}">
        <p14:creationId xmlns:p14="http://schemas.microsoft.com/office/powerpoint/2010/main" val="11975481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2183A66-0C38-436E-895C-7F6772423613}"/>
              </a:ext>
            </a:extLst>
          </p:cNvPr>
          <p:cNvSpPr txBox="1"/>
          <p:nvPr/>
        </p:nvSpPr>
        <p:spPr>
          <a:xfrm>
            <a:off x="-243349" y="772967"/>
            <a:ext cx="8317705" cy="675441"/>
          </a:xfrm>
          <a:prstGeom prst="rect">
            <a:avLst/>
          </a:prstGeom>
        </p:spPr>
        <p:txBody>
          <a:bodyPr vert="horz" wrap="square" lIns="91440" tIns="45720" rIns="91440" bIns="45720" rtlCol="0" anchor="t">
            <a:normAutofit/>
          </a:bodyPr>
          <a:lstStyle/>
          <a:p>
            <a:pPr lvl="1" defTabSz="914400">
              <a:lnSpc>
                <a:spcPct val="90000"/>
              </a:lnSpc>
              <a:spcBef>
                <a:spcPct val="0"/>
              </a:spcBef>
              <a:spcAft>
                <a:spcPts val="600"/>
              </a:spcAft>
            </a:pPr>
            <a:r>
              <a:rPr lang="en-US" sz="2400" b="1" dirty="0">
                <a:solidFill>
                  <a:schemeClr val="accent1">
                    <a:lumMod val="50000"/>
                  </a:schemeClr>
                </a:solidFill>
                <a:latin typeface="+mj-lt"/>
                <a:ea typeface="+mj-ea"/>
                <a:cs typeface="+mj-cs"/>
              </a:rPr>
              <a:t>Auditorías</a:t>
            </a:r>
          </a:p>
          <a:p>
            <a:pPr defTabSz="914400">
              <a:lnSpc>
                <a:spcPct val="90000"/>
              </a:lnSpc>
              <a:spcBef>
                <a:spcPct val="0"/>
              </a:spcBef>
              <a:spcAft>
                <a:spcPts val="600"/>
              </a:spcAft>
            </a:pPr>
            <a:endParaRPr lang="en-US" sz="2400" b="1" dirty="0">
              <a:solidFill>
                <a:schemeClr val="accent1">
                  <a:lumMod val="50000"/>
                </a:schemeClr>
              </a:solidFill>
              <a:latin typeface="+mj-lt"/>
              <a:ea typeface="+mj-ea"/>
              <a:cs typeface="+mj-cs"/>
            </a:endParaRPr>
          </a:p>
          <a:p>
            <a:pPr defTabSz="914400">
              <a:lnSpc>
                <a:spcPct val="90000"/>
              </a:lnSpc>
              <a:spcBef>
                <a:spcPct val="0"/>
              </a:spcBef>
              <a:spcAft>
                <a:spcPts val="600"/>
              </a:spcAft>
            </a:pPr>
            <a:endParaRPr lang="en-US" sz="2400" dirty="0">
              <a:solidFill>
                <a:schemeClr val="accent1">
                  <a:lumMod val="50000"/>
                </a:schemeClr>
              </a:solidFill>
              <a:latin typeface="+mj-lt"/>
              <a:ea typeface="+mj-ea"/>
              <a:cs typeface="+mj-cs"/>
            </a:endParaRPr>
          </a:p>
        </p:txBody>
      </p:sp>
      <p:sp>
        <p:nvSpPr>
          <p:cNvPr id="5" name="Marcador de texto 1">
            <a:extLst>
              <a:ext uri="{FF2B5EF4-FFF2-40B4-BE49-F238E27FC236}">
                <a16:creationId xmlns:a16="http://schemas.microsoft.com/office/drawing/2014/main" id="{8691D733-57BF-4241-92CD-5B89DEC02989}"/>
              </a:ext>
            </a:extLst>
          </p:cNvPr>
          <p:cNvSpPr txBox="1">
            <a:spLocks/>
          </p:cNvSpPr>
          <p:nvPr/>
        </p:nvSpPr>
        <p:spPr>
          <a:xfrm>
            <a:off x="1706137" y="0"/>
            <a:ext cx="6668430" cy="419100"/>
          </a:xfrm>
          <a:prstGeom prst="rect">
            <a:avLst/>
          </a:prstGeom>
        </p:spPr>
        <p:txBody>
          <a:bodyPr>
            <a:noAutofit/>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MX" sz="1600" b="1" dirty="0">
                <a:solidFill>
                  <a:schemeClr val="bg1"/>
                </a:solidFill>
              </a:rPr>
              <a:t>Seguimiento Acuerdos del Consejo – Informe Dirección General de Servicios Médicos</a:t>
            </a:r>
          </a:p>
        </p:txBody>
      </p:sp>
      <p:sp>
        <p:nvSpPr>
          <p:cNvPr id="3" name="Marcador de pie de página 2">
            <a:extLst>
              <a:ext uri="{FF2B5EF4-FFF2-40B4-BE49-F238E27FC236}">
                <a16:creationId xmlns:a16="http://schemas.microsoft.com/office/drawing/2014/main" id="{A47C7643-9694-4346-936D-0704BB3F0386}"/>
              </a:ext>
            </a:extLst>
          </p:cNvPr>
          <p:cNvSpPr>
            <a:spLocks noGrp="1"/>
          </p:cNvSpPr>
          <p:nvPr>
            <p:ph type="ftr" sz="quarter" idx="11"/>
          </p:nvPr>
        </p:nvSpPr>
        <p:spPr>
          <a:xfrm>
            <a:off x="-86975" y="6383539"/>
            <a:ext cx="3385498" cy="365125"/>
          </a:xfrm>
        </p:spPr>
        <p:txBody>
          <a:bodyPr/>
          <a:lstStyle/>
          <a:p>
            <a:r>
              <a:rPr lang="es-MX" sz="900"/>
              <a:t>Sesión Ordinaria 06/2021 del 30 de Junio de 2021</a:t>
            </a:r>
            <a:endParaRPr lang="en-US" sz="900"/>
          </a:p>
        </p:txBody>
      </p:sp>
      <p:sp>
        <p:nvSpPr>
          <p:cNvPr id="6" name="Marcador de número de diapositiva 5">
            <a:extLst>
              <a:ext uri="{FF2B5EF4-FFF2-40B4-BE49-F238E27FC236}">
                <a16:creationId xmlns:a16="http://schemas.microsoft.com/office/drawing/2014/main" id="{21E13FDB-AB40-4FE2-A8BA-11217390B7F9}"/>
              </a:ext>
            </a:extLst>
          </p:cNvPr>
          <p:cNvSpPr>
            <a:spLocks noGrp="1"/>
          </p:cNvSpPr>
          <p:nvPr>
            <p:ph type="sldNum" sz="quarter" idx="12"/>
          </p:nvPr>
        </p:nvSpPr>
        <p:spPr/>
        <p:txBody>
          <a:bodyPr/>
          <a:lstStyle/>
          <a:p>
            <a:fld id="{08DCC1CA-BC64-9342-9FC6-0A703FD15379}" type="slidenum">
              <a:rPr lang="en-US" smtClean="0"/>
              <a:t>81</a:t>
            </a:fld>
            <a:endParaRPr lang="en-US"/>
          </a:p>
        </p:txBody>
      </p:sp>
      <p:graphicFrame>
        <p:nvGraphicFramePr>
          <p:cNvPr id="8" name="Tabla 4">
            <a:extLst>
              <a:ext uri="{FF2B5EF4-FFF2-40B4-BE49-F238E27FC236}">
                <a16:creationId xmlns:a16="http://schemas.microsoft.com/office/drawing/2014/main" id="{16D1D34A-10F6-4B94-ABD4-7B5B3FF99A42}"/>
              </a:ext>
            </a:extLst>
          </p:cNvPr>
          <p:cNvGraphicFramePr>
            <a:graphicFrameLocks noGrp="1"/>
          </p:cNvGraphicFramePr>
          <p:nvPr>
            <p:extLst>
              <p:ext uri="{D42A27DB-BD31-4B8C-83A1-F6EECF244321}">
                <p14:modId xmlns:p14="http://schemas.microsoft.com/office/powerpoint/2010/main" val="928966955"/>
              </p:ext>
            </p:extLst>
          </p:nvPr>
        </p:nvGraphicFramePr>
        <p:xfrm>
          <a:off x="3931995" y="645499"/>
          <a:ext cx="4744078" cy="6092316"/>
        </p:xfrm>
        <a:graphic>
          <a:graphicData uri="http://schemas.openxmlformats.org/drawingml/2006/table">
            <a:tbl>
              <a:tblPr firstRow="1" bandRow="1">
                <a:tableStyleId>{21E4AEA4-8DFA-4A89-87EB-49C32662AFE0}</a:tableStyleId>
              </a:tblPr>
              <a:tblGrid>
                <a:gridCol w="397193">
                  <a:extLst>
                    <a:ext uri="{9D8B030D-6E8A-4147-A177-3AD203B41FA5}">
                      <a16:colId xmlns:a16="http://schemas.microsoft.com/office/drawing/2014/main" val="1865450189"/>
                    </a:ext>
                  </a:extLst>
                </a:gridCol>
                <a:gridCol w="732155">
                  <a:extLst>
                    <a:ext uri="{9D8B030D-6E8A-4147-A177-3AD203B41FA5}">
                      <a16:colId xmlns:a16="http://schemas.microsoft.com/office/drawing/2014/main" val="3938430063"/>
                    </a:ext>
                  </a:extLst>
                </a:gridCol>
                <a:gridCol w="523113">
                  <a:extLst>
                    <a:ext uri="{9D8B030D-6E8A-4147-A177-3AD203B41FA5}">
                      <a16:colId xmlns:a16="http://schemas.microsoft.com/office/drawing/2014/main" val="2360768508"/>
                    </a:ext>
                  </a:extLst>
                </a:gridCol>
                <a:gridCol w="1675965">
                  <a:extLst>
                    <a:ext uri="{9D8B030D-6E8A-4147-A177-3AD203B41FA5}">
                      <a16:colId xmlns:a16="http://schemas.microsoft.com/office/drawing/2014/main" val="1303020076"/>
                    </a:ext>
                  </a:extLst>
                </a:gridCol>
                <a:gridCol w="301658">
                  <a:extLst>
                    <a:ext uri="{9D8B030D-6E8A-4147-A177-3AD203B41FA5}">
                      <a16:colId xmlns:a16="http://schemas.microsoft.com/office/drawing/2014/main" val="888949160"/>
                    </a:ext>
                  </a:extLst>
                </a:gridCol>
                <a:gridCol w="443060">
                  <a:extLst>
                    <a:ext uri="{9D8B030D-6E8A-4147-A177-3AD203B41FA5}">
                      <a16:colId xmlns:a16="http://schemas.microsoft.com/office/drawing/2014/main" val="3111974184"/>
                    </a:ext>
                  </a:extLst>
                </a:gridCol>
                <a:gridCol w="405352">
                  <a:extLst>
                    <a:ext uri="{9D8B030D-6E8A-4147-A177-3AD203B41FA5}">
                      <a16:colId xmlns:a16="http://schemas.microsoft.com/office/drawing/2014/main" val="2345958733"/>
                    </a:ext>
                  </a:extLst>
                </a:gridCol>
                <a:gridCol w="265582">
                  <a:extLst>
                    <a:ext uri="{9D8B030D-6E8A-4147-A177-3AD203B41FA5}">
                      <a16:colId xmlns:a16="http://schemas.microsoft.com/office/drawing/2014/main" val="2421325675"/>
                    </a:ext>
                  </a:extLst>
                </a:gridCol>
              </a:tblGrid>
              <a:tr h="343660">
                <a:tc gridSpan="8">
                  <a:txBody>
                    <a:bodyPr/>
                    <a:lstStyle/>
                    <a:p>
                      <a:pPr algn="ctr"/>
                      <a:r>
                        <a:rPr lang="es-MX" sz="1200" dirty="0">
                          <a:solidFill>
                            <a:schemeClr val="bg1"/>
                          </a:solidFill>
                        </a:rPr>
                        <a:t>Tabla resumen  auditorias 2019 - 2021</a:t>
                      </a:r>
                    </a:p>
                  </a:txBody>
                  <a:tcPr/>
                </a:tc>
                <a:tc hMerge="1">
                  <a:txBody>
                    <a:bodyPr/>
                    <a:lstStyle/>
                    <a:p>
                      <a:endParaRPr lang="es-MX" sz="1100" dirty="0"/>
                    </a:p>
                  </a:txBody>
                  <a:tcPr/>
                </a:tc>
                <a:tc hMerge="1">
                  <a:txBody>
                    <a:bodyPr/>
                    <a:lstStyle/>
                    <a:p>
                      <a:endParaRPr lang="es-MX" sz="1100" dirty="0"/>
                    </a:p>
                  </a:txBody>
                  <a:tcPr/>
                </a:tc>
                <a:tc hMerge="1">
                  <a:txBody>
                    <a:bodyPr/>
                    <a:lstStyle/>
                    <a:p>
                      <a:endParaRPr lang="es-MX" sz="1100" dirty="0"/>
                    </a:p>
                  </a:txBody>
                  <a:tcPr/>
                </a:tc>
                <a:tc hMerge="1">
                  <a:txBody>
                    <a:bodyPr/>
                    <a:lstStyle/>
                    <a:p>
                      <a:endParaRPr lang="es-MX" sz="1100" dirty="0"/>
                    </a:p>
                  </a:txBody>
                  <a:tcPr vert="vert"/>
                </a:tc>
                <a:tc hMerge="1">
                  <a:txBody>
                    <a:bodyPr/>
                    <a:lstStyle/>
                    <a:p>
                      <a:endParaRPr lang="es-MX" sz="1100" dirty="0"/>
                    </a:p>
                  </a:txBody>
                  <a:tcPr vert="vert"/>
                </a:tc>
                <a:tc hMerge="1">
                  <a:txBody>
                    <a:bodyPr/>
                    <a:lstStyle/>
                    <a:p>
                      <a:endParaRPr lang="es-MX" sz="1100" dirty="0"/>
                    </a:p>
                  </a:txBody>
                  <a:tcPr vert="vert"/>
                </a:tc>
                <a:tc hMerge="1">
                  <a:txBody>
                    <a:bodyPr/>
                    <a:lstStyle/>
                    <a:p>
                      <a:endParaRPr lang="es-MX" sz="1100" dirty="0"/>
                    </a:p>
                  </a:txBody>
                  <a:tcPr vert="vert"/>
                </a:tc>
                <a:extLst>
                  <a:ext uri="{0D108BD9-81ED-4DB2-BD59-A6C34878D82A}">
                    <a16:rowId xmlns:a16="http://schemas.microsoft.com/office/drawing/2014/main" val="3414592062"/>
                  </a:ext>
                </a:extLst>
              </a:tr>
              <a:tr h="973456">
                <a:tc>
                  <a:txBody>
                    <a:bodyPr/>
                    <a:lstStyle/>
                    <a:p>
                      <a:pPr marL="0" algn="l" defTabSz="457200" rtl="0" eaLnBrk="1" latinLnBrk="0" hangingPunct="1"/>
                      <a:r>
                        <a:rPr lang="es-MX" sz="1100" b="1" kern="1200" dirty="0">
                          <a:solidFill>
                            <a:schemeClr val="bg1"/>
                          </a:solidFill>
                        </a:rPr>
                        <a:t>No</a:t>
                      </a:r>
                      <a:endParaRPr lang="es-MX" sz="1100" b="1" i="1" kern="1200" dirty="0">
                        <a:solidFill>
                          <a:schemeClr val="bg1"/>
                        </a:solidFill>
                        <a:latin typeface="+mn-lt"/>
                        <a:ea typeface="+mn-ea"/>
                        <a:cs typeface="+mn-cs"/>
                      </a:endParaRPr>
                    </a:p>
                  </a:txBody>
                  <a:tcPr/>
                </a:tc>
                <a:tc>
                  <a:txBody>
                    <a:bodyPr/>
                    <a:lstStyle/>
                    <a:p>
                      <a:r>
                        <a:rPr lang="es-MX" sz="1100" b="1" dirty="0">
                          <a:solidFill>
                            <a:schemeClr val="bg1"/>
                          </a:solidFill>
                        </a:rPr>
                        <a:t>Órgano</a:t>
                      </a:r>
                    </a:p>
                    <a:p>
                      <a:r>
                        <a:rPr lang="es-MX" sz="1100" b="1" dirty="0">
                          <a:solidFill>
                            <a:schemeClr val="bg1"/>
                          </a:solidFill>
                        </a:rPr>
                        <a:t>Auditor</a:t>
                      </a:r>
                      <a:endParaRPr lang="es-MX" sz="1100" b="1" i="1" dirty="0">
                        <a:solidFill>
                          <a:schemeClr val="bg1"/>
                        </a:solidFill>
                      </a:endParaRPr>
                    </a:p>
                  </a:txBody>
                  <a:tcPr/>
                </a:tc>
                <a:tc>
                  <a:txBody>
                    <a:bodyPr/>
                    <a:lstStyle/>
                    <a:p>
                      <a:r>
                        <a:rPr lang="es-MX" sz="1100" b="1" dirty="0">
                          <a:solidFill>
                            <a:schemeClr val="bg1"/>
                          </a:solidFill>
                        </a:rPr>
                        <a:t>año</a:t>
                      </a:r>
                      <a:endParaRPr lang="es-MX" sz="1100" b="1" i="1" dirty="0">
                        <a:solidFill>
                          <a:schemeClr val="bg1"/>
                        </a:solidFill>
                      </a:endParaRPr>
                    </a:p>
                  </a:txBody>
                  <a:tcPr/>
                </a:tc>
                <a:tc>
                  <a:txBody>
                    <a:bodyPr/>
                    <a:lstStyle/>
                    <a:p>
                      <a:r>
                        <a:rPr lang="es-MX" sz="1100" b="1" dirty="0">
                          <a:solidFill>
                            <a:schemeClr val="bg1"/>
                          </a:solidFill>
                        </a:rPr>
                        <a:t>Tópicos auditados</a:t>
                      </a:r>
                      <a:endParaRPr lang="es-MX" sz="1100" b="1" i="1" dirty="0">
                        <a:solidFill>
                          <a:schemeClr val="bg1"/>
                        </a:solidFill>
                      </a:endParaRPr>
                    </a:p>
                  </a:txBody>
                  <a:tcPr/>
                </a:tc>
                <a:tc>
                  <a:txBody>
                    <a:bodyPr/>
                    <a:lstStyle/>
                    <a:p>
                      <a:r>
                        <a:rPr lang="es-MX" sz="1100" b="1" dirty="0">
                          <a:solidFill>
                            <a:schemeClr val="bg1"/>
                          </a:solidFill>
                        </a:rPr>
                        <a:t>Concluida</a:t>
                      </a:r>
                      <a:endParaRPr lang="es-MX" sz="1100" b="1" i="1" dirty="0">
                        <a:solidFill>
                          <a:schemeClr val="bg1"/>
                        </a:solidFill>
                      </a:endParaRPr>
                    </a:p>
                  </a:txBody>
                  <a:tcPr vert="vert270" anchor="ctr"/>
                </a:tc>
                <a:tc>
                  <a:txBody>
                    <a:bodyPr/>
                    <a:lstStyle/>
                    <a:p>
                      <a:r>
                        <a:rPr lang="es-MX" sz="1100" b="1" dirty="0">
                          <a:solidFill>
                            <a:schemeClr val="bg1"/>
                          </a:solidFill>
                        </a:rPr>
                        <a:t>Informe preliminar</a:t>
                      </a:r>
                      <a:endParaRPr lang="es-MX" sz="1100" b="1" i="1" dirty="0">
                        <a:solidFill>
                          <a:schemeClr val="bg1"/>
                        </a:solidFill>
                      </a:endParaRPr>
                    </a:p>
                  </a:txBody>
                  <a:tcPr vert="vert270" anchor="ctr"/>
                </a:tc>
                <a:tc>
                  <a:txBody>
                    <a:bodyPr/>
                    <a:lstStyle/>
                    <a:p>
                      <a:r>
                        <a:rPr lang="es-MX" sz="1100" b="1" dirty="0">
                          <a:solidFill>
                            <a:schemeClr val="bg1"/>
                          </a:solidFill>
                        </a:rPr>
                        <a:t>Entrega de información</a:t>
                      </a:r>
                      <a:endParaRPr lang="es-MX" sz="1100" b="1" i="1" dirty="0">
                        <a:solidFill>
                          <a:schemeClr val="bg1"/>
                        </a:solidFill>
                      </a:endParaRPr>
                    </a:p>
                  </a:txBody>
                  <a:tcPr vert="vert270" anchor="ctr"/>
                </a:tc>
                <a:tc>
                  <a:txBody>
                    <a:bodyPr/>
                    <a:lstStyle/>
                    <a:p>
                      <a:r>
                        <a:rPr lang="es-MX" sz="1100" b="1" dirty="0">
                          <a:solidFill>
                            <a:schemeClr val="bg1"/>
                          </a:solidFill>
                        </a:rPr>
                        <a:t>Solventación</a:t>
                      </a:r>
                      <a:endParaRPr lang="es-MX" sz="1100" b="1" i="1" dirty="0">
                        <a:solidFill>
                          <a:schemeClr val="bg1"/>
                        </a:solidFill>
                      </a:endParaRPr>
                    </a:p>
                  </a:txBody>
                  <a:tcPr vert="vert270" anchor="ctr"/>
                </a:tc>
                <a:extLst>
                  <a:ext uri="{0D108BD9-81ED-4DB2-BD59-A6C34878D82A}">
                    <a16:rowId xmlns:a16="http://schemas.microsoft.com/office/drawing/2014/main" val="510134730"/>
                  </a:ext>
                </a:extLst>
              </a:tr>
              <a:tr h="370840">
                <a:tc>
                  <a:txBody>
                    <a:bodyPr/>
                    <a:lstStyle/>
                    <a:p>
                      <a:pPr algn="ctr"/>
                      <a:r>
                        <a:rPr lang="es-MX" sz="1100" dirty="0"/>
                        <a:t>1</a:t>
                      </a:r>
                    </a:p>
                  </a:txBody>
                  <a:tcPr/>
                </a:tc>
                <a:tc>
                  <a:txBody>
                    <a:bodyPr/>
                    <a:lstStyle/>
                    <a:p>
                      <a:pPr algn="ctr"/>
                      <a:r>
                        <a:rPr lang="es-MX" sz="1200" b="1" dirty="0"/>
                        <a:t>OIC</a:t>
                      </a:r>
                    </a:p>
                  </a:txBody>
                  <a:tcPr/>
                </a:tc>
                <a:tc>
                  <a:txBody>
                    <a:bodyPr/>
                    <a:lstStyle/>
                    <a:p>
                      <a:r>
                        <a:rPr lang="es-MX" sz="1100" b="1" kern="1200" dirty="0">
                          <a:solidFill>
                            <a:schemeClr val="dk1"/>
                          </a:solidFill>
                        </a:rPr>
                        <a:t>2019</a:t>
                      </a:r>
                      <a:endParaRPr lang="es-MX" sz="1100" b="1" kern="1200" dirty="0">
                        <a:solidFill>
                          <a:schemeClr val="dk1"/>
                        </a:solidFill>
                        <a:latin typeface="+mn-lt"/>
                        <a:ea typeface="+mn-ea"/>
                        <a:cs typeface="+mn-cs"/>
                      </a:endParaRPr>
                    </a:p>
                  </a:txBody>
                  <a:tcPr/>
                </a:tc>
                <a:tc>
                  <a:txBody>
                    <a:bodyPr/>
                    <a:lstStyle/>
                    <a:p>
                      <a:r>
                        <a:rPr lang="es-MX" sz="1100" b="1" kern="1200" dirty="0">
                          <a:solidFill>
                            <a:schemeClr val="dk1"/>
                          </a:solidFill>
                        </a:rPr>
                        <a:t>Subrogación de servicios hospitalarios </a:t>
                      </a:r>
                      <a:endParaRPr lang="es-MX" sz="1100" b="1" kern="1200" dirty="0">
                        <a:solidFill>
                          <a:schemeClr val="dk1"/>
                        </a:solidFill>
                        <a:latin typeface="+mn-lt"/>
                        <a:ea typeface="+mn-ea"/>
                        <a:cs typeface="+mn-cs"/>
                      </a:endParaRPr>
                    </a:p>
                  </a:txBody>
                  <a:tcPr/>
                </a:tc>
                <a:tc>
                  <a:txBody>
                    <a:bodyPr/>
                    <a:lstStyle/>
                    <a:p>
                      <a:r>
                        <a:rPr lang="es-MX" sz="1100" b="1" kern="1200" dirty="0">
                          <a:solidFill>
                            <a:schemeClr val="dk1"/>
                          </a:solidFill>
                        </a:rPr>
                        <a:t>x</a:t>
                      </a:r>
                      <a:endParaRPr lang="es-MX" sz="1100" b="1" kern="1200" dirty="0">
                        <a:solidFill>
                          <a:schemeClr val="dk1"/>
                        </a:solidFill>
                        <a:latin typeface="+mn-lt"/>
                        <a:ea typeface="+mn-ea"/>
                        <a:cs typeface="+mn-cs"/>
                      </a:endParaRPr>
                    </a:p>
                  </a:txBody>
                  <a:tcPr/>
                </a:tc>
                <a:tc>
                  <a:txBody>
                    <a:bodyPr/>
                    <a:lstStyle/>
                    <a:p>
                      <a:endParaRPr lang="es-MX" sz="1100" b="1" kern="1200" dirty="0">
                        <a:solidFill>
                          <a:schemeClr val="dk1"/>
                        </a:solidFill>
                        <a:latin typeface="+mn-lt"/>
                        <a:ea typeface="+mn-ea"/>
                        <a:cs typeface="+mn-cs"/>
                      </a:endParaRPr>
                    </a:p>
                  </a:txBody>
                  <a:tcPr/>
                </a:tc>
                <a:tc>
                  <a:txBody>
                    <a:bodyPr/>
                    <a:lstStyle/>
                    <a:p>
                      <a:endParaRPr lang="es-MX" sz="1100" b="1" kern="1200" dirty="0">
                        <a:solidFill>
                          <a:schemeClr val="dk1"/>
                        </a:solidFill>
                        <a:latin typeface="+mn-lt"/>
                        <a:ea typeface="+mn-ea"/>
                        <a:cs typeface="+mn-cs"/>
                      </a:endParaRPr>
                    </a:p>
                  </a:txBody>
                  <a:tcPr/>
                </a:tc>
                <a:tc>
                  <a:txBody>
                    <a:bodyPr/>
                    <a:lstStyle/>
                    <a:p>
                      <a:endParaRPr lang="es-MX" sz="1100" b="1" kern="1200" dirty="0">
                        <a:solidFill>
                          <a:schemeClr val="dk1"/>
                        </a:solidFill>
                        <a:latin typeface="+mn-lt"/>
                        <a:ea typeface="+mn-ea"/>
                        <a:cs typeface="+mn-cs"/>
                      </a:endParaRPr>
                    </a:p>
                  </a:txBody>
                  <a:tcPr/>
                </a:tc>
                <a:extLst>
                  <a:ext uri="{0D108BD9-81ED-4DB2-BD59-A6C34878D82A}">
                    <a16:rowId xmlns:a16="http://schemas.microsoft.com/office/drawing/2014/main" val="2547750461"/>
                  </a:ext>
                </a:extLst>
              </a:tr>
              <a:tr h="370840">
                <a:tc>
                  <a:txBody>
                    <a:bodyPr/>
                    <a:lstStyle/>
                    <a:p>
                      <a:pPr algn="ctr"/>
                      <a:r>
                        <a:rPr lang="es-MX" sz="1100" dirty="0"/>
                        <a:t>2</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1200" b="1" u="none" strike="noStrike" kern="1200" cap="none" spc="0" normalizeH="0" baseline="0" noProof="0" dirty="0">
                          <a:ln>
                            <a:noFill/>
                          </a:ln>
                          <a:solidFill>
                            <a:prstClr val="black"/>
                          </a:solidFill>
                          <a:effectLst/>
                          <a:uLnTx/>
                          <a:uFillTx/>
                        </a:rPr>
                        <a:t>OIC</a:t>
                      </a:r>
                      <a:endParaRPr kumimoji="0" lang="es-MX" sz="1200" b="1" i="0" u="none" strike="noStrike" kern="1200" cap="none" spc="0" normalizeH="0" baseline="0" noProof="0" dirty="0">
                        <a:ln>
                          <a:noFill/>
                        </a:ln>
                        <a:solidFill>
                          <a:prstClr val="black"/>
                        </a:solidFill>
                        <a:effectLst/>
                        <a:uLnTx/>
                        <a:uFillTx/>
                        <a:latin typeface="Calibri"/>
                        <a:ea typeface="+mn-ea"/>
                        <a:cs typeface="+mn-cs"/>
                      </a:endParaRPr>
                    </a:p>
                  </a:txBody>
                  <a:tcPr/>
                </a:tc>
                <a:tc>
                  <a:txBody>
                    <a:bodyPr/>
                    <a:lstStyle/>
                    <a:p>
                      <a:r>
                        <a:rPr lang="es-MX" sz="1100" b="1" dirty="0"/>
                        <a:t>2019</a:t>
                      </a:r>
                    </a:p>
                  </a:txBody>
                  <a:tcPr/>
                </a:tc>
                <a:tc>
                  <a:txBody>
                    <a:bodyPr/>
                    <a:lstStyle/>
                    <a:p>
                      <a:r>
                        <a:rPr lang="es-MX" sz="1100" b="1" dirty="0"/>
                        <a:t>Ejercicio del gasto y cumplimiento de obligaciones contractuales (medicamentos)</a:t>
                      </a:r>
                    </a:p>
                  </a:txBody>
                  <a:tcPr/>
                </a:tc>
                <a:tc>
                  <a:txBody>
                    <a:bodyPr/>
                    <a:lstStyle/>
                    <a:p>
                      <a:r>
                        <a:rPr lang="es-MX" sz="1100" b="1" dirty="0"/>
                        <a:t>x</a:t>
                      </a:r>
                    </a:p>
                  </a:txBody>
                  <a:tcPr/>
                </a:tc>
                <a:tc>
                  <a:txBody>
                    <a:bodyPr/>
                    <a:lstStyle/>
                    <a:p>
                      <a:endParaRPr lang="es-MX" sz="1100" b="1" dirty="0"/>
                    </a:p>
                  </a:txBody>
                  <a:tcPr/>
                </a:tc>
                <a:tc>
                  <a:txBody>
                    <a:bodyPr/>
                    <a:lstStyle/>
                    <a:p>
                      <a:endParaRPr lang="es-MX" sz="1100" b="1" dirty="0"/>
                    </a:p>
                  </a:txBody>
                  <a:tcPr/>
                </a:tc>
                <a:tc>
                  <a:txBody>
                    <a:bodyPr/>
                    <a:lstStyle/>
                    <a:p>
                      <a:endParaRPr lang="es-MX" sz="1100" b="1" dirty="0"/>
                    </a:p>
                  </a:txBody>
                  <a:tcPr/>
                </a:tc>
                <a:extLst>
                  <a:ext uri="{0D108BD9-81ED-4DB2-BD59-A6C34878D82A}">
                    <a16:rowId xmlns:a16="http://schemas.microsoft.com/office/drawing/2014/main" val="3327817442"/>
                  </a:ext>
                </a:extLst>
              </a:tr>
              <a:tr h="370840">
                <a:tc>
                  <a:txBody>
                    <a:bodyPr/>
                    <a:lstStyle/>
                    <a:p>
                      <a:pPr algn="ctr"/>
                      <a:r>
                        <a:rPr lang="es-MX" sz="1100" dirty="0"/>
                        <a:t>3</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1200" b="1" u="none" strike="noStrike" kern="1200" cap="none" spc="0" normalizeH="0" baseline="0" noProof="0" dirty="0">
                          <a:ln>
                            <a:noFill/>
                          </a:ln>
                          <a:solidFill>
                            <a:prstClr val="black"/>
                          </a:solidFill>
                          <a:effectLst/>
                          <a:uLnTx/>
                          <a:uFillTx/>
                        </a:rPr>
                        <a:t>OIC</a:t>
                      </a:r>
                      <a:endParaRPr kumimoji="0" lang="es-MX" sz="1200" b="1" i="0" u="none" strike="noStrike" kern="1200" cap="none" spc="0" normalizeH="0" baseline="0" noProof="0" dirty="0">
                        <a:ln>
                          <a:noFill/>
                        </a:ln>
                        <a:solidFill>
                          <a:prstClr val="black"/>
                        </a:solidFill>
                        <a:effectLst/>
                        <a:uLnTx/>
                        <a:uFillTx/>
                        <a:latin typeface="Calibri"/>
                        <a:ea typeface="+mn-ea"/>
                        <a:cs typeface="+mn-cs"/>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s-MX" sz="1100" b="1" dirty="0"/>
                        <a:t>2020</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s-MX" sz="1100" b="1" dirty="0"/>
                        <a:t>Ejercicio del gasto y cumplimiento de obligaciones contractuales (medicamentos)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s-MX" sz="1100" b="1" dirty="0"/>
                        <a:t>x</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s-MX" sz="1100" b="1"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s-MX" sz="1100" b="1"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s-MX" sz="1100" b="1" dirty="0"/>
                    </a:p>
                  </a:txBody>
                  <a:tcPr/>
                </a:tc>
                <a:extLst>
                  <a:ext uri="{0D108BD9-81ED-4DB2-BD59-A6C34878D82A}">
                    <a16:rowId xmlns:a16="http://schemas.microsoft.com/office/drawing/2014/main" val="2241455440"/>
                  </a:ext>
                </a:extLst>
              </a:tr>
              <a:tr h="370840">
                <a:tc>
                  <a:txBody>
                    <a:bodyPr/>
                    <a:lstStyle/>
                    <a:p>
                      <a:pPr algn="ctr"/>
                      <a:r>
                        <a:rPr lang="es-MX" sz="1100" dirty="0"/>
                        <a:t>4</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1200" b="1" u="none" strike="noStrike" kern="1200" cap="none" spc="0" normalizeH="0" baseline="0" noProof="0" dirty="0">
                          <a:ln>
                            <a:noFill/>
                          </a:ln>
                          <a:solidFill>
                            <a:prstClr val="black"/>
                          </a:solidFill>
                          <a:effectLst/>
                          <a:uLnTx/>
                          <a:uFillTx/>
                        </a:rPr>
                        <a:t>OIC</a:t>
                      </a:r>
                      <a:endParaRPr kumimoji="0" lang="es-MX" sz="1200" b="1" i="0" u="none" strike="noStrike" kern="1200" cap="none" spc="0" normalizeH="0" baseline="0" noProof="0" dirty="0">
                        <a:ln>
                          <a:noFill/>
                        </a:ln>
                        <a:solidFill>
                          <a:prstClr val="black"/>
                        </a:solidFill>
                        <a:effectLst/>
                        <a:uLnTx/>
                        <a:uFillTx/>
                        <a:latin typeface="Calibri"/>
                        <a:ea typeface="+mn-ea"/>
                        <a:cs typeface="+mn-cs"/>
                      </a:endParaRPr>
                    </a:p>
                  </a:txBody>
                  <a:tcPr/>
                </a:tc>
                <a:tc>
                  <a:txBody>
                    <a:bodyPr/>
                    <a:lstStyle/>
                    <a:p>
                      <a:r>
                        <a:rPr lang="es-MX" sz="1100" b="1" kern="1200" dirty="0">
                          <a:solidFill>
                            <a:schemeClr val="dk1"/>
                          </a:solidFill>
                        </a:rPr>
                        <a:t>2020</a:t>
                      </a:r>
                      <a:endParaRPr lang="es-MX" sz="1100" b="1" kern="1200" dirty="0">
                        <a:solidFill>
                          <a:schemeClr val="dk1"/>
                        </a:solidFill>
                        <a:latin typeface="+mn-lt"/>
                        <a:ea typeface="+mn-ea"/>
                        <a:cs typeface="+mn-cs"/>
                      </a:endParaRPr>
                    </a:p>
                  </a:txBody>
                  <a:tcPr/>
                </a:tc>
                <a:tc>
                  <a:txBody>
                    <a:bodyPr/>
                    <a:lstStyle/>
                    <a:p>
                      <a:r>
                        <a:rPr lang="es-MX" sz="1100" b="1" kern="1200" dirty="0">
                          <a:solidFill>
                            <a:schemeClr val="dk1"/>
                          </a:solidFill>
                        </a:rPr>
                        <a:t>Control de acceso al servicio médico de los beneficiarios de los jubilados, pensionados y empleados del instituto</a:t>
                      </a:r>
                      <a:endParaRPr lang="es-MX" sz="1100" b="1" kern="1200" dirty="0">
                        <a:solidFill>
                          <a:schemeClr val="dk1"/>
                        </a:solidFill>
                        <a:latin typeface="+mn-lt"/>
                        <a:ea typeface="+mn-ea"/>
                        <a:cs typeface="+mn-cs"/>
                      </a:endParaRPr>
                    </a:p>
                  </a:txBody>
                  <a:tcPr/>
                </a:tc>
                <a:tc>
                  <a:txBody>
                    <a:bodyPr/>
                    <a:lstStyle/>
                    <a:p>
                      <a:r>
                        <a:rPr lang="es-MX" sz="1100" b="1" kern="1200" dirty="0">
                          <a:solidFill>
                            <a:schemeClr val="dk1"/>
                          </a:solidFill>
                        </a:rPr>
                        <a:t>x</a:t>
                      </a:r>
                      <a:endParaRPr lang="es-MX" sz="1100" b="1" kern="1200" dirty="0">
                        <a:solidFill>
                          <a:schemeClr val="dk1"/>
                        </a:solidFill>
                        <a:latin typeface="+mn-lt"/>
                        <a:ea typeface="+mn-ea"/>
                        <a:cs typeface="+mn-cs"/>
                      </a:endParaRPr>
                    </a:p>
                  </a:txBody>
                  <a:tcPr/>
                </a:tc>
                <a:tc>
                  <a:txBody>
                    <a:bodyPr/>
                    <a:lstStyle/>
                    <a:p>
                      <a:endParaRPr lang="es-MX" sz="1100" b="1" kern="1200" dirty="0">
                        <a:solidFill>
                          <a:schemeClr val="dk1"/>
                        </a:solidFill>
                        <a:latin typeface="+mn-lt"/>
                        <a:ea typeface="+mn-ea"/>
                        <a:cs typeface="+mn-cs"/>
                      </a:endParaRPr>
                    </a:p>
                  </a:txBody>
                  <a:tcPr/>
                </a:tc>
                <a:tc>
                  <a:txBody>
                    <a:bodyPr/>
                    <a:lstStyle/>
                    <a:p>
                      <a:endParaRPr lang="es-MX" sz="1100" b="1" kern="1200" dirty="0">
                        <a:solidFill>
                          <a:schemeClr val="dk1"/>
                        </a:solidFill>
                        <a:latin typeface="+mn-lt"/>
                        <a:ea typeface="+mn-ea"/>
                        <a:cs typeface="+mn-cs"/>
                      </a:endParaRPr>
                    </a:p>
                  </a:txBody>
                  <a:tcPr/>
                </a:tc>
                <a:tc>
                  <a:txBody>
                    <a:bodyPr/>
                    <a:lstStyle/>
                    <a:p>
                      <a:endParaRPr lang="es-MX" sz="1100" b="1" kern="1200" dirty="0">
                        <a:solidFill>
                          <a:schemeClr val="dk1"/>
                        </a:solidFill>
                        <a:latin typeface="+mn-lt"/>
                        <a:ea typeface="+mn-ea"/>
                        <a:cs typeface="+mn-cs"/>
                      </a:endParaRPr>
                    </a:p>
                  </a:txBody>
                  <a:tcPr/>
                </a:tc>
                <a:extLst>
                  <a:ext uri="{0D108BD9-81ED-4DB2-BD59-A6C34878D82A}">
                    <a16:rowId xmlns:a16="http://schemas.microsoft.com/office/drawing/2014/main" val="3762389488"/>
                  </a:ext>
                </a:extLst>
              </a:tr>
              <a:tr h="370840">
                <a:tc>
                  <a:txBody>
                    <a:bodyPr/>
                    <a:lstStyle/>
                    <a:p>
                      <a:pPr algn="ctr"/>
                      <a:r>
                        <a:rPr lang="es-MX" sz="1100" dirty="0"/>
                        <a:t>5</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1200" b="1" u="none" strike="noStrike" kern="1200" cap="none" spc="0" normalizeH="0" baseline="0" noProof="0" dirty="0">
                          <a:ln>
                            <a:noFill/>
                          </a:ln>
                          <a:solidFill>
                            <a:prstClr val="black"/>
                          </a:solidFill>
                          <a:effectLst/>
                          <a:uLnTx/>
                          <a:uFillTx/>
                        </a:rPr>
                        <a:t>OIC</a:t>
                      </a:r>
                      <a:endParaRPr kumimoji="0" lang="es-MX" sz="1200" b="1" i="0" u="none" strike="noStrike" kern="1200" cap="none" spc="0" normalizeH="0" baseline="0" noProof="0" dirty="0">
                        <a:ln>
                          <a:noFill/>
                        </a:ln>
                        <a:solidFill>
                          <a:prstClr val="black"/>
                        </a:solidFill>
                        <a:effectLst/>
                        <a:uLnTx/>
                        <a:uFillTx/>
                        <a:latin typeface="Calibri"/>
                        <a:ea typeface="+mn-ea"/>
                        <a:cs typeface="+mn-cs"/>
                      </a:endParaRPr>
                    </a:p>
                  </a:txBody>
                  <a:tcPr/>
                </a:tc>
                <a:tc>
                  <a:txBody>
                    <a:bodyPr/>
                    <a:lstStyle/>
                    <a:p>
                      <a:r>
                        <a:rPr lang="es-MX" sz="1100" b="1" kern="1200" dirty="0">
                          <a:solidFill>
                            <a:schemeClr val="dk1"/>
                          </a:solidFill>
                        </a:rPr>
                        <a:t>2019-2021</a:t>
                      </a:r>
                      <a:endParaRPr lang="es-MX" sz="1100" b="1" kern="1200" dirty="0">
                        <a:solidFill>
                          <a:schemeClr val="dk1"/>
                        </a:solidFill>
                        <a:latin typeface="+mn-lt"/>
                        <a:ea typeface="+mn-ea"/>
                        <a:cs typeface="+mn-cs"/>
                      </a:endParaRPr>
                    </a:p>
                  </a:txBody>
                  <a:tcPr/>
                </a:tc>
                <a:tc>
                  <a:txBody>
                    <a:bodyPr/>
                    <a:lstStyle/>
                    <a:p>
                      <a:r>
                        <a:rPr lang="es-MX" sz="1100" b="1" kern="1200" dirty="0">
                          <a:solidFill>
                            <a:schemeClr val="dk1"/>
                          </a:solidFill>
                        </a:rPr>
                        <a:t>Revisión anual de los almacenes  de las </a:t>
                      </a:r>
                      <a:r>
                        <a:rPr lang="es-MX" sz="1100" b="1" kern="1200" dirty="0" err="1">
                          <a:solidFill>
                            <a:schemeClr val="dk1"/>
                          </a:solidFill>
                        </a:rPr>
                        <a:t>UNIMEF</a:t>
                      </a:r>
                      <a:endParaRPr lang="es-MX" sz="1100" b="1" kern="1200" dirty="0">
                        <a:solidFill>
                          <a:schemeClr val="dk1"/>
                        </a:solidFill>
                        <a:latin typeface="+mn-lt"/>
                        <a:ea typeface="+mn-ea"/>
                        <a:cs typeface="+mn-cs"/>
                      </a:endParaRPr>
                    </a:p>
                  </a:txBody>
                  <a:tcPr/>
                </a:tc>
                <a:tc>
                  <a:txBody>
                    <a:bodyPr/>
                    <a:lstStyle/>
                    <a:p>
                      <a:endParaRPr lang="es-MX" sz="1100" b="1" kern="1200" dirty="0">
                        <a:solidFill>
                          <a:schemeClr val="dk1"/>
                        </a:solidFill>
                        <a:latin typeface="+mn-lt"/>
                        <a:ea typeface="+mn-ea"/>
                        <a:cs typeface="+mn-cs"/>
                      </a:endParaRPr>
                    </a:p>
                  </a:txBody>
                  <a:tcPr/>
                </a:tc>
                <a:tc>
                  <a:txBody>
                    <a:bodyPr/>
                    <a:lstStyle/>
                    <a:p>
                      <a:r>
                        <a:rPr lang="es-MX" sz="1100" b="1" kern="1200" dirty="0">
                          <a:solidFill>
                            <a:schemeClr val="dk1"/>
                          </a:solidFill>
                        </a:rPr>
                        <a:t>x</a:t>
                      </a:r>
                      <a:endParaRPr lang="es-MX" sz="1100" b="1" kern="1200" dirty="0">
                        <a:solidFill>
                          <a:schemeClr val="dk1"/>
                        </a:solidFill>
                        <a:latin typeface="+mn-lt"/>
                        <a:ea typeface="+mn-ea"/>
                        <a:cs typeface="+mn-cs"/>
                      </a:endParaRPr>
                    </a:p>
                  </a:txBody>
                  <a:tcPr/>
                </a:tc>
                <a:tc>
                  <a:txBody>
                    <a:bodyPr/>
                    <a:lstStyle/>
                    <a:p>
                      <a:endParaRPr lang="es-MX" sz="1100" b="1" kern="1200" dirty="0">
                        <a:solidFill>
                          <a:schemeClr val="dk1"/>
                        </a:solidFill>
                        <a:latin typeface="+mn-lt"/>
                        <a:ea typeface="+mn-ea"/>
                        <a:cs typeface="+mn-cs"/>
                      </a:endParaRPr>
                    </a:p>
                  </a:txBody>
                  <a:tcPr/>
                </a:tc>
                <a:tc>
                  <a:txBody>
                    <a:bodyPr/>
                    <a:lstStyle/>
                    <a:p>
                      <a:endParaRPr lang="es-MX" sz="1100" b="1" kern="1200" dirty="0">
                        <a:solidFill>
                          <a:schemeClr val="dk1"/>
                        </a:solidFill>
                        <a:latin typeface="+mn-lt"/>
                        <a:ea typeface="+mn-ea"/>
                        <a:cs typeface="+mn-cs"/>
                      </a:endParaRPr>
                    </a:p>
                  </a:txBody>
                  <a:tcPr/>
                </a:tc>
                <a:extLst>
                  <a:ext uri="{0D108BD9-81ED-4DB2-BD59-A6C34878D82A}">
                    <a16:rowId xmlns:a16="http://schemas.microsoft.com/office/drawing/2014/main" val="3774071543"/>
                  </a:ext>
                </a:extLst>
              </a:tr>
              <a:tr h="370840">
                <a:tc>
                  <a:txBody>
                    <a:bodyPr/>
                    <a:lstStyle/>
                    <a:p>
                      <a:pPr algn="ctr"/>
                      <a:r>
                        <a:rPr lang="es-MX" sz="1100" dirty="0"/>
                        <a:t>1</a:t>
                      </a:r>
                    </a:p>
                  </a:txBody>
                  <a:tcPr/>
                </a:tc>
                <a:tc>
                  <a:txBody>
                    <a:bodyPr/>
                    <a:lstStyle/>
                    <a:p>
                      <a:pPr algn="ctr"/>
                      <a:r>
                        <a:rPr lang="es-MX" sz="1200" b="1" dirty="0" err="1"/>
                        <a:t>CEJ</a:t>
                      </a:r>
                      <a:endParaRPr lang="es-MX" sz="1200" b="1" dirty="0"/>
                    </a:p>
                  </a:txBody>
                  <a:tcPr/>
                </a:tc>
                <a:tc>
                  <a:txBody>
                    <a:bodyPr/>
                    <a:lstStyle/>
                    <a:p>
                      <a:endParaRPr lang="es-MX" sz="1100" b="1" kern="1200" dirty="0">
                        <a:solidFill>
                          <a:schemeClr val="dk1"/>
                        </a:solidFill>
                        <a:latin typeface="+mn-lt"/>
                        <a:ea typeface="+mn-ea"/>
                        <a:cs typeface="+mn-cs"/>
                      </a:endParaRPr>
                    </a:p>
                  </a:txBody>
                  <a:tcPr/>
                </a:tc>
                <a:tc>
                  <a:txBody>
                    <a:bodyPr/>
                    <a:lstStyle/>
                    <a:p>
                      <a:r>
                        <a:rPr lang="es-MX" sz="1100" b="1" kern="1200" dirty="0">
                          <a:solidFill>
                            <a:schemeClr val="dk1"/>
                          </a:solidFill>
                        </a:rPr>
                        <a:t>Servicios Médicos Subrogados</a:t>
                      </a:r>
                      <a:endParaRPr lang="es-MX" sz="1100" b="1" kern="1200" dirty="0">
                        <a:solidFill>
                          <a:schemeClr val="dk1"/>
                        </a:solidFill>
                        <a:latin typeface="+mn-lt"/>
                        <a:ea typeface="+mn-ea"/>
                        <a:cs typeface="+mn-cs"/>
                      </a:endParaRPr>
                    </a:p>
                  </a:txBody>
                  <a:tcPr/>
                </a:tc>
                <a:tc>
                  <a:txBody>
                    <a:bodyPr/>
                    <a:lstStyle/>
                    <a:p>
                      <a:endParaRPr lang="es-MX" sz="1100" b="1" kern="1200" dirty="0">
                        <a:solidFill>
                          <a:schemeClr val="dk1"/>
                        </a:solidFill>
                        <a:latin typeface="+mn-lt"/>
                        <a:ea typeface="+mn-ea"/>
                        <a:cs typeface="+mn-cs"/>
                      </a:endParaRPr>
                    </a:p>
                  </a:txBody>
                  <a:tcPr/>
                </a:tc>
                <a:tc>
                  <a:txBody>
                    <a:bodyPr/>
                    <a:lstStyle/>
                    <a:p>
                      <a:endParaRPr lang="es-MX" sz="1100" b="1" kern="1200" dirty="0">
                        <a:solidFill>
                          <a:schemeClr val="dk1"/>
                        </a:solidFill>
                        <a:latin typeface="+mn-lt"/>
                        <a:ea typeface="+mn-ea"/>
                        <a:cs typeface="+mn-cs"/>
                      </a:endParaRPr>
                    </a:p>
                  </a:txBody>
                  <a:tcPr/>
                </a:tc>
                <a:tc>
                  <a:txBody>
                    <a:bodyPr/>
                    <a:lstStyle/>
                    <a:p>
                      <a:r>
                        <a:rPr lang="es-MX" sz="1100" b="1" kern="1200" dirty="0">
                          <a:solidFill>
                            <a:schemeClr val="dk1"/>
                          </a:solidFill>
                        </a:rPr>
                        <a:t>x</a:t>
                      </a:r>
                      <a:endParaRPr lang="es-MX" sz="1100" b="1" kern="1200" dirty="0">
                        <a:solidFill>
                          <a:schemeClr val="dk1"/>
                        </a:solidFill>
                        <a:latin typeface="+mn-lt"/>
                        <a:ea typeface="+mn-ea"/>
                        <a:cs typeface="+mn-cs"/>
                      </a:endParaRPr>
                    </a:p>
                  </a:txBody>
                  <a:tcPr/>
                </a:tc>
                <a:tc>
                  <a:txBody>
                    <a:bodyPr/>
                    <a:lstStyle/>
                    <a:p>
                      <a:endParaRPr lang="es-MX" sz="1100" b="1" kern="1200" dirty="0">
                        <a:solidFill>
                          <a:schemeClr val="dk1"/>
                        </a:solidFill>
                        <a:latin typeface="+mn-lt"/>
                        <a:ea typeface="+mn-ea"/>
                        <a:cs typeface="+mn-cs"/>
                      </a:endParaRPr>
                    </a:p>
                  </a:txBody>
                  <a:tcPr/>
                </a:tc>
                <a:extLst>
                  <a:ext uri="{0D108BD9-81ED-4DB2-BD59-A6C34878D82A}">
                    <a16:rowId xmlns:a16="http://schemas.microsoft.com/office/drawing/2014/main" val="75178199"/>
                  </a:ext>
                </a:extLst>
              </a:tr>
              <a:tr h="370840">
                <a:tc>
                  <a:txBody>
                    <a:bodyPr/>
                    <a:lstStyle/>
                    <a:p>
                      <a:pPr algn="ctr"/>
                      <a:r>
                        <a:rPr lang="es-MX" sz="1100" dirty="0"/>
                        <a:t>1</a:t>
                      </a:r>
                    </a:p>
                  </a:txBody>
                  <a:tcPr/>
                </a:tc>
                <a:tc>
                  <a:txBody>
                    <a:bodyPr/>
                    <a:lstStyle/>
                    <a:p>
                      <a:pPr algn="ctr"/>
                      <a:r>
                        <a:rPr lang="es-MX" sz="1200" b="1" dirty="0"/>
                        <a:t>ASEJ</a:t>
                      </a:r>
                    </a:p>
                  </a:txBody>
                  <a:tcPr/>
                </a:tc>
                <a:tc>
                  <a:txBody>
                    <a:bodyPr/>
                    <a:lstStyle/>
                    <a:p>
                      <a:pPr marL="0" algn="l" defTabSz="457200" rtl="0" eaLnBrk="1" latinLnBrk="0" hangingPunct="1"/>
                      <a:endParaRPr lang="es-MX" sz="1100" b="1" kern="1200" dirty="0">
                        <a:solidFill>
                          <a:schemeClr val="dk1"/>
                        </a:solidFill>
                        <a:latin typeface="+mn-lt"/>
                        <a:ea typeface="+mn-ea"/>
                        <a:cs typeface="+mn-cs"/>
                      </a:endParaRPr>
                    </a:p>
                  </a:txBody>
                  <a:tcPr/>
                </a:tc>
                <a:tc>
                  <a:txBody>
                    <a:bodyPr/>
                    <a:lstStyle/>
                    <a:p>
                      <a:pPr marL="0" algn="l" defTabSz="457200" rtl="0" eaLnBrk="1" latinLnBrk="0" hangingPunct="1"/>
                      <a:r>
                        <a:rPr lang="es-MX" sz="1100" b="1" kern="1200" dirty="0">
                          <a:solidFill>
                            <a:schemeClr val="dk1"/>
                          </a:solidFill>
                        </a:rPr>
                        <a:t>Cuenta Pública 2019</a:t>
                      </a:r>
                      <a:endParaRPr lang="es-MX" sz="1100" b="1" kern="1200" dirty="0">
                        <a:solidFill>
                          <a:schemeClr val="dk1"/>
                        </a:solidFill>
                        <a:latin typeface="+mn-lt"/>
                        <a:ea typeface="+mn-ea"/>
                        <a:cs typeface="+mn-cs"/>
                      </a:endParaRPr>
                    </a:p>
                  </a:txBody>
                  <a:tcPr/>
                </a:tc>
                <a:tc>
                  <a:txBody>
                    <a:bodyPr/>
                    <a:lstStyle/>
                    <a:p>
                      <a:pPr marL="0" algn="l" defTabSz="457200" rtl="0" eaLnBrk="1" latinLnBrk="0" hangingPunct="1"/>
                      <a:endParaRPr lang="es-MX" sz="1100" b="1" kern="1200" dirty="0">
                        <a:solidFill>
                          <a:schemeClr val="dk1"/>
                        </a:solidFill>
                        <a:latin typeface="+mn-lt"/>
                        <a:ea typeface="+mn-ea"/>
                        <a:cs typeface="+mn-cs"/>
                      </a:endParaRPr>
                    </a:p>
                  </a:txBody>
                  <a:tcPr/>
                </a:tc>
                <a:tc>
                  <a:txBody>
                    <a:bodyPr/>
                    <a:lstStyle/>
                    <a:p>
                      <a:pPr marL="0" algn="l" defTabSz="457200" rtl="0" eaLnBrk="1" latinLnBrk="0" hangingPunct="1"/>
                      <a:endParaRPr lang="es-MX" sz="1100" b="1" kern="1200" dirty="0">
                        <a:solidFill>
                          <a:schemeClr val="dk1"/>
                        </a:solidFill>
                        <a:latin typeface="+mn-lt"/>
                        <a:ea typeface="+mn-ea"/>
                        <a:cs typeface="+mn-cs"/>
                      </a:endParaRPr>
                    </a:p>
                  </a:txBody>
                  <a:tcPr/>
                </a:tc>
                <a:tc>
                  <a:txBody>
                    <a:bodyPr/>
                    <a:lstStyle/>
                    <a:p>
                      <a:pPr marL="0" algn="l" defTabSz="457200" rtl="0" eaLnBrk="1" latinLnBrk="0" hangingPunct="1"/>
                      <a:endParaRPr lang="es-MX" sz="1100" b="1" kern="1200" dirty="0">
                        <a:solidFill>
                          <a:schemeClr val="dk1"/>
                        </a:solidFill>
                        <a:latin typeface="+mn-lt"/>
                        <a:ea typeface="+mn-ea"/>
                        <a:cs typeface="+mn-cs"/>
                      </a:endParaRPr>
                    </a:p>
                  </a:txBody>
                  <a:tcPr/>
                </a:tc>
                <a:tc>
                  <a:txBody>
                    <a:bodyPr/>
                    <a:lstStyle/>
                    <a:p>
                      <a:pPr marL="0" algn="l" defTabSz="457200" rtl="0" eaLnBrk="1" latinLnBrk="0" hangingPunct="1"/>
                      <a:r>
                        <a:rPr lang="es-MX" sz="1100" b="1" kern="1200" dirty="0">
                          <a:solidFill>
                            <a:schemeClr val="dk1"/>
                          </a:solidFill>
                        </a:rPr>
                        <a:t>x</a:t>
                      </a:r>
                      <a:endParaRPr lang="es-MX" sz="1100" b="1" kern="1200" dirty="0">
                        <a:solidFill>
                          <a:schemeClr val="dk1"/>
                        </a:solidFill>
                        <a:latin typeface="+mn-lt"/>
                        <a:ea typeface="+mn-ea"/>
                        <a:cs typeface="+mn-cs"/>
                      </a:endParaRPr>
                    </a:p>
                  </a:txBody>
                  <a:tcPr/>
                </a:tc>
                <a:extLst>
                  <a:ext uri="{0D108BD9-81ED-4DB2-BD59-A6C34878D82A}">
                    <a16:rowId xmlns:a16="http://schemas.microsoft.com/office/drawing/2014/main" val="1193513704"/>
                  </a:ext>
                </a:extLst>
              </a:tr>
            </a:tbl>
          </a:graphicData>
        </a:graphic>
      </p:graphicFrame>
      <p:graphicFrame>
        <p:nvGraphicFramePr>
          <p:cNvPr id="9" name="Gráfico 8">
            <a:extLst>
              <a:ext uri="{FF2B5EF4-FFF2-40B4-BE49-F238E27FC236}">
                <a16:creationId xmlns:a16="http://schemas.microsoft.com/office/drawing/2014/main" id="{B4424650-5A0D-4E85-B575-F08C5B781B94}"/>
              </a:ext>
            </a:extLst>
          </p:cNvPr>
          <p:cNvGraphicFramePr>
            <a:graphicFrameLocks/>
          </p:cNvGraphicFramePr>
          <p:nvPr>
            <p:extLst>
              <p:ext uri="{D42A27DB-BD31-4B8C-83A1-F6EECF244321}">
                <p14:modId xmlns:p14="http://schemas.microsoft.com/office/powerpoint/2010/main" val="803739857"/>
              </p:ext>
            </p:extLst>
          </p:nvPr>
        </p:nvGraphicFramePr>
        <p:xfrm>
          <a:off x="0" y="2033924"/>
          <a:ext cx="3781166" cy="338422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2891998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3">
            <a:extLst>
              <a:ext uri="{FF2B5EF4-FFF2-40B4-BE49-F238E27FC236}">
                <a16:creationId xmlns:a16="http://schemas.microsoft.com/office/drawing/2014/main" id="{10E8E972-39DB-7F4E-8A5F-84B2ED99F958}"/>
              </a:ext>
            </a:extLst>
          </p:cNvPr>
          <p:cNvGraphicFramePr>
            <a:graphicFrameLocks noGrp="1"/>
          </p:cNvGraphicFramePr>
          <p:nvPr>
            <p:extLst>
              <p:ext uri="{D42A27DB-BD31-4B8C-83A1-F6EECF244321}">
                <p14:modId xmlns:p14="http://schemas.microsoft.com/office/powerpoint/2010/main" val="1589761377"/>
              </p:ext>
            </p:extLst>
          </p:nvPr>
        </p:nvGraphicFramePr>
        <p:xfrm>
          <a:off x="242077" y="739516"/>
          <a:ext cx="8899079" cy="5740390"/>
        </p:xfrm>
        <a:graphic>
          <a:graphicData uri="http://schemas.openxmlformats.org/drawingml/2006/table">
            <a:tbl>
              <a:tblPr firstRow="1">
                <a:tableStyleId>{E8B1032C-EA38-4F05-BA0D-38AFFFC7BED3}</a:tableStyleId>
              </a:tblPr>
              <a:tblGrid>
                <a:gridCol w="1024120">
                  <a:extLst>
                    <a:ext uri="{9D8B030D-6E8A-4147-A177-3AD203B41FA5}">
                      <a16:colId xmlns:a16="http://schemas.microsoft.com/office/drawing/2014/main" val="20000"/>
                    </a:ext>
                  </a:extLst>
                </a:gridCol>
                <a:gridCol w="725714">
                  <a:extLst>
                    <a:ext uri="{9D8B030D-6E8A-4147-A177-3AD203B41FA5}">
                      <a16:colId xmlns:a16="http://schemas.microsoft.com/office/drawing/2014/main" val="20002"/>
                    </a:ext>
                  </a:extLst>
                </a:gridCol>
                <a:gridCol w="2088631">
                  <a:extLst>
                    <a:ext uri="{9D8B030D-6E8A-4147-A177-3AD203B41FA5}">
                      <a16:colId xmlns:a16="http://schemas.microsoft.com/office/drawing/2014/main" val="1636681202"/>
                    </a:ext>
                  </a:extLst>
                </a:gridCol>
                <a:gridCol w="1157228">
                  <a:extLst>
                    <a:ext uri="{9D8B030D-6E8A-4147-A177-3AD203B41FA5}">
                      <a16:colId xmlns:a16="http://schemas.microsoft.com/office/drawing/2014/main" val="20003"/>
                    </a:ext>
                  </a:extLst>
                </a:gridCol>
                <a:gridCol w="3903386">
                  <a:extLst>
                    <a:ext uri="{9D8B030D-6E8A-4147-A177-3AD203B41FA5}">
                      <a16:colId xmlns:a16="http://schemas.microsoft.com/office/drawing/2014/main" val="20004"/>
                    </a:ext>
                  </a:extLst>
                </a:gridCol>
              </a:tblGrid>
              <a:tr h="335928">
                <a:tc gridSpan="5">
                  <a:txBody>
                    <a:bodyPr/>
                    <a:lstStyle/>
                    <a:p>
                      <a:pPr algn="ctr"/>
                      <a:r>
                        <a:rPr lang="en-US" sz="1600" dirty="0" err="1">
                          <a:solidFill>
                            <a:schemeClr val="accent1">
                              <a:lumMod val="50000"/>
                            </a:schemeClr>
                          </a:solidFill>
                        </a:rPr>
                        <a:t>Auditorías</a:t>
                      </a:r>
                      <a:r>
                        <a:rPr lang="en-US" sz="1600" dirty="0">
                          <a:solidFill>
                            <a:schemeClr val="accent1">
                              <a:lumMod val="50000"/>
                            </a:schemeClr>
                          </a:solidFill>
                        </a:rPr>
                        <a:t> </a:t>
                      </a:r>
                      <a:r>
                        <a:rPr lang="en-US" sz="1600" dirty="0" err="1">
                          <a:solidFill>
                            <a:schemeClr val="accent1">
                              <a:lumMod val="50000"/>
                            </a:schemeClr>
                          </a:solidFill>
                        </a:rPr>
                        <a:t>Concluidas</a:t>
                      </a:r>
                      <a:endParaRPr lang="en-US" sz="1600" dirty="0">
                        <a:solidFill>
                          <a:schemeClr val="accent1">
                            <a:lumMod val="50000"/>
                          </a:schemeClr>
                        </a:solidFill>
                        <a:latin typeface="Arial" pitchFamily="34" charset="0"/>
                        <a:cs typeface="Arial" pitchFamily="34" charset="0"/>
                      </a:endParaRPr>
                    </a:p>
                  </a:txBody>
                  <a:tcPr marL="137160" marR="68580" marT="34290" marB="34290" anchor="ctr"/>
                </a:tc>
                <a:tc hMerge="1">
                  <a:txBody>
                    <a:bodyPr/>
                    <a:lstStyle/>
                    <a:p>
                      <a:endParaRPr lang="en-US" dirty="0"/>
                    </a:p>
                  </a:txBody>
                  <a:tcPr>
                    <a:lnL w="38100" cap="flat" cmpd="sng" algn="ctr">
                      <a:solidFill>
                        <a:srgbClr val="002060"/>
                      </a:solidFill>
                      <a:prstDash val="solid"/>
                      <a:round/>
                      <a:headEnd type="none" w="med" len="med"/>
                      <a:tailEnd type="none" w="med" len="med"/>
                    </a:lnL>
                  </a:tcPr>
                </a:tc>
                <a:tc hMerge="1">
                  <a:txBody>
                    <a:bodyPr/>
                    <a:lstStyle/>
                    <a:p>
                      <a:endParaRPr lang="es-MX"/>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0000"/>
                  </a:ext>
                </a:extLst>
              </a:tr>
              <a:tr h="576302">
                <a:tc>
                  <a:txBody>
                    <a:bodyPr/>
                    <a:lstStyle/>
                    <a:p>
                      <a:pPr algn="ctr"/>
                      <a:r>
                        <a:rPr lang="en-US" sz="1000" b="1">
                          <a:solidFill>
                            <a:srgbClr val="002060"/>
                          </a:solidFill>
                        </a:rPr>
                        <a:t>Orden de </a:t>
                      </a:r>
                      <a:r>
                        <a:rPr lang="en-US" sz="1000" b="1" err="1">
                          <a:solidFill>
                            <a:srgbClr val="002060"/>
                          </a:solidFill>
                        </a:rPr>
                        <a:t>Auditoría</a:t>
                      </a:r>
                      <a:r>
                        <a:rPr lang="en-US" sz="1000" b="1">
                          <a:solidFill>
                            <a:srgbClr val="002060"/>
                          </a:solidFill>
                        </a:rPr>
                        <a:t> </a:t>
                      </a:r>
                      <a:endParaRPr lang="en-US" sz="1000" b="1">
                        <a:solidFill>
                          <a:srgbClr val="002060"/>
                        </a:solidFill>
                        <a:latin typeface="Arial" pitchFamily="34" charset="0"/>
                        <a:cs typeface="Arial" pitchFamily="34" charset="0"/>
                      </a:endParaRPr>
                    </a:p>
                  </a:txBody>
                  <a:tcPr marL="137160" marR="68580" marT="34290" marB="34290" anchor="ctr"/>
                </a:tc>
                <a:tc>
                  <a:txBody>
                    <a:bodyPr/>
                    <a:lstStyle/>
                    <a:p>
                      <a:pPr marL="0" algn="ctr" defTabSz="914400" rtl="0" eaLnBrk="1" latinLnBrk="0" hangingPunct="1"/>
                      <a:r>
                        <a:rPr lang="en-US" sz="1000" b="1" kern="1200" err="1">
                          <a:solidFill>
                            <a:srgbClr val="002060"/>
                          </a:solidFill>
                        </a:rPr>
                        <a:t>Órgano</a:t>
                      </a:r>
                      <a:r>
                        <a:rPr lang="en-US" sz="1000" b="1" kern="1200">
                          <a:solidFill>
                            <a:srgbClr val="002060"/>
                          </a:solidFill>
                        </a:rPr>
                        <a:t> </a:t>
                      </a:r>
                    </a:p>
                    <a:p>
                      <a:pPr marL="0" algn="ctr" defTabSz="914400" rtl="0" eaLnBrk="1" latinLnBrk="0" hangingPunct="1"/>
                      <a:r>
                        <a:rPr lang="en-US" sz="1000" b="1" kern="1200">
                          <a:solidFill>
                            <a:srgbClr val="002060"/>
                          </a:solidFill>
                        </a:rPr>
                        <a:t>Auditor</a:t>
                      </a:r>
                      <a:endParaRPr lang="en-US" sz="1000" b="1" kern="1200">
                        <a:solidFill>
                          <a:srgbClr val="002060"/>
                        </a:solidFill>
                        <a:latin typeface="Arial" pitchFamily="34" charset="0"/>
                        <a:ea typeface="+mn-ea"/>
                        <a:cs typeface="Arial" pitchFamily="34" charset="0"/>
                      </a:endParaRPr>
                    </a:p>
                  </a:txBody>
                  <a:tcPr marL="68580" marR="68580" marT="34290" marB="34290" anchor="ctr"/>
                </a:tc>
                <a:tc>
                  <a:txBody>
                    <a:bodyPr/>
                    <a:lstStyle/>
                    <a:p>
                      <a:pPr marL="0" algn="ctr" defTabSz="914400" rtl="0" eaLnBrk="1" latinLnBrk="0" hangingPunct="1"/>
                      <a:r>
                        <a:rPr lang="en-US" sz="1000" b="1" kern="1200" err="1">
                          <a:solidFill>
                            <a:srgbClr val="002060"/>
                          </a:solidFill>
                        </a:rPr>
                        <a:t>Proceso</a:t>
                      </a:r>
                      <a:r>
                        <a:rPr lang="en-US" sz="1000" b="1" kern="1200">
                          <a:solidFill>
                            <a:srgbClr val="002060"/>
                          </a:solidFill>
                        </a:rPr>
                        <a:t> </a:t>
                      </a:r>
                      <a:r>
                        <a:rPr lang="en-US" sz="1000" b="1" kern="1200" err="1">
                          <a:solidFill>
                            <a:srgbClr val="002060"/>
                          </a:solidFill>
                        </a:rPr>
                        <a:t>Auditado</a:t>
                      </a:r>
                      <a:endParaRPr lang="en-US" sz="1000" b="1" kern="1200">
                        <a:solidFill>
                          <a:srgbClr val="002060"/>
                        </a:solidFill>
                        <a:latin typeface="Arial" pitchFamily="34" charset="0"/>
                        <a:ea typeface="+mn-ea"/>
                        <a:cs typeface="Arial" pitchFamily="34" charset="0"/>
                      </a:endParaRPr>
                    </a:p>
                  </a:txBody>
                  <a:tcPr marL="68580" marR="68580" marT="34290" marB="34290" anchor="ctr"/>
                </a:tc>
                <a:tc>
                  <a:txBody>
                    <a:bodyPr/>
                    <a:lstStyle/>
                    <a:p>
                      <a:pPr marL="0" algn="ctr" defTabSz="914400" rtl="0" eaLnBrk="1" latinLnBrk="0" hangingPunct="1"/>
                      <a:r>
                        <a:rPr lang="en-US" sz="1000" b="1" kern="1200" err="1">
                          <a:solidFill>
                            <a:srgbClr val="002060"/>
                          </a:solidFill>
                        </a:rPr>
                        <a:t>Periodo</a:t>
                      </a:r>
                      <a:endParaRPr lang="en-US" sz="1000" b="1" kern="1200">
                        <a:solidFill>
                          <a:srgbClr val="002060"/>
                        </a:solidFill>
                        <a:latin typeface="Arial" pitchFamily="34" charset="0"/>
                        <a:ea typeface="+mn-ea"/>
                        <a:cs typeface="Arial" pitchFamily="34" charset="0"/>
                      </a:endParaRPr>
                    </a:p>
                  </a:txBody>
                  <a:tcPr marL="68580" marR="68580" marT="34290" marB="34290" anchor="ctr"/>
                </a:tc>
                <a:tc>
                  <a:txBody>
                    <a:bodyPr/>
                    <a:lstStyle/>
                    <a:p>
                      <a:pPr marL="0" algn="ctr" defTabSz="914400" rtl="0" eaLnBrk="1" latinLnBrk="0" hangingPunct="1"/>
                      <a:r>
                        <a:rPr lang="en-US" sz="1000" b="1" kern="1200" dirty="0" err="1">
                          <a:solidFill>
                            <a:srgbClr val="002060"/>
                          </a:solidFill>
                        </a:rPr>
                        <a:t>Observaciones</a:t>
                      </a:r>
                      <a:endParaRPr lang="en-US" sz="1000" b="1" kern="1200" dirty="0">
                        <a:solidFill>
                          <a:srgbClr val="002060"/>
                        </a:solidFill>
                        <a:latin typeface="Arial" pitchFamily="34" charset="0"/>
                        <a:ea typeface="+mn-ea"/>
                        <a:cs typeface="Arial" pitchFamily="34" charset="0"/>
                      </a:endParaRPr>
                    </a:p>
                  </a:txBody>
                  <a:tcPr marL="68580" marR="68580" marT="34290" marB="34290" anchor="ctr"/>
                </a:tc>
                <a:extLst>
                  <a:ext uri="{0D108BD9-81ED-4DB2-BD59-A6C34878D82A}">
                    <a16:rowId xmlns:a16="http://schemas.microsoft.com/office/drawing/2014/main" val="10001"/>
                  </a:ext>
                </a:extLst>
              </a:tr>
              <a:tr h="705807">
                <a:tc>
                  <a:txBody>
                    <a:bodyPr/>
                    <a:lstStyle/>
                    <a:p>
                      <a:r>
                        <a:rPr lang="en-US" sz="1000">
                          <a:solidFill>
                            <a:srgbClr val="002060"/>
                          </a:solidFill>
                        </a:rPr>
                        <a:t>OA/008/2019</a:t>
                      </a:r>
                      <a:endParaRPr lang="en-US" sz="1000">
                        <a:solidFill>
                          <a:srgbClr val="002060"/>
                        </a:solidFill>
                        <a:latin typeface="Arial" pitchFamily="34" charset="0"/>
                        <a:cs typeface="Arial" pitchFamily="34" charset="0"/>
                      </a:endParaRPr>
                    </a:p>
                  </a:txBody>
                  <a:tcPr marL="137160" marR="68580" marT="34290" marB="34290" anchor="ctr"/>
                </a:tc>
                <a:tc>
                  <a:txBody>
                    <a:bodyPr/>
                    <a:lstStyle/>
                    <a:p>
                      <a:pPr algn="ctr"/>
                      <a:r>
                        <a:rPr lang="en-US" sz="1000">
                          <a:solidFill>
                            <a:schemeClr val="tx1">
                              <a:lumMod val="75000"/>
                              <a:lumOff val="25000"/>
                            </a:schemeClr>
                          </a:solidFill>
                        </a:rPr>
                        <a:t>OIC</a:t>
                      </a:r>
                      <a:endParaRPr lang="en-US" sz="1000">
                        <a:solidFill>
                          <a:schemeClr val="tx1">
                            <a:lumMod val="75000"/>
                            <a:lumOff val="25000"/>
                          </a:schemeClr>
                        </a:solidFill>
                        <a:latin typeface="Arial" pitchFamily="34" charset="0"/>
                        <a:cs typeface="Arial" pitchFamily="34" charset="0"/>
                      </a:endParaRPr>
                    </a:p>
                  </a:txBody>
                  <a:tcPr marL="68580" marR="68580" marT="34290" marB="34290" anchor="ctr"/>
                </a:tc>
                <a:tc>
                  <a:txBody>
                    <a:bodyPr/>
                    <a:lstStyle/>
                    <a:p>
                      <a:pPr algn="ctr"/>
                      <a:r>
                        <a:rPr lang="en-US" sz="1000" err="1">
                          <a:solidFill>
                            <a:schemeClr val="tx1">
                              <a:lumMod val="75000"/>
                              <a:lumOff val="25000"/>
                            </a:schemeClr>
                          </a:solidFill>
                        </a:rPr>
                        <a:t>Subrogación</a:t>
                      </a:r>
                      <a:r>
                        <a:rPr lang="en-US" sz="1000">
                          <a:solidFill>
                            <a:schemeClr val="tx1">
                              <a:lumMod val="75000"/>
                              <a:lumOff val="25000"/>
                            </a:schemeClr>
                          </a:solidFill>
                        </a:rPr>
                        <a:t> de los </a:t>
                      </a:r>
                      <a:r>
                        <a:rPr lang="en-US" sz="1000" err="1">
                          <a:solidFill>
                            <a:schemeClr val="tx1">
                              <a:lumMod val="75000"/>
                              <a:lumOff val="25000"/>
                            </a:schemeClr>
                          </a:solidFill>
                        </a:rPr>
                        <a:t>Servicios</a:t>
                      </a:r>
                      <a:r>
                        <a:rPr lang="en-US" sz="1000">
                          <a:solidFill>
                            <a:schemeClr val="tx1">
                              <a:lumMod val="75000"/>
                              <a:lumOff val="25000"/>
                            </a:schemeClr>
                          </a:solidFill>
                        </a:rPr>
                        <a:t> de </a:t>
                      </a:r>
                      <a:r>
                        <a:rPr lang="en-US" sz="1000" err="1">
                          <a:solidFill>
                            <a:schemeClr val="tx1">
                              <a:lumMod val="75000"/>
                              <a:lumOff val="25000"/>
                            </a:schemeClr>
                          </a:solidFill>
                        </a:rPr>
                        <a:t>Hospitales</a:t>
                      </a:r>
                      <a:r>
                        <a:rPr lang="en-US" sz="1000">
                          <a:solidFill>
                            <a:schemeClr val="tx1">
                              <a:lumMod val="75000"/>
                              <a:lumOff val="25000"/>
                            </a:schemeClr>
                          </a:solidFill>
                        </a:rPr>
                        <a:t> de Segundo y </a:t>
                      </a:r>
                      <a:r>
                        <a:rPr lang="en-US" sz="1000" err="1">
                          <a:solidFill>
                            <a:schemeClr val="tx1">
                              <a:lumMod val="75000"/>
                              <a:lumOff val="25000"/>
                            </a:schemeClr>
                          </a:solidFill>
                        </a:rPr>
                        <a:t>Tercer</a:t>
                      </a:r>
                      <a:r>
                        <a:rPr lang="en-US" sz="1000">
                          <a:solidFill>
                            <a:schemeClr val="tx1">
                              <a:lumMod val="75000"/>
                              <a:lumOff val="25000"/>
                            </a:schemeClr>
                          </a:solidFill>
                        </a:rPr>
                        <a:t> Nivel</a:t>
                      </a:r>
                      <a:endParaRPr lang="en-US" sz="1000">
                        <a:solidFill>
                          <a:schemeClr val="tx1">
                            <a:lumMod val="75000"/>
                            <a:lumOff val="25000"/>
                          </a:schemeClr>
                        </a:solidFill>
                        <a:latin typeface="Arial" pitchFamily="34" charset="0"/>
                        <a:cs typeface="Arial" pitchFamily="34" charset="0"/>
                      </a:endParaRPr>
                    </a:p>
                  </a:txBody>
                  <a:tcPr marL="68580" marR="68580" marT="34290" marB="34290" anchor="ctr"/>
                </a:tc>
                <a:tc>
                  <a:txBody>
                    <a:bodyPr/>
                    <a:lstStyle/>
                    <a:p>
                      <a:pPr algn="ctr"/>
                      <a:r>
                        <a:rPr lang="en-US" sz="1000">
                          <a:solidFill>
                            <a:schemeClr val="tx1">
                              <a:lumMod val="75000"/>
                              <a:lumOff val="25000"/>
                            </a:schemeClr>
                          </a:solidFill>
                        </a:rPr>
                        <a:t>01 de </a:t>
                      </a:r>
                      <a:r>
                        <a:rPr lang="en-US" sz="1000" err="1">
                          <a:solidFill>
                            <a:schemeClr val="tx1">
                              <a:lumMod val="75000"/>
                              <a:lumOff val="25000"/>
                            </a:schemeClr>
                          </a:solidFill>
                        </a:rPr>
                        <a:t>enero</a:t>
                      </a:r>
                      <a:r>
                        <a:rPr lang="en-US" sz="1000">
                          <a:solidFill>
                            <a:schemeClr val="tx1">
                              <a:lumMod val="75000"/>
                              <a:lumOff val="25000"/>
                            </a:schemeClr>
                          </a:solidFill>
                        </a:rPr>
                        <a:t> al 31 de </a:t>
                      </a:r>
                      <a:r>
                        <a:rPr lang="en-US" sz="1000" err="1">
                          <a:solidFill>
                            <a:schemeClr val="tx1">
                              <a:lumMod val="75000"/>
                              <a:lumOff val="25000"/>
                            </a:schemeClr>
                          </a:solidFill>
                        </a:rPr>
                        <a:t>marzo</a:t>
                      </a:r>
                      <a:r>
                        <a:rPr lang="en-US" sz="1000">
                          <a:solidFill>
                            <a:schemeClr val="tx1">
                              <a:lumMod val="75000"/>
                              <a:lumOff val="25000"/>
                            </a:schemeClr>
                          </a:solidFill>
                        </a:rPr>
                        <a:t> del 2019</a:t>
                      </a:r>
                      <a:endParaRPr lang="en-US" sz="1000">
                        <a:solidFill>
                          <a:schemeClr val="tx1">
                            <a:lumMod val="75000"/>
                            <a:lumOff val="25000"/>
                          </a:schemeClr>
                        </a:solidFill>
                        <a:latin typeface="Arial" pitchFamily="34" charset="0"/>
                        <a:cs typeface="Arial" pitchFamily="34" charset="0"/>
                      </a:endParaRPr>
                    </a:p>
                  </a:txBody>
                  <a:tcPr marL="68580" marR="68580" marT="34290" marB="34290" anchor="ctr"/>
                </a:tc>
                <a:tc>
                  <a:txBody>
                    <a:bodyPr/>
                    <a:lstStyle/>
                    <a:p>
                      <a:pPr algn="l"/>
                      <a:r>
                        <a:rPr lang="en-US" sz="1000" dirty="0">
                          <a:solidFill>
                            <a:schemeClr val="tx1">
                              <a:lumMod val="75000"/>
                              <a:lumOff val="25000"/>
                            </a:schemeClr>
                          </a:solidFill>
                        </a:rPr>
                        <a:t>1. </a:t>
                      </a:r>
                      <a:r>
                        <a:rPr lang="en-US" sz="1000" dirty="0" err="1">
                          <a:solidFill>
                            <a:schemeClr val="tx1">
                              <a:lumMod val="75000"/>
                              <a:lumOff val="25000"/>
                            </a:schemeClr>
                          </a:solidFill>
                        </a:rPr>
                        <a:t>Inconsistencias</a:t>
                      </a:r>
                      <a:r>
                        <a:rPr lang="en-US" sz="1000" dirty="0">
                          <a:solidFill>
                            <a:schemeClr val="tx1">
                              <a:lumMod val="75000"/>
                              <a:lumOff val="25000"/>
                            </a:schemeClr>
                          </a:solidFill>
                        </a:rPr>
                        <a:t> </a:t>
                      </a:r>
                      <a:r>
                        <a:rPr lang="en-US" sz="1000" dirty="0" err="1">
                          <a:solidFill>
                            <a:schemeClr val="tx1">
                              <a:lumMod val="75000"/>
                              <a:lumOff val="25000"/>
                            </a:schemeClr>
                          </a:solidFill>
                        </a:rPr>
                        <a:t>en</a:t>
                      </a:r>
                      <a:r>
                        <a:rPr lang="en-US" sz="1000" dirty="0">
                          <a:solidFill>
                            <a:schemeClr val="tx1">
                              <a:lumMod val="75000"/>
                              <a:lumOff val="25000"/>
                            </a:schemeClr>
                          </a:solidFill>
                        </a:rPr>
                        <a:t> los </a:t>
                      </a:r>
                      <a:r>
                        <a:rPr lang="en-US" sz="1000" dirty="0" err="1">
                          <a:solidFill>
                            <a:schemeClr val="tx1">
                              <a:lumMod val="75000"/>
                              <a:lumOff val="25000"/>
                            </a:schemeClr>
                          </a:solidFill>
                        </a:rPr>
                        <a:t>pagos</a:t>
                      </a:r>
                      <a:r>
                        <a:rPr lang="en-US" sz="1000" dirty="0">
                          <a:solidFill>
                            <a:schemeClr val="tx1">
                              <a:lumMod val="75000"/>
                              <a:lumOff val="25000"/>
                            </a:schemeClr>
                          </a:solidFill>
                        </a:rPr>
                        <a:t> por </a:t>
                      </a:r>
                      <a:r>
                        <a:rPr lang="en-US" sz="1000" dirty="0" err="1">
                          <a:solidFill>
                            <a:schemeClr val="tx1">
                              <a:lumMod val="75000"/>
                              <a:lumOff val="25000"/>
                            </a:schemeClr>
                          </a:solidFill>
                        </a:rPr>
                        <a:t>Hospitales</a:t>
                      </a:r>
                      <a:r>
                        <a:rPr lang="en-US" sz="1000" dirty="0">
                          <a:solidFill>
                            <a:schemeClr val="tx1">
                              <a:lumMod val="75000"/>
                              <a:lumOff val="25000"/>
                            </a:schemeClr>
                          </a:solidFill>
                        </a:rPr>
                        <a:t> de Segundo y </a:t>
                      </a:r>
                      <a:r>
                        <a:rPr lang="en-US" sz="1000" dirty="0" err="1">
                          <a:solidFill>
                            <a:schemeClr val="tx1">
                              <a:lumMod val="75000"/>
                              <a:lumOff val="25000"/>
                            </a:schemeClr>
                          </a:solidFill>
                        </a:rPr>
                        <a:t>Tercer</a:t>
                      </a:r>
                      <a:r>
                        <a:rPr lang="en-US" sz="1000" dirty="0">
                          <a:solidFill>
                            <a:schemeClr val="tx1">
                              <a:lumMod val="75000"/>
                              <a:lumOff val="25000"/>
                            </a:schemeClr>
                          </a:solidFill>
                        </a:rPr>
                        <a:t> Nivel</a:t>
                      </a:r>
                    </a:p>
                    <a:p>
                      <a:pPr algn="l"/>
                      <a:r>
                        <a:rPr lang="en-US" sz="1000" dirty="0">
                          <a:solidFill>
                            <a:schemeClr val="tx1">
                              <a:lumMod val="75000"/>
                              <a:lumOff val="25000"/>
                            </a:schemeClr>
                          </a:solidFill>
                        </a:rPr>
                        <a:t>2. </a:t>
                      </a:r>
                      <a:r>
                        <a:rPr lang="en-US" sz="1000" dirty="0" err="1">
                          <a:solidFill>
                            <a:schemeClr val="tx1">
                              <a:lumMod val="75000"/>
                              <a:lumOff val="25000"/>
                            </a:schemeClr>
                          </a:solidFill>
                        </a:rPr>
                        <a:t>Impuesto</a:t>
                      </a:r>
                      <a:r>
                        <a:rPr lang="en-US" sz="1000" dirty="0">
                          <a:solidFill>
                            <a:schemeClr val="tx1">
                              <a:lumMod val="75000"/>
                              <a:lumOff val="25000"/>
                            </a:schemeClr>
                          </a:solidFill>
                        </a:rPr>
                        <a:t> al Valor </a:t>
                      </a:r>
                      <a:r>
                        <a:rPr lang="en-US" sz="1000" dirty="0" err="1">
                          <a:solidFill>
                            <a:schemeClr val="tx1">
                              <a:lumMod val="75000"/>
                              <a:lumOff val="25000"/>
                            </a:schemeClr>
                          </a:solidFill>
                        </a:rPr>
                        <a:t>Agregado</a:t>
                      </a:r>
                      <a:r>
                        <a:rPr lang="en-US" sz="1000" dirty="0">
                          <a:solidFill>
                            <a:schemeClr val="tx1">
                              <a:lumMod val="75000"/>
                              <a:lumOff val="25000"/>
                            </a:schemeClr>
                          </a:solidFill>
                        </a:rPr>
                        <a:t> </a:t>
                      </a:r>
                      <a:r>
                        <a:rPr lang="en-US" sz="1000" dirty="0" err="1">
                          <a:solidFill>
                            <a:schemeClr val="tx1">
                              <a:lumMod val="75000"/>
                              <a:lumOff val="25000"/>
                            </a:schemeClr>
                          </a:solidFill>
                        </a:rPr>
                        <a:t>duplicado</a:t>
                      </a:r>
                      <a:endParaRPr lang="en-US" sz="1000" dirty="0">
                        <a:solidFill>
                          <a:schemeClr val="tx1">
                            <a:lumMod val="75000"/>
                            <a:lumOff val="25000"/>
                          </a:schemeClr>
                        </a:solidFill>
                      </a:endParaRPr>
                    </a:p>
                    <a:p>
                      <a:pPr algn="l"/>
                      <a:r>
                        <a:rPr lang="en-US" sz="1000" dirty="0">
                          <a:solidFill>
                            <a:schemeClr val="tx1">
                              <a:lumMod val="75000"/>
                              <a:lumOff val="25000"/>
                            </a:schemeClr>
                          </a:solidFill>
                        </a:rPr>
                        <a:t>3. </a:t>
                      </a:r>
                      <a:r>
                        <a:rPr lang="en-US" sz="1000" dirty="0" err="1">
                          <a:solidFill>
                            <a:schemeClr val="tx1">
                              <a:lumMod val="75000"/>
                              <a:lumOff val="25000"/>
                            </a:schemeClr>
                          </a:solidFill>
                        </a:rPr>
                        <a:t>Cobros</a:t>
                      </a:r>
                      <a:r>
                        <a:rPr lang="en-US" sz="1000" dirty="0">
                          <a:solidFill>
                            <a:schemeClr val="tx1">
                              <a:lumMod val="75000"/>
                              <a:lumOff val="25000"/>
                            </a:schemeClr>
                          </a:solidFill>
                        </a:rPr>
                        <a:t> </a:t>
                      </a:r>
                      <a:r>
                        <a:rPr lang="en-US" sz="1000" dirty="0" err="1">
                          <a:solidFill>
                            <a:schemeClr val="tx1">
                              <a:lumMod val="75000"/>
                              <a:lumOff val="25000"/>
                            </a:schemeClr>
                          </a:solidFill>
                        </a:rPr>
                        <a:t>indebidos</a:t>
                      </a:r>
                      <a:r>
                        <a:rPr lang="en-US" sz="1000" dirty="0">
                          <a:solidFill>
                            <a:schemeClr val="tx1">
                              <a:lumMod val="75000"/>
                              <a:lumOff val="25000"/>
                            </a:schemeClr>
                          </a:solidFill>
                        </a:rPr>
                        <a:t> por </a:t>
                      </a:r>
                      <a:r>
                        <a:rPr lang="en-US" sz="1000" dirty="0" err="1">
                          <a:solidFill>
                            <a:schemeClr val="tx1">
                              <a:lumMod val="75000"/>
                              <a:lumOff val="25000"/>
                            </a:schemeClr>
                          </a:solidFill>
                        </a:rPr>
                        <a:t>concepto</a:t>
                      </a:r>
                      <a:r>
                        <a:rPr lang="en-US" sz="1000" dirty="0">
                          <a:solidFill>
                            <a:schemeClr val="tx1">
                              <a:lumMod val="75000"/>
                              <a:lumOff val="25000"/>
                            </a:schemeClr>
                          </a:solidFill>
                        </a:rPr>
                        <a:t> de </a:t>
                      </a:r>
                      <a:r>
                        <a:rPr lang="en-US" sz="1000" dirty="0" err="1">
                          <a:solidFill>
                            <a:schemeClr val="tx1">
                              <a:lumMod val="75000"/>
                              <a:lumOff val="25000"/>
                            </a:schemeClr>
                          </a:solidFill>
                        </a:rPr>
                        <a:t>hospitalización</a:t>
                      </a:r>
                      <a:r>
                        <a:rPr lang="en-US" sz="1000" dirty="0">
                          <a:solidFill>
                            <a:schemeClr val="tx1">
                              <a:lumMod val="75000"/>
                              <a:lumOff val="25000"/>
                            </a:schemeClr>
                          </a:solidFill>
                        </a:rPr>
                        <a:t> </a:t>
                      </a:r>
                      <a:r>
                        <a:rPr lang="en-US" sz="1000" dirty="0" err="1">
                          <a:solidFill>
                            <a:schemeClr val="tx1">
                              <a:lumMod val="75000"/>
                              <a:lumOff val="25000"/>
                            </a:schemeClr>
                          </a:solidFill>
                        </a:rPr>
                        <a:t>en</a:t>
                      </a:r>
                      <a:r>
                        <a:rPr lang="en-US" sz="1000" dirty="0">
                          <a:solidFill>
                            <a:schemeClr val="tx1">
                              <a:lumMod val="75000"/>
                              <a:lumOff val="25000"/>
                            </a:schemeClr>
                          </a:solidFill>
                        </a:rPr>
                        <a:t> </a:t>
                      </a:r>
                      <a:r>
                        <a:rPr lang="en-US" sz="1000" dirty="0" err="1">
                          <a:solidFill>
                            <a:schemeClr val="tx1">
                              <a:lumMod val="75000"/>
                              <a:lumOff val="25000"/>
                            </a:schemeClr>
                          </a:solidFill>
                        </a:rPr>
                        <a:t>cuarto</a:t>
                      </a:r>
                      <a:r>
                        <a:rPr lang="en-US" sz="1000" dirty="0">
                          <a:solidFill>
                            <a:schemeClr val="tx1">
                              <a:lumMod val="75000"/>
                              <a:lumOff val="25000"/>
                            </a:schemeClr>
                          </a:solidFill>
                        </a:rPr>
                        <a:t> individual</a:t>
                      </a:r>
                      <a:endParaRPr lang="en-US" sz="1000" dirty="0">
                        <a:solidFill>
                          <a:schemeClr val="tx1">
                            <a:lumMod val="75000"/>
                            <a:lumOff val="25000"/>
                          </a:schemeClr>
                        </a:solidFill>
                        <a:latin typeface="Arial" pitchFamily="34" charset="0"/>
                        <a:cs typeface="Arial" pitchFamily="34" charset="0"/>
                      </a:endParaRPr>
                    </a:p>
                  </a:txBody>
                  <a:tcPr marL="68580" marR="68580" marT="34290" marB="34290" anchor="ctr"/>
                </a:tc>
                <a:extLst>
                  <a:ext uri="{0D108BD9-81ED-4DB2-BD59-A6C34878D82A}">
                    <a16:rowId xmlns:a16="http://schemas.microsoft.com/office/drawing/2014/main" val="10002"/>
                  </a:ext>
                </a:extLst>
              </a:tr>
              <a:tr h="9648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a:solidFill>
                            <a:srgbClr val="002060"/>
                          </a:solidFill>
                        </a:rPr>
                        <a:t>OA/017/2019</a:t>
                      </a:r>
                      <a:endParaRPr lang="en-US" sz="1000">
                        <a:solidFill>
                          <a:srgbClr val="002060"/>
                        </a:solidFill>
                        <a:latin typeface="Arial" pitchFamily="34" charset="0"/>
                        <a:cs typeface="Arial" pitchFamily="34" charset="0"/>
                      </a:endParaRPr>
                    </a:p>
                  </a:txBody>
                  <a:tcPr marL="137160" marR="68580"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000">
                          <a:solidFill>
                            <a:schemeClr val="tx1">
                              <a:lumMod val="75000"/>
                              <a:lumOff val="25000"/>
                            </a:schemeClr>
                          </a:solidFill>
                        </a:rPr>
                        <a:t>OIC</a:t>
                      </a:r>
                      <a:endParaRPr lang="en-US" sz="1000">
                        <a:solidFill>
                          <a:schemeClr val="tx1">
                            <a:lumMod val="75000"/>
                            <a:lumOff val="25000"/>
                          </a:schemeClr>
                        </a:solidFill>
                        <a:latin typeface="Arial" pitchFamily="34" charset="0"/>
                        <a:cs typeface="Arial" pitchFamily="34" charset="0"/>
                      </a:endParaRPr>
                    </a:p>
                  </a:txBody>
                  <a:tcPr marL="68580" marR="68580"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000" err="1">
                          <a:solidFill>
                            <a:schemeClr val="tx1">
                              <a:lumMod val="75000"/>
                              <a:lumOff val="25000"/>
                            </a:schemeClr>
                          </a:solidFill>
                        </a:rPr>
                        <a:t>Revisión</a:t>
                      </a:r>
                      <a:r>
                        <a:rPr lang="en-US" sz="1000">
                          <a:solidFill>
                            <a:schemeClr val="tx1">
                              <a:lumMod val="75000"/>
                              <a:lumOff val="25000"/>
                            </a:schemeClr>
                          </a:solidFill>
                        </a:rPr>
                        <a:t> al </a:t>
                      </a:r>
                      <a:r>
                        <a:rPr lang="en-US" sz="1000" err="1">
                          <a:solidFill>
                            <a:schemeClr val="tx1">
                              <a:lumMod val="75000"/>
                              <a:lumOff val="25000"/>
                            </a:schemeClr>
                          </a:solidFill>
                        </a:rPr>
                        <a:t>Ejercicio</a:t>
                      </a:r>
                      <a:r>
                        <a:rPr lang="en-US" sz="1000">
                          <a:solidFill>
                            <a:schemeClr val="tx1">
                              <a:lumMod val="75000"/>
                              <a:lumOff val="25000"/>
                            </a:schemeClr>
                          </a:solidFill>
                        </a:rPr>
                        <a:t> del </a:t>
                      </a:r>
                      <a:r>
                        <a:rPr lang="en-US" sz="1000" err="1">
                          <a:solidFill>
                            <a:schemeClr val="tx1">
                              <a:lumMod val="75000"/>
                              <a:lumOff val="25000"/>
                            </a:schemeClr>
                          </a:solidFill>
                        </a:rPr>
                        <a:t>Gasto</a:t>
                      </a:r>
                      <a:r>
                        <a:rPr lang="en-US" sz="1000">
                          <a:solidFill>
                            <a:schemeClr val="tx1">
                              <a:lumMod val="75000"/>
                              <a:lumOff val="25000"/>
                            </a:schemeClr>
                          </a:solidFill>
                        </a:rPr>
                        <a:t> y </a:t>
                      </a:r>
                      <a:r>
                        <a:rPr lang="en-US" sz="1000" err="1">
                          <a:solidFill>
                            <a:schemeClr val="tx1">
                              <a:lumMod val="75000"/>
                              <a:lumOff val="25000"/>
                            </a:schemeClr>
                          </a:solidFill>
                        </a:rPr>
                        <a:t>Cumplimiento</a:t>
                      </a:r>
                      <a:r>
                        <a:rPr lang="en-US" sz="1000">
                          <a:solidFill>
                            <a:schemeClr val="tx1">
                              <a:lumMod val="75000"/>
                              <a:lumOff val="25000"/>
                            </a:schemeClr>
                          </a:solidFill>
                        </a:rPr>
                        <a:t> de </a:t>
                      </a:r>
                      <a:r>
                        <a:rPr lang="en-US" sz="1000" err="1">
                          <a:solidFill>
                            <a:schemeClr val="tx1">
                              <a:lumMod val="75000"/>
                              <a:lumOff val="25000"/>
                            </a:schemeClr>
                          </a:solidFill>
                        </a:rPr>
                        <a:t>Obligaciones</a:t>
                      </a:r>
                      <a:r>
                        <a:rPr lang="en-US" sz="1000">
                          <a:solidFill>
                            <a:schemeClr val="tx1">
                              <a:lumMod val="75000"/>
                              <a:lumOff val="25000"/>
                            </a:schemeClr>
                          </a:solidFill>
                        </a:rPr>
                        <a:t> </a:t>
                      </a:r>
                      <a:r>
                        <a:rPr lang="en-US" sz="1000" err="1">
                          <a:solidFill>
                            <a:schemeClr val="tx1">
                              <a:lumMod val="75000"/>
                              <a:lumOff val="25000"/>
                            </a:schemeClr>
                          </a:solidFill>
                        </a:rPr>
                        <a:t>Contractuales</a:t>
                      </a:r>
                      <a:r>
                        <a:rPr lang="en-US" sz="1000">
                          <a:solidFill>
                            <a:schemeClr val="tx1">
                              <a:lumMod val="75000"/>
                              <a:lumOff val="25000"/>
                            </a:schemeClr>
                          </a:solidFill>
                        </a:rPr>
                        <a:t> con </a:t>
                      </a:r>
                      <a:r>
                        <a:rPr lang="en-US" sz="1000" err="1">
                          <a:solidFill>
                            <a:schemeClr val="tx1">
                              <a:lumMod val="75000"/>
                              <a:lumOff val="25000"/>
                            </a:schemeClr>
                          </a:solidFill>
                        </a:rPr>
                        <a:t>Proveedores</a:t>
                      </a:r>
                      <a:r>
                        <a:rPr lang="en-US" sz="1000">
                          <a:solidFill>
                            <a:schemeClr val="tx1">
                              <a:lumMod val="75000"/>
                              <a:lumOff val="25000"/>
                            </a:schemeClr>
                          </a:solidFill>
                        </a:rPr>
                        <a:t> por la </a:t>
                      </a:r>
                      <a:r>
                        <a:rPr lang="en-US" sz="1000" err="1">
                          <a:solidFill>
                            <a:schemeClr val="tx1">
                              <a:lumMod val="75000"/>
                              <a:lumOff val="25000"/>
                            </a:schemeClr>
                          </a:solidFill>
                        </a:rPr>
                        <a:t>Adquisición</a:t>
                      </a:r>
                      <a:r>
                        <a:rPr lang="en-US" sz="1000">
                          <a:solidFill>
                            <a:schemeClr val="tx1">
                              <a:lumMod val="75000"/>
                              <a:lumOff val="25000"/>
                            </a:schemeClr>
                          </a:solidFill>
                        </a:rPr>
                        <a:t> de </a:t>
                      </a:r>
                      <a:r>
                        <a:rPr lang="en-US" sz="1000" err="1">
                          <a:solidFill>
                            <a:schemeClr val="tx1">
                              <a:lumMod val="75000"/>
                              <a:lumOff val="25000"/>
                            </a:schemeClr>
                          </a:solidFill>
                        </a:rPr>
                        <a:t>Medicamentos</a:t>
                      </a:r>
                      <a:endParaRPr lang="en-US" sz="1000">
                        <a:solidFill>
                          <a:schemeClr val="tx1">
                            <a:lumMod val="75000"/>
                            <a:lumOff val="25000"/>
                          </a:schemeClr>
                        </a:solidFill>
                        <a:latin typeface="Arial" pitchFamily="34" charset="0"/>
                        <a:cs typeface="Arial" pitchFamily="34" charset="0"/>
                      </a:endParaRPr>
                    </a:p>
                  </a:txBody>
                  <a:tcPr marL="68580" marR="68580" marT="34290" marB="34290" anchor="ctr"/>
                </a:tc>
                <a:tc>
                  <a:txBody>
                    <a:bodyPr/>
                    <a:lstStyle/>
                    <a:p>
                      <a:pPr algn="ctr"/>
                      <a:r>
                        <a:rPr lang="en-US" sz="1000">
                          <a:solidFill>
                            <a:schemeClr val="tx1">
                              <a:lumMod val="75000"/>
                              <a:lumOff val="25000"/>
                            </a:schemeClr>
                          </a:solidFill>
                        </a:rPr>
                        <a:t>01 de </a:t>
                      </a:r>
                      <a:r>
                        <a:rPr lang="en-US" sz="1000" err="1">
                          <a:solidFill>
                            <a:schemeClr val="tx1">
                              <a:lumMod val="75000"/>
                              <a:lumOff val="25000"/>
                            </a:schemeClr>
                          </a:solidFill>
                        </a:rPr>
                        <a:t>enero</a:t>
                      </a:r>
                      <a:r>
                        <a:rPr lang="en-US" sz="1000">
                          <a:solidFill>
                            <a:schemeClr val="tx1">
                              <a:lumMod val="75000"/>
                              <a:lumOff val="25000"/>
                            </a:schemeClr>
                          </a:solidFill>
                        </a:rPr>
                        <a:t> al 30 de </a:t>
                      </a:r>
                      <a:r>
                        <a:rPr lang="en-US" sz="1000" err="1">
                          <a:solidFill>
                            <a:schemeClr val="tx1">
                              <a:lumMod val="75000"/>
                              <a:lumOff val="25000"/>
                            </a:schemeClr>
                          </a:solidFill>
                        </a:rPr>
                        <a:t>junio</a:t>
                      </a:r>
                      <a:r>
                        <a:rPr lang="en-US" sz="1000">
                          <a:solidFill>
                            <a:schemeClr val="tx1">
                              <a:lumMod val="75000"/>
                              <a:lumOff val="25000"/>
                            </a:schemeClr>
                          </a:solidFill>
                        </a:rPr>
                        <a:t> del 2019</a:t>
                      </a:r>
                      <a:endParaRPr lang="en-US" sz="1000">
                        <a:solidFill>
                          <a:schemeClr val="tx1">
                            <a:lumMod val="75000"/>
                            <a:lumOff val="25000"/>
                          </a:schemeClr>
                        </a:solidFill>
                        <a:latin typeface="Arial" pitchFamily="34" charset="0"/>
                        <a:cs typeface="Arial" pitchFamily="34" charset="0"/>
                      </a:endParaRPr>
                    </a:p>
                  </a:txBody>
                  <a:tcPr marL="68580" marR="68580" marT="34290" marB="34290" anchor="ct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rPr>
                        <a:t>1. Pago de </a:t>
                      </a:r>
                      <a:r>
                        <a:rPr lang="en-US" sz="1000" dirty="0" err="1">
                          <a:solidFill>
                            <a:schemeClr val="tx1">
                              <a:lumMod val="75000"/>
                              <a:lumOff val="25000"/>
                            </a:schemeClr>
                          </a:solidFill>
                        </a:rPr>
                        <a:t>medicamentos</a:t>
                      </a:r>
                      <a:r>
                        <a:rPr lang="en-US" sz="1000" dirty="0">
                          <a:solidFill>
                            <a:schemeClr val="tx1">
                              <a:lumMod val="75000"/>
                              <a:lumOff val="25000"/>
                            </a:schemeClr>
                          </a:solidFill>
                        </a:rPr>
                        <a:t> con </a:t>
                      </a:r>
                      <a:r>
                        <a:rPr lang="en-US" sz="1000" dirty="0" err="1">
                          <a:solidFill>
                            <a:schemeClr val="tx1">
                              <a:lumMod val="75000"/>
                              <a:lumOff val="25000"/>
                            </a:schemeClr>
                          </a:solidFill>
                        </a:rPr>
                        <a:t>precios</a:t>
                      </a:r>
                      <a:r>
                        <a:rPr lang="en-US" sz="1000" dirty="0">
                          <a:solidFill>
                            <a:schemeClr val="tx1">
                              <a:lumMod val="75000"/>
                              <a:lumOff val="25000"/>
                            </a:schemeClr>
                          </a:solidFill>
                        </a:rPr>
                        <a:t> </a:t>
                      </a:r>
                      <a:r>
                        <a:rPr lang="en-US" sz="1000" dirty="0" err="1">
                          <a:solidFill>
                            <a:schemeClr val="tx1">
                              <a:lumMod val="75000"/>
                              <a:lumOff val="25000"/>
                            </a:schemeClr>
                          </a:solidFill>
                        </a:rPr>
                        <a:t>unitarios</a:t>
                      </a:r>
                      <a:r>
                        <a:rPr lang="en-US" sz="1000" dirty="0">
                          <a:solidFill>
                            <a:schemeClr val="tx1">
                              <a:lumMod val="75000"/>
                              <a:lumOff val="25000"/>
                            </a:schemeClr>
                          </a:solidFill>
                        </a:rPr>
                        <a:t> </a:t>
                      </a:r>
                      <a:r>
                        <a:rPr lang="en-US" sz="1000" dirty="0" err="1">
                          <a:solidFill>
                            <a:schemeClr val="tx1">
                              <a:lumMod val="75000"/>
                              <a:lumOff val="25000"/>
                            </a:schemeClr>
                          </a:solidFill>
                        </a:rPr>
                        <a:t>mayores</a:t>
                      </a:r>
                      <a:r>
                        <a:rPr lang="en-US" sz="1000" dirty="0">
                          <a:solidFill>
                            <a:schemeClr val="tx1">
                              <a:lumMod val="75000"/>
                              <a:lumOff val="25000"/>
                            </a:schemeClr>
                          </a:solidFill>
                        </a:rPr>
                        <a:t> a los </a:t>
                      </a:r>
                      <a:r>
                        <a:rPr lang="en-US" sz="1000" dirty="0" err="1">
                          <a:solidFill>
                            <a:schemeClr val="tx1">
                              <a:lumMod val="75000"/>
                              <a:lumOff val="25000"/>
                            </a:schemeClr>
                          </a:solidFill>
                        </a:rPr>
                        <a:t>pactados</a:t>
                      </a:r>
                      <a:endParaRPr lang="en-US" sz="1000" dirty="0">
                        <a:solidFill>
                          <a:schemeClr val="tx1">
                            <a:lumMod val="75000"/>
                            <a:lumOff val="25000"/>
                          </a:schemeClr>
                        </a:solidFill>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rPr>
                        <a:t>2. </a:t>
                      </a:r>
                      <a:r>
                        <a:rPr lang="en-US" sz="1000" dirty="0" err="1">
                          <a:solidFill>
                            <a:schemeClr val="tx1">
                              <a:lumMod val="75000"/>
                              <a:lumOff val="25000"/>
                            </a:schemeClr>
                          </a:solidFill>
                        </a:rPr>
                        <a:t>Pagos</a:t>
                      </a:r>
                      <a:r>
                        <a:rPr lang="en-US" sz="1000" dirty="0">
                          <a:solidFill>
                            <a:schemeClr val="tx1">
                              <a:lumMod val="75000"/>
                              <a:lumOff val="25000"/>
                            </a:schemeClr>
                          </a:solidFill>
                        </a:rPr>
                        <a:t> </a:t>
                      </a:r>
                      <a:r>
                        <a:rPr lang="en-US" sz="1000" dirty="0" err="1">
                          <a:solidFill>
                            <a:schemeClr val="tx1">
                              <a:lumMod val="75000"/>
                              <a:lumOff val="25000"/>
                            </a:schemeClr>
                          </a:solidFill>
                        </a:rPr>
                        <a:t>incorrectos</a:t>
                      </a:r>
                      <a:r>
                        <a:rPr lang="en-US" sz="1000" dirty="0">
                          <a:solidFill>
                            <a:schemeClr val="tx1">
                              <a:lumMod val="75000"/>
                              <a:lumOff val="25000"/>
                            </a:schemeClr>
                          </a:solidFill>
                        </a:rPr>
                        <a:t> </a:t>
                      </a:r>
                      <a:r>
                        <a:rPr lang="en-US" sz="1000" dirty="0" err="1">
                          <a:solidFill>
                            <a:schemeClr val="tx1">
                              <a:lumMod val="75000"/>
                              <a:lumOff val="25000"/>
                            </a:schemeClr>
                          </a:solidFill>
                        </a:rPr>
                        <a:t>en</a:t>
                      </a:r>
                      <a:r>
                        <a:rPr lang="en-US" sz="1000" dirty="0">
                          <a:solidFill>
                            <a:schemeClr val="tx1">
                              <a:lumMod val="75000"/>
                              <a:lumOff val="25000"/>
                            </a:schemeClr>
                          </a:solidFill>
                        </a:rPr>
                        <a:t> claves </a:t>
                      </a:r>
                      <a:r>
                        <a:rPr lang="en-US" sz="1000" dirty="0" err="1">
                          <a:solidFill>
                            <a:schemeClr val="tx1">
                              <a:lumMod val="75000"/>
                              <a:lumOff val="25000"/>
                            </a:schemeClr>
                          </a:solidFill>
                        </a:rPr>
                        <a:t>médicas</a:t>
                      </a:r>
                      <a:r>
                        <a:rPr lang="en-US" sz="1000" dirty="0">
                          <a:solidFill>
                            <a:schemeClr val="tx1">
                              <a:lumMod val="75000"/>
                              <a:lumOff val="25000"/>
                            </a:schemeClr>
                          </a:solidFill>
                        </a:rPr>
                        <a:t> que </a:t>
                      </a:r>
                      <a:r>
                        <a:rPr lang="en-US" sz="1000" dirty="0" err="1">
                          <a:solidFill>
                            <a:schemeClr val="tx1">
                              <a:lumMod val="75000"/>
                              <a:lumOff val="25000"/>
                            </a:schemeClr>
                          </a:solidFill>
                        </a:rPr>
                        <a:t>gravan</a:t>
                      </a:r>
                      <a:r>
                        <a:rPr lang="en-US" sz="1000" dirty="0">
                          <a:solidFill>
                            <a:schemeClr val="tx1">
                              <a:lumMod val="75000"/>
                              <a:lumOff val="25000"/>
                            </a:schemeClr>
                          </a:solidFill>
                        </a:rPr>
                        <a:t> IVA</a:t>
                      </a:r>
                    </a:p>
                    <a:p>
                      <a:pPr marL="103188" marR="0" lvl="0" indent="-103188" algn="l" defTabSz="4572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rPr>
                        <a:t>3. </a:t>
                      </a:r>
                      <a:r>
                        <a:rPr lang="en-US" sz="1000" dirty="0" err="1">
                          <a:solidFill>
                            <a:schemeClr val="tx1">
                              <a:lumMod val="75000"/>
                              <a:lumOff val="25000"/>
                            </a:schemeClr>
                          </a:solidFill>
                        </a:rPr>
                        <a:t>Inconsistencias</a:t>
                      </a:r>
                      <a:r>
                        <a:rPr lang="en-US" sz="1000" dirty="0">
                          <a:solidFill>
                            <a:schemeClr val="tx1">
                              <a:lumMod val="75000"/>
                              <a:lumOff val="25000"/>
                            </a:schemeClr>
                          </a:solidFill>
                        </a:rPr>
                        <a:t> </a:t>
                      </a:r>
                      <a:r>
                        <a:rPr lang="en-US" sz="1000" dirty="0" err="1">
                          <a:solidFill>
                            <a:schemeClr val="tx1">
                              <a:lumMod val="75000"/>
                              <a:lumOff val="25000"/>
                            </a:schemeClr>
                          </a:solidFill>
                        </a:rPr>
                        <a:t>en</a:t>
                      </a:r>
                      <a:r>
                        <a:rPr lang="en-US" sz="1000" dirty="0">
                          <a:solidFill>
                            <a:schemeClr val="tx1">
                              <a:lumMod val="75000"/>
                              <a:lumOff val="25000"/>
                            </a:schemeClr>
                          </a:solidFill>
                        </a:rPr>
                        <a:t> la </a:t>
                      </a:r>
                      <a:r>
                        <a:rPr lang="en-US" sz="1000" dirty="0" err="1">
                          <a:solidFill>
                            <a:schemeClr val="tx1">
                              <a:lumMod val="75000"/>
                              <a:lumOff val="25000"/>
                            </a:schemeClr>
                          </a:solidFill>
                        </a:rPr>
                        <a:t>documentación</a:t>
                      </a:r>
                      <a:r>
                        <a:rPr lang="en-US" sz="1000" dirty="0">
                          <a:solidFill>
                            <a:schemeClr val="tx1">
                              <a:lumMod val="75000"/>
                              <a:lumOff val="25000"/>
                            </a:schemeClr>
                          </a:solidFill>
                        </a:rPr>
                        <a:t> </a:t>
                      </a:r>
                      <a:r>
                        <a:rPr lang="en-US" sz="1000" dirty="0" err="1">
                          <a:solidFill>
                            <a:schemeClr val="tx1">
                              <a:lumMod val="75000"/>
                              <a:lumOff val="25000"/>
                            </a:schemeClr>
                          </a:solidFill>
                        </a:rPr>
                        <a:t>soporte</a:t>
                      </a:r>
                      <a:r>
                        <a:rPr lang="en-US" sz="1000" dirty="0">
                          <a:solidFill>
                            <a:schemeClr val="tx1">
                              <a:lumMod val="75000"/>
                              <a:lumOff val="25000"/>
                            </a:schemeClr>
                          </a:solidFill>
                        </a:rPr>
                        <a:t> de </a:t>
                      </a:r>
                      <a:r>
                        <a:rPr lang="en-US" sz="1000" dirty="0" err="1">
                          <a:solidFill>
                            <a:schemeClr val="tx1">
                              <a:lumMod val="75000"/>
                              <a:lumOff val="25000"/>
                            </a:schemeClr>
                          </a:solidFill>
                        </a:rPr>
                        <a:t>pago</a:t>
                      </a:r>
                      <a:r>
                        <a:rPr lang="en-US" sz="1000" dirty="0">
                          <a:solidFill>
                            <a:schemeClr val="tx1">
                              <a:lumMod val="75000"/>
                              <a:lumOff val="25000"/>
                            </a:schemeClr>
                          </a:solidFill>
                        </a:rPr>
                        <a:t> a </a:t>
                      </a:r>
                      <a:r>
                        <a:rPr lang="en-US" sz="1000" dirty="0" err="1">
                          <a:solidFill>
                            <a:schemeClr val="tx1">
                              <a:lumMod val="75000"/>
                              <a:lumOff val="25000"/>
                            </a:schemeClr>
                          </a:solidFill>
                        </a:rPr>
                        <a:t>proveedores</a:t>
                      </a:r>
                      <a:r>
                        <a:rPr lang="en-US" sz="1000" dirty="0">
                          <a:solidFill>
                            <a:schemeClr val="tx1">
                              <a:lumMod val="75000"/>
                              <a:lumOff val="25000"/>
                            </a:schemeClr>
                          </a:solidFill>
                        </a:rPr>
                        <a:t> por </a:t>
                      </a:r>
                      <a:r>
                        <a:rPr lang="en-US" sz="1000" dirty="0" err="1">
                          <a:solidFill>
                            <a:schemeClr val="tx1">
                              <a:lumMod val="75000"/>
                              <a:lumOff val="25000"/>
                            </a:schemeClr>
                          </a:solidFill>
                        </a:rPr>
                        <a:t>concepto</a:t>
                      </a:r>
                      <a:r>
                        <a:rPr lang="en-US" sz="1000" dirty="0">
                          <a:solidFill>
                            <a:schemeClr val="tx1">
                              <a:lumMod val="75000"/>
                              <a:lumOff val="25000"/>
                            </a:schemeClr>
                          </a:solidFill>
                        </a:rPr>
                        <a:t> de </a:t>
                      </a:r>
                      <a:r>
                        <a:rPr lang="en-US" sz="1000" dirty="0" err="1">
                          <a:solidFill>
                            <a:schemeClr val="tx1">
                              <a:lumMod val="75000"/>
                              <a:lumOff val="25000"/>
                            </a:schemeClr>
                          </a:solidFill>
                        </a:rPr>
                        <a:t>adquisición</a:t>
                      </a:r>
                      <a:r>
                        <a:rPr lang="en-US" sz="1000" dirty="0">
                          <a:solidFill>
                            <a:schemeClr val="tx1">
                              <a:lumMod val="75000"/>
                              <a:lumOff val="25000"/>
                            </a:schemeClr>
                          </a:solidFill>
                        </a:rPr>
                        <a:t> de </a:t>
                      </a:r>
                      <a:r>
                        <a:rPr lang="en-US" sz="1000" dirty="0" err="1">
                          <a:solidFill>
                            <a:schemeClr val="tx1">
                              <a:lumMod val="75000"/>
                              <a:lumOff val="25000"/>
                            </a:schemeClr>
                          </a:solidFill>
                        </a:rPr>
                        <a:t>medicamentos</a:t>
                      </a:r>
                      <a:endParaRPr lang="en-US" sz="1000" dirty="0">
                        <a:solidFill>
                          <a:schemeClr val="tx1">
                            <a:lumMod val="75000"/>
                            <a:lumOff val="25000"/>
                          </a:schemeClr>
                        </a:solidFill>
                        <a:latin typeface="Arial" pitchFamily="34" charset="0"/>
                        <a:cs typeface="Arial" pitchFamily="34" charset="0"/>
                      </a:endParaRPr>
                    </a:p>
                  </a:txBody>
                  <a:tcPr marL="68580" marR="68580" marT="34290" marB="34290" anchor="ctr"/>
                </a:tc>
                <a:extLst>
                  <a:ext uri="{0D108BD9-81ED-4DB2-BD59-A6C34878D82A}">
                    <a16:rowId xmlns:a16="http://schemas.microsoft.com/office/drawing/2014/main" val="10003"/>
                  </a:ext>
                </a:extLst>
              </a:tr>
              <a:tr h="1353337">
                <a:tc>
                  <a:txBody>
                    <a:bodyPr/>
                    <a:lstStyle/>
                    <a:p>
                      <a:r>
                        <a:rPr lang="en-US" sz="1000">
                          <a:solidFill>
                            <a:srgbClr val="002060"/>
                          </a:solidFill>
                        </a:rPr>
                        <a:t>OA/002/2020</a:t>
                      </a:r>
                      <a:endParaRPr lang="en-US" sz="1000">
                        <a:solidFill>
                          <a:srgbClr val="002060"/>
                        </a:solidFill>
                        <a:latin typeface="Arial" pitchFamily="34" charset="0"/>
                        <a:cs typeface="Arial" pitchFamily="34" charset="0"/>
                      </a:endParaRPr>
                    </a:p>
                  </a:txBody>
                  <a:tcPr marL="137160" marR="68580" marT="34290" marB="34290" anchor="ctr"/>
                </a:tc>
                <a:tc>
                  <a:txBody>
                    <a:bodyPr/>
                    <a:lstStyle/>
                    <a:p>
                      <a:pPr algn="ctr"/>
                      <a:r>
                        <a:rPr lang="en-US" sz="1000">
                          <a:solidFill>
                            <a:schemeClr val="tx1">
                              <a:lumMod val="75000"/>
                              <a:lumOff val="25000"/>
                            </a:schemeClr>
                          </a:solidFill>
                        </a:rPr>
                        <a:t>OIC</a:t>
                      </a:r>
                      <a:endParaRPr lang="en-US" sz="1000">
                        <a:solidFill>
                          <a:schemeClr val="tx1">
                            <a:lumMod val="75000"/>
                            <a:lumOff val="25000"/>
                          </a:schemeClr>
                        </a:solidFill>
                        <a:latin typeface="Arial" pitchFamily="34" charset="0"/>
                        <a:cs typeface="Arial" pitchFamily="34" charset="0"/>
                      </a:endParaRPr>
                    </a:p>
                  </a:txBody>
                  <a:tcPr marL="68580" marR="68580" marT="34290" marB="34290" anchor="ctr"/>
                </a:tc>
                <a:tc>
                  <a:txBody>
                    <a:bodyPr/>
                    <a:lstStyle/>
                    <a:p>
                      <a:pPr algn="ctr"/>
                      <a:r>
                        <a:rPr lang="en-US" sz="1000" err="1">
                          <a:solidFill>
                            <a:schemeClr val="tx1">
                              <a:lumMod val="75000"/>
                              <a:lumOff val="25000"/>
                            </a:schemeClr>
                          </a:solidFill>
                        </a:rPr>
                        <a:t>Revisión</a:t>
                      </a:r>
                      <a:r>
                        <a:rPr lang="en-US" sz="1000">
                          <a:solidFill>
                            <a:schemeClr val="tx1">
                              <a:lumMod val="75000"/>
                              <a:lumOff val="25000"/>
                            </a:schemeClr>
                          </a:solidFill>
                        </a:rPr>
                        <a:t> al </a:t>
                      </a:r>
                      <a:r>
                        <a:rPr lang="en-US" sz="1000" err="1">
                          <a:solidFill>
                            <a:schemeClr val="tx1">
                              <a:lumMod val="75000"/>
                              <a:lumOff val="25000"/>
                            </a:schemeClr>
                          </a:solidFill>
                        </a:rPr>
                        <a:t>Ejercicio</a:t>
                      </a:r>
                      <a:r>
                        <a:rPr lang="en-US" sz="1000">
                          <a:solidFill>
                            <a:schemeClr val="tx1">
                              <a:lumMod val="75000"/>
                              <a:lumOff val="25000"/>
                            </a:schemeClr>
                          </a:solidFill>
                        </a:rPr>
                        <a:t> del </a:t>
                      </a:r>
                      <a:r>
                        <a:rPr lang="en-US" sz="1000" err="1">
                          <a:solidFill>
                            <a:schemeClr val="tx1">
                              <a:lumMod val="75000"/>
                              <a:lumOff val="25000"/>
                            </a:schemeClr>
                          </a:solidFill>
                        </a:rPr>
                        <a:t>Gasto</a:t>
                      </a:r>
                      <a:r>
                        <a:rPr lang="en-US" sz="1000">
                          <a:solidFill>
                            <a:schemeClr val="tx1">
                              <a:lumMod val="75000"/>
                              <a:lumOff val="25000"/>
                            </a:schemeClr>
                          </a:solidFill>
                        </a:rPr>
                        <a:t> y </a:t>
                      </a:r>
                      <a:r>
                        <a:rPr lang="en-US" sz="1000" err="1">
                          <a:solidFill>
                            <a:schemeClr val="tx1">
                              <a:lumMod val="75000"/>
                              <a:lumOff val="25000"/>
                            </a:schemeClr>
                          </a:solidFill>
                        </a:rPr>
                        <a:t>Cumplimiento</a:t>
                      </a:r>
                      <a:r>
                        <a:rPr lang="en-US" sz="1000">
                          <a:solidFill>
                            <a:schemeClr val="tx1">
                              <a:lumMod val="75000"/>
                              <a:lumOff val="25000"/>
                            </a:schemeClr>
                          </a:solidFill>
                        </a:rPr>
                        <a:t> de </a:t>
                      </a:r>
                      <a:r>
                        <a:rPr lang="en-US" sz="1000" err="1">
                          <a:solidFill>
                            <a:schemeClr val="tx1">
                              <a:lumMod val="75000"/>
                              <a:lumOff val="25000"/>
                            </a:schemeClr>
                          </a:solidFill>
                        </a:rPr>
                        <a:t>Obligaciones</a:t>
                      </a:r>
                      <a:r>
                        <a:rPr lang="en-US" sz="1000">
                          <a:solidFill>
                            <a:schemeClr val="tx1">
                              <a:lumMod val="75000"/>
                              <a:lumOff val="25000"/>
                            </a:schemeClr>
                          </a:solidFill>
                        </a:rPr>
                        <a:t> </a:t>
                      </a:r>
                      <a:r>
                        <a:rPr lang="en-US" sz="1000" err="1">
                          <a:solidFill>
                            <a:schemeClr val="tx1">
                              <a:lumMod val="75000"/>
                              <a:lumOff val="25000"/>
                            </a:schemeClr>
                          </a:solidFill>
                        </a:rPr>
                        <a:t>Contractuales</a:t>
                      </a:r>
                      <a:r>
                        <a:rPr lang="en-US" sz="1000">
                          <a:solidFill>
                            <a:schemeClr val="tx1">
                              <a:lumMod val="75000"/>
                              <a:lumOff val="25000"/>
                            </a:schemeClr>
                          </a:solidFill>
                        </a:rPr>
                        <a:t> con </a:t>
                      </a:r>
                      <a:r>
                        <a:rPr lang="en-US" sz="1000" err="1">
                          <a:solidFill>
                            <a:schemeClr val="tx1">
                              <a:lumMod val="75000"/>
                              <a:lumOff val="25000"/>
                            </a:schemeClr>
                          </a:solidFill>
                        </a:rPr>
                        <a:t>Proveedores</a:t>
                      </a:r>
                      <a:r>
                        <a:rPr lang="en-US" sz="1000">
                          <a:solidFill>
                            <a:schemeClr val="tx1">
                              <a:lumMod val="75000"/>
                              <a:lumOff val="25000"/>
                            </a:schemeClr>
                          </a:solidFill>
                        </a:rPr>
                        <a:t> por la </a:t>
                      </a:r>
                      <a:r>
                        <a:rPr lang="en-US" sz="1000" err="1">
                          <a:solidFill>
                            <a:schemeClr val="tx1">
                              <a:lumMod val="75000"/>
                              <a:lumOff val="25000"/>
                            </a:schemeClr>
                          </a:solidFill>
                        </a:rPr>
                        <a:t>Adquisición</a:t>
                      </a:r>
                      <a:r>
                        <a:rPr lang="en-US" sz="1000">
                          <a:solidFill>
                            <a:schemeClr val="tx1">
                              <a:lumMod val="75000"/>
                              <a:lumOff val="25000"/>
                            </a:schemeClr>
                          </a:solidFill>
                        </a:rPr>
                        <a:t> de </a:t>
                      </a:r>
                      <a:r>
                        <a:rPr lang="en-US" sz="1000" err="1">
                          <a:solidFill>
                            <a:schemeClr val="tx1">
                              <a:lumMod val="75000"/>
                              <a:lumOff val="25000"/>
                            </a:schemeClr>
                          </a:solidFill>
                        </a:rPr>
                        <a:t>Medicamentos</a:t>
                      </a:r>
                      <a:endParaRPr lang="en-US" sz="1000">
                        <a:solidFill>
                          <a:schemeClr val="tx1">
                            <a:lumMod val="75000"/>
                            <a:lumOff val="25000"/>
                          </a:schemeClr>
                        </a:solidFill>
                        <a:latin typeface="Arial" pitchFamily="34" charset="0"/>
                        <a:cs typeface="Arial" pitchFamily="34" charset="0"/>
                      </a:endParaRPr>
                    </a:p>
                  </a:txBody>
                  <a:tcPr marL="68580" marR="68580" marT="34290" marB="34290" anchor="ctr"/>
                </a:tc>
                <a:tc>
                  <a:txBody>
                    <a:bodyPr/>
                    <a:lstStyle/>
                    <a:p>
                      <a:pPr algn="ctr"/>
                      <a:r>
                        <a:rPr lang="en-US" sz="1000" dirty="0">
                          <a:solidFill>
                            <a:schemeClr val="tx1">
                              <a:lumMod val="75000"/>
                              <a:lumOff val="25000"/>
                            </a:schemeClr>
                          </a:solidFill>
                        </a:rPr>
                        <a:t>01 </a:t>
                      </a:r>
                      <a:r>
                        <a:rPr lang="en-US" sz="1000" dirty="0" err="1">
                          <a:solidFill>
                            <a:schemeClr val="tx1">
                              <a:lumMod val="75000"/>
                              <a:lumOff val="25000"/>
                            </a:schemeClr>
                          </a:solidFill>
                        </a:rPr>
                        <a:t>julio</a:t>
                      </a:r>
                      <a:r>
                        <a:rPr lang="en-US" sz="1000" dirty="0">
                          <a:solidFill>
                            <a:schemeClr val="tx1">
                              <a:lumMod val="75000"/>
                              <a:lumOff val="25000"/>
                            </a:schemeClr>
                          </a:solidFill>
                        </a:rPr>
                        <a:t> al 31 de </a:t>
                      </a:r>
                      <a:r>
                        <a:rPr lang="en-US" sz="1000" dirty="0" err="1">
                          <a:solidFill>
                            <a:schemeClr val="tx1">
                              <a:lumMod val="75000"/>
                              <a:lumOff val="25000"/>
                            </a:schemeClr>
                          </a:solidFill>
                        </a:rPr>
                        <a:t>diciembre</a:t>
                      </a:r>
                      <a:r>
                        <a:rPr lang="en-US" sz="1000" dirty="0">
                          <a:solidFill>
                            <a:schemeClr val="tx1">
                              <a:lumMod val="75000"/>
                              <a:lumOff val="25000"/>
                            </a:schemeClr>
                          </a:solidFill>
                        </a:rPr>
                        <a:t> 2020</a:t>
                      </a:r>
                      <a:endParaRPr lang="en-US" sz="1000" dirty="0">
                        <a:solidFill>
                          <a:schemeClr val="tx1">
                            <a:lumMod val="75000"/>
                            <a:lumOff val="25000"/>
                          </a:schemeClr>
                        </a:solidFill>
                        <a:latin typeface="Arial" pitchFamily="34" charset="0"/>
                        <a:cs typeface="Arial" pitchFamily="34" charset="0"/>
                      </a:endParaRPr>
                    </a:p>
                  </a:txBody>
                  <a:tcPr marL="68580" marR="68580" marT="34290" marB="34290" anchor="ctr"/>
                </a:tc>
                <a:tc>
                  <a:txBody>
                    <a:bodyPr/>
                    <a:lstStyle/>
                    <a:p>
                      <a:pPr algn="l"/>
                      <a:r>
                        <a:rPr lang="en-US" sz="1000" dirty="0">
                          <a:solidFill>
                            <a:schemeClr val="tx1">
                              <a:lumMod val="75000"/>
                              <a:lumOff val="25000"/>
                            </a:schemeClr>
                          </a:solidFill>
                        </a:rPr>
                        <a:t>1. Pago de </a:t>
                      </a:r>
                      <a:r>
                        <a:rPr lang="en-US" sz="1000" dirty="0" err="1">
                          <a:solidFill>
                            <a:schemeClr val="tx1">
                              <a:lumMod val="75000"/>
                              <a:lumOff val="25000"/>
                            </a:schemeClr>
                          </a:solidFill>
                        </a:rPr>
                        <a:t>medicamentos</a:t>
                      </a:r>
                      <a:r>
                        <a:rPr lang="en-US" sz="1000" dirty="0">
                          <a:solidFill>
                            <a:schemeClr val="tx1">
                              <a:lumMod val="75000"/>
                              <a:lumOff val="25000"/>
                            </a:schemeClr>
                          </a:solidFill>
                        </a:rPr>
                        <a:t> con </a:t>
                      </a:r>
                      <a:r>
                        <a:rPr lang="en-US" sz="1000" dirty="0" err="1">
                          <a:solidFill>
                            <a:schemeClr val="tx1">
                              <a:lumMod val="75000"/>
                              <a:lumOff val="25000"/>
                            </a:schemeClr>
                          </a:solidFill>
                        </a:rPr>
                        <a:t>precios</a:t>
                      </a:r>
                      <a:r>
                        <a:rPr lang="en-US" sz="1000" dirty="0">
                          <a:solidFill>
                            <a:schemeClr val="tx1">
                              <a:lumMod val="75000"/>
                              <a:lumOff val="25000"/>
                            </a:schemeClr>
                          </a:solidFill>
                        </a:rPr>
                        <a:t> </a:t>
                      </a:r>
                      <a:r>
                        <a:rPr lang="en-US" sz="1000" dirty="0" err="1">
                          <a:solidFill>
                            <a:schemeClr val="tx1">
                              <a:lumMod val="75000"/>
                              <a:lumOff val="25000"/>
                            </a:schemeClr>
                          </a:solidFill>
                        </a:rPr>
                        <a:t>unitarios</a:t>
                      </a:r>
                      <a:r>
                        <a:rPr lang="en-US" sz="1000" dirty="0">
                          <a:solidFill>
                            <a:schemeClr val="tx1">
                              <a:lumMod val="75000"/>
                              <a:lumOff val="25000"/>
                            </a:schemeClr>
                          </a:solidFill>
                        </a:rPr>
                        <a:t> </a:t>
                      </a:r>
                      <a:r>
                        <a:rPr lang="en-US" sz="1000" dirty="0" err="1">
                          <a:solidFill>
                            <a:schemeClr val="tx1">
                              <a:lumMod val="75000"/>
                              <a:lumOff val="25000"/>
                            </a:schemeClr>
                          </a:solidFill>
                        </a:rPr>
                        <a:t>mayores</a:t>
                      </a:r>
                      <a:r>
                        <a:rPr lang="en-US" sz="1000" dirty="0">
                          <a:solidFill>
                            <a:schemeClr val="tx1">
                              <a:lumMod val="75000"/>
                              <a:lumOff val="25000"/>
                            </a:schemeClr>
                          </a:solidFill>
                        </a:rPr>
                        <a:t> a los </a:t>
                      </a:r>
                      <a:r>
                        <a:rPr lang="en-US" sz="1000" dirty="0" err="1">
                          <a:solidFill>
                            <a:schemeClr val="tx1">
                              <a:lumMod val="75000"/>
                              <a:lumOff val="25000"/>
                            </a:schemeClr>
                          </a:solidFill>
                        </a:rPr>
                        <a:t>pactados</a:t>
                      </a:r>
                      <a:r>
                        <a:rPr lang="en-US" sz="1000" dirty="0">
                          <a:solidFill>
                            <a:schemeClr val="tx1">
                              <a:lumMod val="75000"/>
                              <a:lumOff val="25000"/>
                            </a:schemeClr>
                          </a:solidFill>
                        </a:rPr>
                        <a:t> </a:t>
                      </a:r>
                    </a:p>
                    <a:p>
                      <a:pPr algn="l"/>
                      <a:r>
                        <a:rPr lang="en-US" sz="1000" dirty="0">
                          <a:solidFill>
                            <a:schemeClr val="tx1">
                              <a:lumMod val="75000"/>
                              <a:lumOff val="25000"/>
                            </a:schemeClr>
                          </a:solidFill>
                        </a:rPr>
                        <a:t>2. </a:t>
                      </a:r>
                      <a:r>
                        <a:rPr lang="en-US" sz="1000" dirty="0" err="1">
                          <a:solidFill>
                            <a:schemeClr val="tx1">
                              <a:lumMod val="75000"/>
                              <a:lumOff val="25000"/>
                            </a:schemeClr>
                          </a:solidFill>
                        </a:rPr>
                        <a:t>Compra</a:t>
                      </a:r>
                      <a:r>
                        <a:rPr lang="en-US" sz="1000" dirty="0">
                          <a:solidFill>
                            <a:schemeClr val="tx1">
                              <a:lumMod val="75000"/>
                              <a:lumOff val="25000"/>
                            </a:schemeClr>
                          </a:solidFill>
                        </a:rPr>
                        <a:t> de </a:t>
                      </a:r>
                      <a:r>
                        <a:rPr lang="en-US" sz="1000" dirty="0" err="1">
                          <a:solidFill>
                            <a:schemeClr val="tx1">
                              <a:lumMod val="75000"/>
                              <a:lumOff val="25000"/>
                            </a:schemeClr>
                          </a:solidFill>
                        </a:rPr>
                        <a:t>medicamentos</a:t>
                      </a:r>
                      <a:r>
                        <a:rPr lang="en-US" sz="1000" dirty="0">
                          <a:solidFill>
                            <a:schemeClr val="tx1">
                              <a:lumMod val="75000"/>
                              <a:lumOff val="25000"/>
                            </a:schemeClr>
                          </a:solidFill>
                        </a:rPr>
                        <a:t> sin </a:t>
                      </a:r>
                      <a:r>
                        <a:rPr lang="en-US" sz="1000" dirty="0" err="1">
                          <a:solidFill>
                            <a:schemeClr val="tx1">
                              <a:lumMod val="75000"/>
                              <a:lumOff val="25000"/>
                            </a:schemeClr>
                          </a:solidFill>
                        </a:rPr>
                        <a:t>obligación</a:t>
                      </a:r>
                      <a:r>
                        <a:rPr lang="en-US" sz="1000" dirty="0">
                          <a:solidFill>
                            <a:schemeClr val="tx1">
                              <a:lumMod val="75000"/>
                              <a:lumOff val="25000"/>
                            </a:schemeClr>
                          </a:solidFill>
                        </a:rPr>
                        <a:t> contractual</a:t>
                      </a:r>
                    </a:p>
                    <a:p>
                      <a:pPr algn="l"/>
                      <a:r>
                        <a:rPr lang="en-US" sz="1000" dirty="0">
                          <a:solidFill>
                            <a:schemeClr val="tx1">
                              <a:lumMod val="75000"/>
                              <a:lumOff val="25000"/>
                            </a:schemeClr>
                          </a:solidFill>
                        </a:rPr>
                        <a:t>3. </a:t>
                      </a:r>
                      <a:r>
                        <a:rPr lang="en-US" sz="1000" dirty="0" err="1">
                          <a:solidFill>
                            <a:schemeClr val="tx1">
                              <a:lumMod val="75000"/>
                              <a:lumOff val="25000"/>
                            </a:schemeClr>
                          </a:solidFill>
                        </a:rPr>
                        <a:t>Pagos</a:t>
                      </a:r>
                      <a:r>
                        <a:rPr lang="en-US" sz="1000" dirty="0">
                          <a:solidFill>
                            <a:schemeClr val="tx1">
                              <a:lumMod val="75000"/>
                              <a:lumOff val="25000"/>
                            </a:schemeClr>
                          </a:solidFill>
                        </a:rPr>
                        <a:t> </a:t>
                      </a:r>
                      <a:r>
                        <a:rPr lang="en-US" sz="1000" dirty="0" err="1">
                          <a:solidFill>
                            <a:schemeClr val="tx1">
                              <a:lumMod val="75000"/>
                              <a:lumOff val="25000"/>
                            </a:schemeClr>
                          </a:solidFill>
                        </a:rPr>
                        <a:t>excedentes</a:t>
                      </a:r>
                      <a:r>
                        <a:rPr lang="en-US" sz="1000" dirty="0">
                          <a:solidFill>
                            <a:schemeClr val="tx1">
                              <a:lumMod val="75000"/>
                              <a:lumOff val="25000"/>
                            </a:schemeClr>
                          </a:solidFill>
                        </a:rPr>
                        <a:t> </a:t>
                      </a:r>
                      <a:r>
                        <a:rPr lang="en-US" sz="1000" dirty="0" err="1">
                          <a:solidFill>
                            <a:schemeClr val="tx1">
                              <a:lumMod val="75000"/>
                              <a:lumOff val="25000"/>
                            </a:schemeClr>
                          </a:solidFill>
                        </a:rPr>
                        <a:t>en</a:t>
                      </a:r>
                      <a:r>
                        <a:rPr lang="en-US" sz="1000" dirty="0">
                          <a:solidFill>
                            <a:schemeClr val="tx1">
                              <a:lumMod val="75000"/>
                              <a:lumOff val="25000"/>
                            </a:schemeClr>
                          </a:solidFill>
                        </a:rPr>
                        <a:t> claves </a:t>
                      </a:r>
                      <a:r>
                        <a:rPr lang="en-US" sz="1000" dirty="0" err="1">
                          <a:solidFill>
                            <a:schemeClr val="tx1">
                              <a:lumMod val="75000"/>
                              <a:lumOff val="25000"/>
                            </a:schemeClr>
                          </a:solidFill>
                        </a:rPr>
                        <a:t>médicas</a:t>
                      </a:r>
                      <a:r>
                        <a:rPr lang="en-US" sz="1000" dirty="0">
                          <a:solidFill>
                            <a:schemeClr val="tx1">
                              <a:lumMod val="75000"/>
                              <a:lumOff val="25000"/>
                            </a:schemeClr>
                          </a:solidFill>
                        </a:rPr>
                        <a:t> por </a:t>
                      </a:r>
                      <a:r>
                        <a:rPr lang="en-US" sz="1000" dirty="0" err="1">
                          <a:solidFill>
                            <a:schemeClr val="tx1">
                              <a:lumMod val="75000"/>
                              <a:lumOff val="25000"/>
                            </a:schemeClr>
                          </a:solidFill>
                        </a:rPr>
                        <a:t>concepto</a:t>
                      </a:r>
                      <a:r>
                        <a:rPr lang="en-US" sz="1000" dirty="0">
                          <a:solidFill>
                            <a:schemeClr val="tx1">
                              <a:lumMod val="75000"/>
                              <a:lumOff val="25000"/>
                            </a:schemeClr>
                          </a:solidFill>
                        </a:rPr>
                        <a:t> de IVA</a:t>
                      </a:r>
                    </a:p>
                    <a:p>
                      <a:pPr marL="103188" indent="-103188" algn="l">
                        <a:tabLst/>
                      </a:pPr>
                      <a:r>
                        <a:rPr lang="en-US" sz="1000" dirty="0">
                          <a:solidFill>
                            <a:schemeClr val="tx1">
                              <a:lumMod val="75000"/>
                              <a:lumOff val="25000"/>
                            </a:schemeClr>
                          </a:solidFill>
                        </a:rPr>
                        <a:t>4. </a:t>
                      </a:r>
                      <a:r>
                        <a:rPr lang="en-US" sz="1000" dirty="0" err="1">
                          <a:solidFill>
                            <a:schemeClr val="tx1">
                              <a:lumMod val="75000"/>
                              <a:lumOff val="25000"/>
                            </a:schemeClr>
                          </a:solidFill>
                        </a:rPr>
                        <a:t>Abastecimiento</a:t>
                      </a:r>
                      <a:r>
                        <a:rPr lang="en-US" sz="1000" dirty="0">
                          <a:solidFill>
                            <a:schemeClr val="tx1">
                              <a:lumMod val="75000"/>
                              <a:lumOff val="25000"/>
                            </a:schemeClr>
                          </a:solidFill>
                        </a:rPr>
                        <a:t> de </a:t>
                      </a:r>
                      <a:r>
                        <a:rPr lang="en-US" sz="1000" dirty="0" err="1">
                          <a:solidFill>
                            <a:schemeClr val="tx1">
                              <a:lumMod val="75000"/>
                              <a:lumOff val="25000"/>
                            </a:schemeClr>
                          </a:solidFill>
                        </a:rPr>
                        <a:t>medicamentos</a:t>
                      </a:r>
                      <a:r>
                        <a:rPr lang="en-US" sz="1000" dirty="0">
                          <a:solidFill>
                            <a:schemeClr val="tx1">
                              <a:lumMod val="75000"/>
                              <a:lumOff val="25000"/>
                            </a:schemeClr>
                          </a:solidFill>
                        </a:rPr>
                        <a:t> que no </a:t>
                      </a:r>
                      <a:r>
                        <a:rPr lang="en-US" sz="1000" dirty="0" err="1">
                          <a:solidFill>
                            <a:schemeClr val="tx1">
                              <a:lumMod val="75000"/>
                              <a:lumOff val="25000"/>
                            </a:schemeClr>
                          </a:solidFill>
                        </a:rPr>
                        <a:t>cumplen</a:t>
                      </a:r>
                      <a:r>
                        <a:rPr lang="en-US" sz="1000" dirty="0">
                          <a:solidFill>
                            <a:schemeClr val="tx1">
                              <a:lumMod val="75000"/>
                              <a:lumOff val="25000"/>
                            </a:schemeClr>
                          </a:solidFill>
                        </a:rPr>
                        <a:t> con las </a:t>
                      </a:r>
                      <a:r>
                        <a:rPr lang="en-US" sz="1000" dirty="0" err="1">
                          <a:solidFill>
                            <a:schemeClr val="tx1">
                              <a:lumMod val="75000"/>
                              <a:lumOff val="25000"/>
                            </a:schemeClr>
                          </a:solidFill>
                        </a:rPr>
                        <a:t>especificaciones</a:t>
                      </a:r>
                      <a:r>
                        <a:rPr lang="en-US" sz="1000" dirty="0">
                          <a:solidFill>
                            <a:schemeClr val="tx1">
                              <a:lumMod val="75000"/>
                              <a:lumOff val="25000"/>
                            </a:schemeClr>
                          </a:solidFill>
                        </a:rPr>
                        <a:t> </a:t>
                      </a:r>
                      <a:r>
                        <a:rPr lang="en-US" sz="1000" dirty="0" err="1">
                          <a:solidFill>
                            <a:schemeClr val="tx1">
                              <a:lumMod val="75000"/>
                              <a:lumOff val="25000"/>
                            </a:schemeClr>
                          </a:solidFill>
                        </a:rPr>
                        <a:t>técnicas</a:t>
                      </a:r>
                      <a:r>
                        <a:rPr lang="en-US" sz="1000" dirty="0">
                          <a:solidFill>
                            <a:schemeClr val="tx1">
                              <a:lumMod val="75000"/>
                              <a:lumOff val="25000"/>
                            </a:schemeClr>
                          </a:solidFill>
                        </a:rPr>
                        <a:t> </a:t>
                      </a:r>
                      <a:r>
                        <a:rPr lang="en-US" sz="1000" dirty="0" err="1">
                          <a:solidFill>
                            <a:schemeClr val="tx1">
                              <a:lumMod val="75000"/>
                              <a:lumOff val="25000"/>
                            </a:schemeClr>
                          </a:solidFill>
                        </a:rPr>
                        <a:t>obligadas</a:t>
                      </a:r>
                      <a:r>
                        <a:rPr lang="en-US" sz="1000" dirty="0">
                          <a:solidFill>
                            <a:schemeClr val="tx1">
                              <a:lumMod val="75000"/>
                              <a:lumOff val="25000"/>
                            </a:schemeClr>
                          </a:solidFill>
                        </a:rPr>
                        <a:t> </a:t>
                      </a:r>
                      <a:r>
                        <a:rPr lang="en-US" sz="1000" dirty="0" err="1">
                          <a:solidFill>
                            <a:schemeClr val="tx1">
                              <a:lumMod val="75000"/>
                              <a:lumOff val="25000"/>
                            </a:schemeClr>
                          </a:solidFill>
                        </a:rPr>
                        <a:t>en</a:t>
                      </a:r>
                      <a:r>
                        <a:rPr lang="en-US" sz="1000" dirty="0">
                          <a:solidFill>
                            <a:schemeClr val="tx1">
                              <a:lumMod val="75000"/>
                              <a:lumOff val="25000"/>
                            </a:schemeClr>
                          </a:solidFill>
                        </a:rPr>
                        <a:t> el </a:t>
                      </a:r>
                      <a:r>
                        <a:rPr lang="en-US" sz="1000" dirty="0" err="1">
                          <a:solidFill>
                            <a:schemeClr val="tx1">
                              <a:lumMod val="75000"/>
                              <a:lumOff val="25000"/>
                            </a:schemeClr>
                          </a:solidFill>
                        </a:rPr>
                        <a:t>contrato</a:t>
                      </a:r>
                      <a:endParaRPr lang="en-US" sz="1000" dirty="0">
                        <a:solidFill>
                          <a:schemeClr val="tx1">
                            <a:lumMod val="75000"/>
                            <a:lumOff val="25000"/>
                          </a:schemeClr>
                        </a:solidFill>
                      </a:endParaRPr>
                    </a:p>
                    <a:p>
                      <a:pPr algn="l"/>
                      <a:r>
                        <a:rPr lang="en-US" sz="1000" dirty="0">
                          <a:solidFill>
                            <a:schemeClr val="tx1">
                              <a:lumMod val="75000"/>
                              <a:lumOff val="25000"/>
                            </a:schemeClr>
                          </a:solidFill>
                        </a:rPr>
                        <a:t>5. </a:t>
                      </a:r>
                      <a:r>
                        <a:rPr lang="en-US" sz="1000" dirty="0" err="1">
                          <a:solidFill>
                            <a:schemeClr val="tx1">
                              <a:lumMod val="75000"/>
                              <a:lumOff val="25000"/>
                            </a:schemeClr>
                          </a:solidFill>
                        </a:rPr>
                        <a:t>Medicamentos</a:t>
                      </a:r>
                      <a:r>
                        <a:rPr lang="en-US" sz="1000" dirty="0">
                          <a:solidFill>
                            <a:schemeClr val="tx1">
                              <a:lumMod val="75000"/>
                              <a:lumOff val="25000"/>
                            </a:schemeClr>
                          </a:solidFill>
                        </a:rPr>
                        <a:t> con </a:t>
                      </a:r>
                      <a:r>
                        <a:rPr lang="en-US" sz="1000" dirty="0" err="1">
                          <a:solidFill>
                            <a:schemeClr val="tx1">
                              <a:lumMod val="75000"/>
                              <a:lumOff val="25000"/>
                            </a:schemeClr>
                          </a:solidFill>
                        </a:rPr>
                        <a:t>especificaciones</a:t>
                      </a:r>
                      <a:r>
                        <a:rPr lang="en-US" sz="1000" dirty="0">
                          <a:solidFill>
                            <a:schemeClr val="tx1">
                              <a:lumMod val="75000"/>
                              <a:lumOff val="25000"/>
                            </a:schemeClr>
                          </a:solidFill>
                        </a:rPr>
                        <a:t> </a:t>
                      </a:r>
                      <a:r>
                        <a:rPr lang="en-US" sz="1000" dirty="0" err="1">
                          <a:solidFill>
                            <a:schemeClr val="tx1">
                              <a:lumMod val="75000"/>
                              <a:lumOff val="25000"/>
                            </a:schemeClr>
                          </a:solidFill>
                        </a:rPr>
                        <a:t>técnicas</a:t>
                      </a:r>
                      <a:r>
                        <a:rPr lang="en-US" sz="1000" dirty="0">
                          <a:solidFill>
                            <a:schemeClr val="tx1">
                              <a:lumMod val="75000"/>
                              <a:lumOff val="25000"/>
                            </a:schemeClr>
                          </a:solidFill>
                        </a:rPr>
                        <a:t> </a:t>
                      </a:r>
                      <a:r>
                        <a:rPr lang="en-US" sz="1000" dirty="0" err="1">
                          <a:solidFill>
                            <a:schemeClr val="tx1">
                              <a:lumMod val="75000"/>
                              <a:lumOff val="25000"/>
                            </a:schemeClr>
                          </a:solidFill>
                        </a:rPr>
                        <a:t>incompletas</a:t>
                      </a:r>
                      <a:r>
                        <a:rPr lang="en-US" sz="1000" dirty="0">
                          <a:solidFill>
                            <a:schemeClr val="tx1">
                              <a:lumMod val="75000"/>
                              <a:lumOff val="25000"/>
                            </a:schemeClr>
                          </a:solidFill>
                        </a:rPr>
                        <a:t> </a:t>
                      </a:r>
                      <a:r>
                        <a:rPr lang="en-US" sz="1000" dirty="0" err="1">
                          <a:solidFill>
                            <a:schemeClr val="tx1">
                              <a:lumMod val="75000"/>
                              <a:lumOff val="25000"/>
                            </a:schemeClr>
                          </a:solidFill>
                        </a:rPr>
                        <a:t>en</a:t>
                      </a:r>
                      <a:r>
                        <a:rPr lang="en-US" sz="1000" dirty="0">
                          <a:solidFill>
                            <a:schemeClr val="tx1">
                              <a:lumMod val="75000"/>
                              <a:lumOff val="25000"/>
                            </a:schemeClr>
                          </a:solidFill>
                        </a:rPr>
                        <a:t> el </a:t>
                      </a:r>
                      <a:r>
                        <a:rPr lang="en-US" sz="1000" dirty="0" err="1">
                          <a:solidFill>
                            <a:schemeClr val="tx1">
                              <a:lumMod val="75000"/>
                              <a:lumOff val="25000"/>
                            </a:schemeClr>
                          </a:solidFill>
                        </a:rPr>
                        <a:t>contrato</a:t>
                      </a:r>
                      <a:endParaRPr lang="en-US" sz="1000" dirty="0">
                        <a:solidFill>
                          <a:schemeClr val="tx1">
                            <a:lumMod val="75000"/>
                            <a:lumOff val="25000"/>
                          </a:schemeClr>
                        </a:solidFill>
                      </a:endParaRPr>
                    </a:p>
                    <a:p>
                      <a:pPr algn="l"/>
                      <a:r>
                        <a:rPr lang="en-US" sz="1000" dirty="0">
                          <a:solidFill>
                            <a:schemeClr val="tx1">
                              <a:lumMod val="75000"/>
                              <a:lumOff val="25000"/>
                            </a:schemeClr>
                          </a:solidFill>
                        </a:rPr>
                        <a:t>6. </a:t>
                      </a:r>
                      <a:r>
                        <a:rPr lang="en-US" sz="1000" dirty="0" err="1">
                          <a:solidFill>
                            <a:schemeClr val="tx1">
                              <a:lumMod val="75000"/>
                              <a:lumOff val="25000"/>
                            </a:schemeClr>
                          </a:solidFill>
                        </a:rPr>
                        <a:t>DIferencias</a:t>
                      </a:r>
                      <a:r>
                        <a:rPr lang="en-US" sz="1000" dirty="0">
                          <a:solidFill>
                            <a:schemeClr val="tx1">
                              <a:lumMod val="75000"/>
                              <a:lumOff val="25000"/>
                            </a:schemeClr>
                          </a:solidFill>
                        </a:rPr>
                        <a:t> de claves </a:t>
                      </a:r>
                      <a:r>
                        <a:rPr lang="en-US" sz="1000" dirty="0" err="1">
                          <a:solidFill>
                            <a:schemeClr val="tx1">
                              <a:lumMod val="75000"/>
                              <a:lumOff val="25000"/>
                            </a:schemeClr>
                          </a:solidFill>
                        </a:rPr>
                        <a:t>médicas</a:t>
                      </a:r>
                      <a:r>
                        <a:rPr lang="en-US" sz="1000" dirty="0">
                          <a:solidFill>
                            <a:schemeClr val="tx1">
                              <a:lumMod val="75000"/>
                              <a:lumOff val="25000"/>
                            </a:schemeClr>
                          </a:solidFill>
                        </a:rPr>
                        <a:t> </a:t>
                      </a:r>
                      <a:r>
                        <a:rPr lang="en-US" sz="1000" dirty="0" err="1">
                          <a:solidFill>
                            <a:schemeClr val="tx1">
                              <a:lumMod val="75000"/>
                              <a:lumOff val="25000"/>
                            </a:schemeClr>
                          </a:solidFill>
                        </a:rPr>
                        <a:t>en</a:t>
                      </a:r>
                      <a:r>
                        <a:rPr lang="en-US" sz="1000" dirty="0">
                          <a:solidFill>
                            <a:schemeClr val="tx1">
                              <a:lumMod val="75000"/>
                              <a:lumOff val="25000"/>
                            </a:schemeClr>
                          </a:solidFill>
                        </a:rPr>
                        <a:t> </a:t>
                      </a:r>
                      <a:r>
                        <a:rPr lang="en-US" sz="1000" dirty="0" err="1">
                          <a:solidFill>
                            <a:schemeClr val="tx1">
                              <a:lumMod val="75000"/>
                              <a:lumOff val="25000"/>
                            </a:schemeClr>
                          </a:solidFill>
                        </a:rPr>
                        <a:t>relación</a:t>
                      </a:r>
                      <a:r>
                        <a:rPr lang="en-US" sz="1000" dirty="0">
                          <a:solidFill>
                            <a:schemeClr val="tx1">
                              <a:lumMod val="75000"/>
                              <a:lumOff val="25000"/>
                            </a:schemeClr>
                          </a:solidFill>
                        </a:rPr>
                        <a:t> </a:t>
                      </a:r>
                      <a:r>
                        <a:rPr lang="en-US" sz="1000" dirty="0" err="1">
                          <a:solidFill>
                            <a:schemeClr val="tx1">
                              <a:lumMod val="75000"/>
                              <a:lumOff val="25000"/>
                            </a:schemeClr>
                          </a:solidFill>
                        </a:rPr>
                        <a:t>contrato-factura</a:t>
                      </a:r>
                      <a:r>
                        <a:rPr lang="en-US" sz="1000" dirty="0">
                          <a:solidFill>
                            <a:schemeClr val="tx1">
                              <a:lumMod val="75000"/>
                              <a:lumOff val="25000"/>
                            </a:schemeClr>
                          </a:solidFill>
                        </a:rPr>
                        <a:t>.</a:t>
                      </a:r>
                    </a:p>
                    <a:p>
                      <a:pPr algn="l"/>
                      <a:r>
                        <a:rPr lang="en-US" sz="1000" dirty="0">
                          <a:solidFill>
                            <a:schemeClr val="tx1">
                              <a:lumMod val="75000"/>
                              <a:lumOff val="25000"/>
                            </a:schemeClr>
                          </a:solidFill>
                        </a:rPr>
                        <a:t>7. </a:t>
                      </a:r>
                      <a:r>
                        <a:rPr lang="en-US" sz="1000" dirty="0" err="1">
                          <a:solidFill>
                            <a:schemeClr val="tx1">
                              <a:lumMod val="75000"/>
                              <a:lumOff val="25000"/>
                            </a:schemeClr>
                          </a:solidFill>
                        </a:rPr>
                        <a:t>Omisiones</a:t>
                      </a:r>
                      <a:r>
                        <a:rPr lang="en-US" sz="1000" dirty="0">
                          <a:solidFill>
                            <a:schemeClr val="tx1">
                              <a:lumMod val="75000"/>
                              <a:lumOff val="25000"/>
                            </a:schemeClr>
                          </a:solidFill>
                        </a:rPr>
                        <a:t> dentro del </a:t>
                      </a:r>
                      <a:r>
                        <a:rPr lang="en-US" sz="1000" dirty="0" err="1">
                          <a:solidFill>
                            <a:schemeClr val="tx1">
                              <a:lumMod val="75000"/>
                              <a:lumOff val="25000"/>
                            </a:schemeClr>
                          </a:solidFill>
                        </a:rPr>
                        <a:t>expediente</a:t>
                      </a:r>
                      <a:r>
                        <a:rPr lang="en-US" sz="1000" dirty="0">
                          <a:solidFill>
                            <a:schemeClr val="tx1">
                              <a:lumMod val="75000"/>
                              <a:lumOff val="25000"/>
                            </a:schemeClr>
                          </a:solidFill>
                        </a:rPr>
                        <a:t> documental</a:t>
                      </a:r>
                      <a:endParaRPr lang="en-US" sz="1000" dirty="0">
                        <a:solidFill>
                          <a:schemeClr val="tx1">
                            <a:lumMod val="75000"/>
                            <a:lumOff val="25000"/>
                          </a:schemeClr>
                        </a:solidFill>
                        <a:latin typeface="Arial" pitchFamily="34" charset="0"/>
                        <a:cs typeface="Arial" pitchFamily="34" charset="0"/>
                      </a:endParaRPr>
                    </a:p>
                  </a:txBody>
                  <a:tcPr marL="68580" marR="68580" marT="34290" marB="34290" anchor="ctr"/>
                </a:tc>
                <a:extLst>
                  <a:ext uri="{0D108BD9-81ED-4DB2-BD59-A6C34878D82A}">
                    <a16:rowId xmlns:a16="http://schemas.microsoft.com/office/drawing/2014/main" val="10004"/>
                  </a:ext>
                </a:extLst>
              </a:tr>
              <a:tr h="1482844">
                <a:tc>
                  <a:txBody>
                    <a:bodyPr/>
                    <a:lstStyle/>
                    <a:p>
                      <a:r>
                        <a:rPr lang="en-US" sz="1000" dirty="0">
                          <a:solidFill>
                            <a:srgbClr val="002060"/>
                          </a:solidFill>
                        </a:rPr>
                        <a:t>OA/04/2020</a:t>
                      </a:r>
                      <a:endParaRPr lang="en-US" sz="1000" dirty="0">
                        <a:solidFill>
                          <a:srgbClr val="002060"/>
                        </a:solidFill>
                        <a:latin typeface="Arial" pitchFamily="34" charset="0"/>
                        <a:cs typeface="Arial" pitchFamily="34" charset="0"/>
                      </a:endParaRPr>
                    </a:p>
                  </a:txBody>
                  <a:tcPr marL="137160" marR="68580" marT="34290" marB="34290" anchor="ctr"/>
                </a:tc>
                <a:tc>
                  <a:txBody>
                    <a:bodyPr/>
                    <a:lstStyle/>
                    <a:p>
                      <a:pPr algn="ctr"/>
                      <a:r>
                        <a:rPr lang="en-US" sz="1000">
                          <a:solidFill>
                            <a:schemeClr val="tx1">
                              <a:lumMod val="75000"/>
                              <a:lumOff val="25000"/>
                            </a:schemeClr>
                          </a:solidFill>
                        </a:rPr>
                        <a:t>OIC</a:t>
                      </a:r>
                      <a:endParaRPr lang="en-US" sz="1000">
                        <a:solidFill>
                          <a:schemeClr val="tx1">
                            <a:lumMod val="75000"/>
                            <a:lumOff val="25000"/>
                          </a:schemeClr>
                        </a:solidFill>
                        <a:latin typeface="Arial" pitchFamily="34" charset="0"/>
                        <a:cs typeface="Arial" pitchFamily="34" charset="0"/>
                      </a:endParaRPr>
                    </a:p>
                  </a:txBody>
                  <a:tcPr marL="68580" marR="68580" marT="34290" marB="34290" anchor="ctr"/>
                </a:tc>
                <a:tc>
                  <a:txBody>
                    <a:bodyPr/>
                    <a:lstStyle/>
                    <a:p>
                      <a:pPr algn="ctr"/>
                      <a:r>
                        <a:rPr lang="en-US" sz="1000" err="1">
                          <a:solidFill>
                            <a:schemeClr val="tx1">
                              <a:lumMod val="75000"/>
                              <a:lumOff val="25000"/>
                            </a:schemeClr>
                          </a:solidFill>
                        </a:rPr>
                        <a:t>Revisión</a:t>
                      </a:r>
                      <a:r>
                        <a:rPr lang="en-US" sz="1000">
                          <a:solidFill>
                            <a:schemeClr val="tx1">
                              <a:lumMod val="75000"/>
                              <a:lumOff val="25000"/>
                            </a:schemeClr>
                          </a:solidFill>
                        </a:rPr>
                        <a:t> al </a:t>
                      </a:r>
                      <a:r>
                        <a:rPr lang="en-US" sz="1000" err="1">
                          <a:solidFill>
                            <a:schemeClr val="tx1">
                              <a:lumMod val="75000"/>
                              <a:lumOff val="25000"/>
                            </a:schemeClr>
                          </a:solidFill>
                        </a:rPr>
                        <a:t>correcto</a:t>
                      </a:r>
                      <a:r>
                        <a:rPr lang="en-US" sz="1000">
                          <a:solidFill>
                            <a:schemeClr val="tx1">
                              <a:lumMod val="75000"/>
                              <a:lumOff val="25000"/>
                            </a:schemeClr>
                          </a:solidFill>
                        </a:rPr>
                        <a:t> control de </a:t>
                      </a:r>
                      <a:r>
                        <a:rPr lang="en-US" sz="1000" err="1">
                          <a:solidFill>
                            <a:schemeClr val="tx1">
                              <a:lumMod val="75000"/>
                              <a:lumOff val="25000"/>
                            </a:schemeClr>
                          </a:solidFill>
                        </a:rPr>
                        <a:t>acceso</a:t>
                      </a:r>
                      <a:r>
                        <a:rPr lang="en-US" sz="1000">
                          <a:solidFill>
                            <a:schemeClr val="tx1">
                              <a:lumMod val="75000"/>
                              <a:lumOff val="25000"/>
                            </a:schemeClr>
                          </a:solidFill>
                        </a:rPr>
                        <a:t> al </a:t>
                      </a:r>
                      <a:r>
                        <a:rPr lang="en-US" sz="1000" err="1">
                          <a:solidFill>
                            <a:schemeClr val="tx1">
                              <a:lumMod val="75000"/>
                              <a:lumOff val="25000"/>
                            </a:schemeClr>
                          </a:solidFill>
                        </a:rPr>
                        <a:t>Servicio</a:t>
                      </a:r>
                      <a:r>
                        <a:rPr lang="en-US" sz="1000">
                          <a:solidFill>
                            <a:schemeClr val="tx1">
                              <a:lumMod val="75000"/>
                              <a:lumOff val="25000"/>
                            </a:schemeClr>
                          </a:solidFill>
                        </a:rPr>
                        <a:t> </a:t>
                      </a:r>
                      <a:r>
                        <a:rPr lang="en-US" sz="1000" err="1">
                          <a:solidFill>
                            <a:schemeClr val="tx1">
                              <a:lumMod val="75000"/>
                              <a:lumOff val="25000"/>
                            </a:schemeClr>
                          </a:solidFill>
                        </a:rPr>
                        <a:t>Médico</a:t>
                      </a:r>
                      <a:r>
                        <a:rPr lang="en-US" sz="1000">
                          <a:solidFill>
                            <a:schemeClr val="tx1">
                              <a:lumMod val="75000"/>
                              <a:lumOff val="25000"/>
                            </a:schemeClr>
                          </a:solidFill>
                        </a:rPr>
                        <a:t> de los </a:t>
                      </a:r>
                      <a:r>
                        <a:rPr lang="en-US" sz="1000" err="1">
                          <a:solidFill>
                            <a:schemeClr val="tx1">
                              <a:lumMod val="75000"/>
                              <a:lumOff val="25000"/>
                            </a:schemeClr>
                          </a:solidFill>
                        </a:rPr>
                        <a:t>Beneficiariosde</a:t>
                      </a:r>
                      <a:r>
                        <a:rPr lang="en-US" sz="1000">
                          <a:solidFill>
                            <a:schemeClr val="tx1">
                              <a:lumMod val="75000"/>
                              <a:lumOff val="25000"/>
                            </a:schemeClr>
                          </a:solidFill>
                        </a:rPr>
                        <a:t> </a:t>
                      </a:r>
                      <a:r>
                        <a:rPr lang="en-US" sz="1000" err="1">
                          <a:solidFill>
                            <a:schemeClr val="tx1">
                              <a:lumMod val="75000"/>
                              <a:lumOff val="25000"/>
                            </a:schemeClr>
                          </a:solidFill>
                        </a:rPr>
                        <a:t>Jubilados</a:t>
                      </a:r>
                      <a:r>
                        <a:rPr lang="en-US" sz="1000">
                          <a:solidFill>
                            <a:schemeClr val="tx1">
                              <a:lumMod val="75000"/>
                              <a:lumOff val="25000"/>
                            </a:schemeClr>
                          </a:solidFill>
                        </a:rPr>
                        <a:t>, Pensionados y </a:t>
                      </a:r>
                      <a:r>
                        <a:rPr lang="en-US" sz="1000" err="1">
                          <a:solidFill>
                            <a:schemeClr val="tx1">
                              <a:lumMod val="75000"/>
                              <a:lumOff val="25000"/>
                            </a:schemeClr>
                          </a:solidFill>
                        </a:rPr>
                        <a:t>Empleados</a:t>
                      </a:r>
                      <a:r>
                        <a:rPr lang="en-US" sz="1000">
                          <a:solidFill>
                            <a:schemeClr val="tx1">
                              <a:lumMod val="75000"/>
                              <a:lumOff val="25000"/>
                            </a:schemeClr>
                          </a:solidFill>
                        </a:rPr>
                        <a:t> del Instituto</a:t>
                      </a:r>
                      <a:endParaRPr lang="en-US" sz="1000">
                        <a:solidFill>
                          <a:schemeClr val="tx1">
                            <a:lumMod val="75000"/>
                            <a:lumOff val="25000"/>
                          </a:schemeClr>
                        </a:solidFill>
                        <a:latin typeface="Arial" pitchFamily="34" charset="0"/>
                        <a:cs typeface="Arial" pitchFamily="34" charset="0"/>
                      </a:endParaRPr>
                    </a:p>
                  </a:txBody>
                  <a:tcPr marL="68580" marR="68580" marT="34290" marB="34290" anchor="ctr"/>
                </a:tc>
                <a:tc>
                  <a:txBody>
                    <a:bodyPr/>
                    <a:lstStyle/>
                    <a:p>
                      <a:pPr algn="ctr"/>
                      <a:r>
                        <a:rPr lang="en-US" sz="1000" dirty="0">
                          <a:solidFill>
                            <a:schemeClr val="tx1">
                              <a:lumMod val="75000"/>
                              <a:lumOff val="25000"/>
                            </a:schemeClr>
                          </a:solidFill>
                        </a:rPr>
                        <a:t>01 de </a:t>
                      </a:r>
                      <a:r>
                        <a:rPr lang="en-US" sz="1000" dirty="0" err="1">
                          <a:solidFill>
                            <a:schemeClr val="tx1">
                              <a:lumMod val="75000"/>
                              <a:lumOff val="25000"/>
                            </a:schemeClr>
                          </a:solidFill>
                        </a:rPr>
                        <a:t>enero</a:t>
                      </a:r>
                      <a:r>
                        <a:rPr lang="en-US" sz="1000" dirty="0">
                          <a:solidFill>
                            <a:schemeClr val="tx1">
                              <a:lumMod val="75000"/>
                              <a:lumOff val="25000"/>
                            </a:schemeClr>
                          </a:solidFill>
                        </a:rPr>
                        <a:t>  2019 al 15 de </a:t>
                      </a:r>
                      <a:r>
                        <a:rPr lang="en-US" sz="1000" dirty="0" err="1">
                          <a:solidFill>
                            <a:schemeClr val="tx1">
                              <a:lumMod val="75000"/>
                              <a:lumOff val="25000"/>
                            </a:schemeClr>
                          </a:solidFill>
                        </a:rPr>
                        <a:t>enero</a:t>
                      </a:r>
                      <a:r>
                        <a:rPr lang="en-US" sz="1000" dirty="0">
                          <a:solidFill>
                            <a:schemeClr val="tx1">
                              <a:lumMod val="75000"/>
                              <a:lumOff val="25000"/>
                            </a:schemeClr>
                          </a:solidFill>
                        </a:rPr>
                        <a:t> 2020</a:t>
                      </a:r>
                      <a:endParaRPr lang="en-US" sz="1000" dirty="0">
                        <a:solidFill>
                          <a:schemeClr val="tx1">
                            <a:lumMod val="75000"/>
                            <a:lumOff val="25000"/>
                          </a:schemeClr>
                        </a:solidFill>
                        <a:latin typeface="Arial" pitchFamily="34" charset="0"/>
                        <a:cs typeface="Arial" pitchFamily="34" charset="0"/>
                      </a:endParaRPr>
                    </a:p>
                  </a:txBody>
                  <a:tcPr marL="68580" marR="68580" marT="34290" marB="34290" anchor="ctr"/>
                </a:tc>
                <a:tc>
                  <a:txBody>
                    <a:bodyPr/>
                    <a:lstStyle/>
                    <a:p>
                      <a:pPr marL="103188" indent="-103188" algn="l">
                        <a:tabLst/>
                      </a:pPr>
                      <a:r>
                        <a:rPr lang="en-US" sz="1000" dirty="0">
                          <a:solidFill>
                            <a:schemeClr val="tx1">
                              <a:lumMod val="75000"/>
                              <a:lumOff val="25000"/>
                            </a:schemeClr>
                          </a:solidFill>
                        </a:rPr>
                        <a:t>1. </a:t>
                      </a:r>
                      <a:r>
                        <a:rPr lang="es-ES_tradnl" sz="1000" noProof="0" dirty="0">
                          <a:solidFill>
                            <a:schemeClr val="tx1">
                              <a:lumMod val="75000"/>
                              <a:lumOff val="25000"/>
                            </a:schemeClr>
                          </a:solidFill>
                        </a:rPr>
                        <a:t>Beneficiarios</a:t>
                      </a:r>
                      <a:r>
                        <a:rPr lang="en-US" sz="1000" dirty="0">
                          <a:solidFill>
                            <a:schemeClr val="tx1">
                              <a:lumMod val="75000"/>
                              <a:lumOff val="25000"/>
                            </a:schemeClr>
                          </a:solidFill>
                        </a:rPr>
                        <a:t> de </a:t>
                      </a:r>
                      <a:r>
                        <a:rPr lang="en-US" sz="1000" dirty="0" err="1">
                          <a:solidFill>
                            <a:schemeClr val="tx1">
                              <a:lumMod val="75000"/>
                              <a:lumOff val="25000"/>
                            </a:schemeClr>
                          </a:solidFill>
                        </a:rPr>
                        <a:t>empleados</a:t>
                      </a:r>
                      <a:r>
                        <a:rPr lang="en-US" sz="1000" dirty="0">
                          <a:solidFill>
                            <a:schemeClr val="tx1">
                              <a:lumMod val="75000"/>
                              <a:lumOff val="25000"/>
                            </a:schemeClr>
                          </a:solidFill>
                        </a:rPr>
                        <a:t> del </a:t>
                      </a:r>
                      <a:r>
                        <a:rPr lang="en-US" sz="1000" dirty="0" err="1">
                          <a:solidFill>
                            <a:schemeClr val="tx1">
                              <a:lumMod val="75000"/>
                              <a:lumOff val="25000"/>
                            </a:schemeClr>
                          </a:solidFill>
                        </a:rPr>
                        <a:t>Ipejal</a:t>
                      </a:r>
                      <a:r>
                        <a:rPr lang="en-US" sz="1000" dirty="0">
                          <a:solidFill>
                            <a:schemeClr val="tx1">
                              <a:lumMod val="75000"/>
                              <a:lumOff val="25000"/>
                            </a:schemeClr>
                          </a:solidFill>
                        </a:rPr>
                        <a:t> con </a:t>
                      </a:r>
                      <a:r>
                        <a:rPr lang="en-US" sz="1000" dirty="0" err="1">
                          <a:solidFill>
                            <a:schemeClr val="tx1">
                              <a:lumMod val="75000"/>
                              <a:lumOff val="25000"/>
                            </a:schemeClr>
                          </a:solidFill>
                        </a:rPr>
                        <a:t>acceso</a:t>
                      </a:r>
                      <a:r>
                        <a:rPr lang="en-US" sz="1000" dirty="0">
                          <a:solidFill>
                            <a:schemeClr val="tx1">
                              <a:lumMod val="75000"/>
                              <a:lumOff val="25000"/>
                            </a:schemeClr>
                          </a:solidFill>
                        </a:rPr>
                        <a:t> al </a:t>
                      </a:r>
                      <a:r>
                        <a:rPr lang="en-US" sz="1000" dirty="0" err="1">
                          <a:solidFill>
                            <a:schemeClr val="tx1">
                              <a:lumMod val="75000"/>
                              <a:lumOff val="25000"/>
                            </a:schemeClr>
                          </a:solidFill>
                        </a:rPr>
                        <a:t>servicio</a:t>
                      </a:r>
                      <a:r>
                        <a:rPr lang="en-US" sz="1000" dirty="0">
                          <a:solidFill>
                            <a:schemeClr val="tx1">
                              <a:lumMod val="75000"/>
                              <a:lumOff val="25000"/>
                            </a:schemeClr>
                          </a:solidFill>
                        </a:rPr>
                        <a:t> </a:t>
                      </a:r>
                      <a:r>
                        <a:rPr lang="en-US" sz="1000" dirty="0" err="1">
                          <a:solidFill>
                            <a:schemeClr val="tx1">
                              <a:lumMod val="75000"/>
                              <a:lumOff val="25000"/>
                            </a:schemeClr>
                          </a:solidFill>
                        </a:rPr>
                        <a:t>médico</a:t>
                      </a:r>
                      <a:r>
                        <a:rPr lang="en-US" sz="1000" dirty="0">
                          <a:solidFill>
                            <a:schemeClr val="tx1">
                              <a:lumMod val="75000"/>
                              <a:lumOff val="25000"/>
                            </a:schemeClr>
                          </a:solidFill>
                        </a:rPr>
                        <a:t> sin </a:t>
                      </a:r>
                      <a:r>
                        <a:rPr lang="en-US" sz="1000" dirty="0" err="1">
                          <a:solidFill>
                            <a:schemeClr val="tx1">
                              <a:lumMod val="75000"/>
                              <a:lumOff val="25000"/>
                            </a:schemeClr>
                          </a:solidFill>
                        </a:rPr>
                        <a:t>reunir</a:t>
                      </a:r>
                      <a:r>
                        <a:rPr lang="en-US" sz="1000" dirty="0">
                          <a:solidFill>
                            <a:schemeClr val="tx1">
                              <a:lumMod val="75000"/>
                              <a:lumOff val="25000"/>
                            </a:schemeClr>
                          </a:solidFill>
                        </a:rPr>
                        <a:t> los </a:t>
                      </a:r>
                      <a:r>
                        <a:rPr lang="en-US" sz="1000" dirty="0" err="1">
                          <a:solidFill>
                            <a:schemeClr val="tx1">
                              <a:lumMod val="75000"/>
                              <a:lumOff val="25000"/>
                            </a:schemeClr>
                          </a:solidFill>
                        </a:rPr>
                        <a:t>requisitos</a:t>
                      </a:r>
                      <a:endParaRPr lang="en-US" sz="1000" dirty="0">
                        <a:solidFill>
                          <a:schemeClr val="tx1">
                            <a:lumMod val="75000"/>
                            <a:lumOff val="25000"/>
                          </a:schemeClr>
                        </a:solidFill>
                      </a:endParaRPr>
                    </a:p>
                    <a:p>
                      <a:pPr marL="103188" indent="-103188" algn="l">
                        <a:tabLst/>
                      </a:pPr>
                      <a:r>
                        <a:rPr lang="en-US" sz="1000" dirty="0">
                          <a:solidFill>
                            <a:schemeClr val="tx1">
                              <a:lumMod val="75000"/>
                              <a:lumOff val="25000"/>
                            </a:schemeClr>
                          </a:solidFill>
                        </a:rPr>
                        <a:t>2. </a:t>
                      </a:r>
                      <a:r>
                        <a:rPr lang="en-US" sz="1000" dirty="0" err="1">
                          <a:solidFill>
                            <a:schemeClr val="tx1">
                              <a:lumMod val="75000"/>
                              <a:lumOff val="25000"/>
                            </a:schemeClr>
                          </a:solidFill>
                        </a:rPr>
                        <a:t>Incumplimiento</a:t>
                      </a:r>
                      <a:r>
                        <a:rPr lang="en-US" sz="1000" dirty="0">
                          <a:solidFill>
                            <a:schemeClr val="tx1">
                              <a:lumMod val="75000"/>
                              <a:lumOff val="25000"/>
                            </a:schemeClr>
                          </a:solidFill>
                        </a:rPr>
                        <a:t> documental </a:t>
                      </a:r>
                      <a:r>
                        <a:rPr lang="en-US" sz="1000" dirty="0" err="1">
                          <a:solidFill>
                            <a:schemeClr val="tx1">
                              <a:lumMod val="75000"/>
                              <a:lumOff val="25000"/>
                            </a:schemeClr>
                          </a:solidFill>
                        </a:rPr>
                        <a:t>en</a:t>
                      </a:r>
                      <a:r>
                        <a:rPr lang="en-US" sz="1000" dirty="0">
                          <a:solidFill>
                            <a:schemeClr val="tx1">
                              <a:lumMod val="75000"/>
                              <a:lumOff val="25000"/>
                            </a:schemeClr>
                          </a:solidFill>
                        </a:rPr>
                        <a:t> los </a:t>
                      </a:r>
                      <a:r>
                        <a:rPr lang="en-US" sz="1000" dirty="0" err="1">
                          <a:solidFill>
                            <a:schemeClr val="tx1">
                              <a:lumMod val="75000"/>
                              <a:lumOff val="25000"/>
                            </a:schemeClr>
                          </a:solidFill>
                        </a:rPr>
                        <a:t>expedientes</a:t>
                      </a:r>
                      <a:r>
                        <a:rPr lang="en-US" sz="1000" dirty="0">
                          <a:solidFill>
                            <a:schemeClr val="tx1">
                              <a:lumMod val="75000"/>
                              <a:lumOff val="25000"/>
                            </a:schemeClr>
                          </a:solidFill>
                        </a:rPr>
                        <a:t> de los </a:t>
                      </a:r>
                      <a:r>
                        <a:rPr lang="en-US" sz="1000" dirty="0" err="1">
                          <a:solidFill>
                            <a:schemeClr val="tx1">
                              <a:lumMod val="75000"/>
                              <a:lumOff val="25000"/>
                            </a:schemeClr>
                          </a:solidFill>
                        </a:rPr>
                        <a:t>titulares</a:t>
                      </a:r>
                      <a:r>
                        <a:rPr lang="en-US" sz="1000" dirty="0">
                          <a:solidFill>
                            <a:schemeClr val="tx1">
                              <a:lumMod val="75000"/>
                              <a:lumOff val="25000"/>
                            </a:schemeClr>
                          </a:solidFill>
                        </a:rPr>
                        <a:t> (</a:t>
                      </a:r>
                      <a:r>
                        <a:rPr lang="en-US" sz="1000" dirty="0" err="1">
                          <a:solidFill>
                            <a:schemeClr val="tx1">
                              <a:lumMod val="75000"/>
                              <a:lumOff val="25000"/>
                            </a:schemeClr>
                          </a:solidFill>
                        </a:rPr>
                        <a:t>empleados</a:t>
                      </a:r>
                      <a:r>
                        <a:rPr lang="en-US" sz="1000" dirty="0">
                          <a:solidFill>
                            <a:schemeClr val="tx1">
                              <a:lumMod val="75000"/>
                              <a:lumOff val="25000"/>
                            </a:schemeClr>
                          </a:solidFill>
                        </a:rPr>
                        <a:t> del </a:t>
                      </a:r>
                      <a:r>
                        <a:rPr lang="en-US" sz="1000" dirty="0" err="1">
                          <a:solidFill>
                            <a:schemeClr val="tx1">
                              <a:lumMod val="75000"/>
                              <a:lumOff val="25000"/>
                            </a:schemeClr>
                          </a:solidFill>
                        </a:rPr>
                        <a:t>Ipejal</a:t>
                      </a:r>
                      <a:r>
                        <a:rPr lang="en-US" sz="1000" dirty="0">
                          <a:solidFill>
                            <a:schemeClr val="tx1">
                              <a:lumMod val="75000"/>
                              <a:lumOff val="25000"/>
                            </a:schemeClr>
                          </a:solidFill>
                        </a:rPr>
                        <a:t>) para la </a:t>
                      </a:r>
                      <a:r>
                        <a:rPr lang="en-US" sz="1000" dirty="0" err="1">
                          <a:solidFill>
                            <a:schemeClr val="tx1">
                              <a:lumMod val="75000"/>
                              <a:lumOff val="25000"/>
                            </a:schemeClr>
                          </a:solidFill>
                        </a:rPr>
                        <a:t>prestación</a:t>
                      </a:r>
                      <a:r>
                        <a:rPr lang="en-US" sz="1000" dirty="0">
                          <a:solidFill>
                            <a:schemeClr val="tx1">
                              <a:lumMod val="75000"/>
                              <a:lumOff val="25000"/>
                            </a:schemeClr>
                          </a:solidFill>
                        </a:rPr>
                        <a:t> del </a:t>
                      </a:r>
                      <a:r>
                        <a:rPr lang="en-US" sz="1000" dirty="0" err="1">
                          <a:solidFill>
                            <a:schemeClr val="tx1">
                              <a:lumMod val="75000"/>
                              <a:lumOff val="25000"/>
                            </a:schemeClr>
                          </a:solidFill>
                        </a:rPr>
                        <a:t>servicio</a:t>
                      </a:r>
                      <a:r>
                        <a:rPr lang="en-US" sz="1000" dirty="0">
                          <a:solidFill>
                            <a:schemeClr val="tx1">
                              <a:lumMod val="75000"/>
                              <a:lumOff val="25000"/>
                            </a:schemeClr>
                          </a:solidFill>
                        </a:rPr>
                        <a:t>.</a:t>
                      </a:r>
                    </a:p>
                    <a:p>
                      <a:pPr marL="103188" indent="-103188" algn="l">
                        <a:tabLst/>
                      </a:pPr>
                      <a:r>
                        <a:rPr lang="en-US" sz="1000" dirty="0">
                          <a:solidFill>
                            <a:schemeClr val="tx1">
                              <a:lumMod val="75000"/>
                              <a:lumOff val="25000"/>
                            </a:schemeClr>
                          </a:solidFill>
                        </a:rPr>
                        <a:t>3. </a:t>
                      </a:r>
                      <a:r>
                        <a:rPr lang="en-US" sz="1000" dirty="0" err="1">
                          <a:solidFill>
                            <a:schemeClr val="tx1">
                              <a:lumMod val="75000"/>
                              <a:lumOff val="25000"/>
                            </a:schemeClr>
                          </a:solidFill>
                        </a:rPr>
                        <a:t>Beneficiarios</a:t>
                      </a:r>
                      <a:r>
                        <a:rPr lang="en-US" sz="1000" dirty="0">
                          <a:solidFill>
                            <a:schemeClr val="tx1">
                              <a:lumMod val="75000"/>
                              <a:lumOff val="25000"/>
                            </a:schemeClr>
                          </a:solidFill>
                        </a:rPr>
                        <a:t> dados de </a:t>
                      </a:r>
                      <a:r>
                        <a:rPr lang="en-US" sz="1000" dirty="0" err="1">
                          <a:solidFill>
                            <a:schemeClr val="tx1">
                              <a:lumMod val="75000"/>
                              <a:lumOff val="25000"/>
                            </a:schemeClr>
                          </a:solidFill>
                        </a:rPr>
                        <a:t>alta</a:t>
                      </a:r>
                      <a:r>
                        <a:rPr lang="en-US" sz="1000" dirty="0">
                          <a:solidFill>
                            <a:schemeClr val="tx1">
                              <a:lumMod val="75000"/>
                              <a:lumOff val="25000"/>
                            </a:schemeClr>
                          </a:solidFill>
                        </a:rPr>
                        <a:t> </a:t>
                      </a:r>
                      <a:r>
                        <a:rPr lang="en-US" sz="1000" dirty="0" err="1">
                          <a:solidFill>
                            <a:schemeClr val="tx1">
                              <a:lumMod val="75000"/>
                              <a:lumOff val="25000"/>
                            </a:schemeClr>
                          </a:solidFill>
                        </a:rPr>
                        <a:t>en</a:t>
                      </a:r>
                      <a:r>
                        <a:rPr lang="en-US" sz="1000" dirty="0">
                          <a:solidFill>
                            <a:schemeClr val="tx1">
                              <a:lumMod val="75000"/>
                              <a:lumOff val="25000"/>
                            </a:schemeClr>
                          </a:solidFill>
                        </a:rPr>
                        <a:t> el </a:t>
                      </a:r>
                      <a:r>
                        <a:rPr lang="en-US" sz="1000" dirty="0" err="1">
                          <a:solidFill>
                            <a:schemeClr val="tx1">
                              <a:lumMod val="75000"/>
                              <a:lumOff val="25000"/>
                            </a:schemeClr>
                          </a:solidFill>
                        </a:rPr>
                        <a:t>servicio</a:t>
                      </a:r>
                      <a:r>
                        <a:rPr lang="en-US" sz="1000" dirty="0">
                          <a:solidFill>
                            <a:schemeClr val="tx1">
                              <a:lumMod val="75000"/>
                              <a:lumOff val="25000"/>
                            </a:schemeClr>
                          </a:solidFill>
                        </a:rPr>
                        <a:t> </a:t>
                      </a:r>
                      <a:r>
                        <a:rPr lang="en-US" sz="1000" dirty="0" err="1">
                          <a:solidFill>
                            <a:schemeClr val="tx1">
                              <a:lumMod val="75000"/>
                              <a:lumOff val="25000"/>
                            </a:schemeClr>
                          </a:solidFill>
                        </a:rPr>
                        <a:t>médico</a:t>
                      </a:r>
                      <a:r>
                        <a:rPr lang="en-US" sz="1000" dirty="0">
                          <a:solidFill>
                            <a:schemeClr val="tx1">
                              <a:lumMod val="75000"/>
                              <a:lumOff val="25000"/>
                            </a:schemeClr>
                          </a:solidFill>
                        </a:rPr>
                        <a:t> del </a:t>
                      </a:r>
                      <a:r>
                        <a:rPr lang="en-US" sz="1000" dirty="0" err="1">
                          <a:solidFill>
                            <a:schemeClr val="tx1">
                              <a:lumMod val="75000"/>
                              <a:lumOff val="25000"/>
                            </a:schemeClr>
                          </a:solidFill>
                        </a:rPr>
                        <a:t>Ipejal</a:t>
                      </a:r>
                      <a:r>
                        <a:rPr lang="en-US" sz="1000" dirty="0">
                          <a:solidFill>
                            <a:schemeClr val="tx1">
                              <a:lumMod val="75000"/>
                              <a:lumOff val="25000"/>
                            </a:schemeClr>
                          </a:solidFill>
                        </a:rPr>
                        <a:t>, sin </a:t>
                      </a:r>
                      <a:r>
                        <a:rPr lang="en-US" sz="1000" dirty="0" err="1">
                          <a:solidFill>
                            <a:schemeClr val="tx1">
                              <a:lumMod val="75000"/>
                              <a:lumOff val="25000"/>
                            </a:schemeClr>
                          </a:solidFill>
                        </a:rPr>
                        <a:t>expediente</a:t>
                      </a:r>
                      <a:r>
                        <a:rPr lang="en-US" sz="1000" dirty="0">
                          <a:solidFill>
                            <a:schemeClr val="tx1">
                              <a:lumMod val="75000"/>
                              <a:lumOff val="25000"/>
                            </a:schemeClr>
                          </a:solidFill>
                        </a:rPr>
                        <a:t> documental</a:t>
                      </a:r>
                    </a:p>
                    <a:p>
                      <a:pPr marL="103188" indent="-103188" algn="l">
                        <a:tabLst/>
                      </a:pPr>
                      <a:r>
                        <a:rPr lang="en-US" sz="1000" dirty="0">
                          <a:solidFill>
                            <a:schemeClr val="tx1">
                              <a:lumMod val="75000"/>
                              <a:lumOff val="25000"/>
                            </a:schemeClr>
                          </a:solidFill>
                        </a:rPr>
                        <a:t>4. </a:t>
                      </a:r>
                      <a:r>
                        <a:rPr lang="en-US" sz="1000" dirty="0" err="1">
                          <a:solidFill>
                            <a:schemeClr val="tx1">
                              <a:lumMod val="75000"/>
                              <a:lumOff val="25000"/>
                            </a:schemeClr>
                          </a:solidFill>
                        </a:rPr>
                        <a:t>Beneficiarios</a:t>
                      </a:r>
                      <a:r>
                        <a:rPr lang="en-US" sz="1000" dirty="0">
                          <a:solidFill>
                            <a:schemeClr val="tx1">
                              <a:lumMod val="75000"/>
                              <a:lumOff val="25000"/>
                            </a:schemeClr>
                          </a:solidFill>
                        </a:rPr>
                        <a:t> de </a:t>
                      </a:r>
                      <a:r>
                        <a:rPr lang="en-US" sz="1000" dirty="0" err="1">
                          <a:solidFill>
                            <a:schemeClr val="tx1">
                              <a:lumMod val="75000"/>
                              <a:lumOff val="25000"/>
                            </a:schemeClr>
                          </a:solidFill>
                        </a:rPr>
                        <a:t>empleados</a:t>
                      </a:r>
                      <a:r>
                        <a:rPr lang="en-US" sz="1000" dirty="0">
                          <a:solidFill>
                            <a:schemeClr val="tx1">
                              <a:lumMod val="75000"/>
                              <a:lumOff val="25000"/>
                            </a:schemeClr>
                          </a:solidFill>
                        </a:rPr>
                        <a:t> que </a:t>
                      </a:r>
                      <a:r>
                        <a:rPr lang="en-US" sz="1000" dirty="0" err="1">
                          <a:solidFill>
                            <a:schemeClr val="tx1">
                              <a:lumMod val="75000"/>
                              <a:lumOff val="25000"/>
                            </a:schemeClr>
                          </a:solidFill>
                        </a:rPr>
                        <a:t>cuentan</a:t>
                      </a:r>
                      <a:r>
                        <a:rPr lang="en-US" sz="1000" dirty="0">
                          <a:solidFill>
                            <a:schemeClr val="tx1">
                              <a:lumMod val="75000"/>
                              <a:lumOff val="25000"/>
                            </a:schemeClr>
                          </a:solidFill>
                        </a:rPr>
                        <a:t> con </a:t>
                      </a:r>
                      <a:r>
                        <a:rPr lang="en-US" sz="1000" dirty="0" err="1">
                          <a:solidFill>
                            <a:schemeClr val="tx1">
                              <a:lumMod val="75000"/>
                              <a:lumOff val="25000"/>
                            </a:schemeClr>
                          </a:solidFill>
                        </a:rPr>
                        <a:t>servicio</a:t>
                      </a:r>
                      <a:r>
                        <a:rPr lang="en-US" sz="1000" dirty="0">
                          <a:solidFill>
                            <a:schemeClr val="tx1">
                              <a:lumMod val="75000"/>
                              <a:lumOff val="25000"/>
                            </a:schemeClr>
                          </a:solidFill>
                        </a:rPr>
                        <a:t> </a:t>
                      </a:r>
                      <a:r>
                        <a:rPr lang="en-US" sz="1000" dirty="0" err="1">
                          <a:solidFill>
                            <a:schemeClr val="tx1">
                              <a:lumMod val="75000"/>
                              <a:lumOff val="25000"/>
                            </a:schemeClr>
                          </a:solidFill>
                        </a:rPr>
                        <a:t>médico</a:t>
                      </a:r>
                      <a:r>
                        <a:rPr lang="en-US" sz="1000" dirty="0">
                          <a:solidFill>
                            <a:schemeClr val="tx1">
                              <a:lumMod val="75000"/>
                              <a:lumOff val="25000"/>
                            </a:schemeClr>
                          </a:solidFill>
                        </a:rPr>
                        <a:t> de </a:t>
                      </a:r>
                      <a:r>
                        <a:rPr lang="en-US" sz="1000" dirty="0" err="1">
                          <a:solidFill>
                            <a:schemeClr val="tx1">
                              <a:lumMod val="75000"/>
                              <a:lumOff val="25000"/>
                            </a:schemeClr>
                          </a:solidFill>
                        </a:rPr>
                        <a:t>otra</a:t>
                      </a:r>
                      <a:r>
                        <a:rPr lang="en-US" sz="1000" dirty="0">
                          <a:solidFill>
                            <a:schemeClr val="tx1">
                              <a:lumMod val="75000"/>
                              <a:lumOff val="25000"/>
                            </a:schemeClr>
                          </a:solidFill>
                        </a:rPr>
                        <a:t> </a:t>
                      </a:r>
                      <a:r>
                        <a:rPr lang="en-US" sz="1000" dirty="0" err="1">
                          <a:solidFill>
                            <a:schemeClr val="tx1">
                              <a:lumMod val="75000"/>
                              <a:lumOff val="25000"/>
                            </a:schemeClr>
                          </a:solidFill>
                        </a:rPr>
                        <a:t>institución</a:t>
                      </a:r>
                      <a:endParaRPr lang="en-US" sz="1000" dirty="0">
                        <a:solidFill>
                          <a:schemeClr val="tx1">
                            <a:lumMod val="75000"/>
                            <a:lumOff val="25000"/>
                          </a:schemeClr>
                        </a:solidFill>
                      </a:endParaRPr>
                    </a:p>
                    <a:p>
                      <a:pPr marL="103188" indent="-103188" algn="l">
                        <a:tabLst/>
                      </a:pPr>
                      <a:r>
                        <a:rPr lang="en-US" sz="1000" dirty="0">
                          <a:solidFill>
                            <a:schemeClr val="tx1">
                              <a:lumMod val="75000"/>
                              <a:lumOff val="25000"/>
                            </a:schemeClr>
                          </a:solidFill>
                        </a:rPr>
                        <a:t>5. </a:t>
                      </a:r>
                      <a:r>
                        <a:rPr lang="en-US" sz="1000" dirty="0" err="1">
                          <a:solidFill>
                            <a:schemeClr val="tx1">
                              <a:lumMod val="75000"/>
                              <a:lumOff val="25000"/>
                            </a:schemeClr>
                          </a:solidFill>
                        </a:rPr>
                        <a:t>Beneficiario</a:t>
                      </a:r>
                      <a:r>
                        <a:rPr lang="en-US" sz="1000" dirty="0">
                          <a:solidFill>
                            <a:schemeClr val="tx1">
                              <a:lumMod val="75000"/>
                              <a:lumOff val="25000"/>
                            </a:schemeClr>
                          </a:solidFill>
                        </a:rPr>
                        <a:t> del </a:t>
                      </a:r>
                      <a:r>
                        <a:rPr lang="en-US" sz="1000" dirty="0" err="1">
                          <a:solidFill>
                            <a:schemeClr val="tx1">
                              <a:lumMod val="75000"/>
                              <a:lumOff val="25000"/>
                            </a:schemeClr>
                          </a:solidFill>
                        </a:rPr>
                        <a:t>servicio</a:t>
                      </a:r>
                      <a:r>
                        <a:rPr lang="en-US" sz="1000" dirty="0">
                          <a:solidFill>
                            <a:schemeClr val="tx1">
                              <a:lumMod val="75000"/>
                              <a:lumOff val="25000"/>
                            </a:schemeClr>
                          </a:solidFill>
                        </a:rPr>
                        <a:t> </a:t>
                      </a:r>
                      <a:r>
                        <a:rPr lang="en-US" sz="1000" dirty="0" err="1">
                          <a:solidFill>
                            <a:schemeClr val="tx1">
                              <a:lumMod val="75000"/>
                              <a:lumOff val="25000"/>
                            </a:schemeClr>
                          </a:solidFill>
                        </a:rPr>
                        <a:t>médico</a:t>
                      </a:r>
                      <a:r>
                        <a:rPr lang="en-US" sz="1000" dirty="0">
                          <a:solidFill>
                            <a:schemeClr val="tx1">
                              <a:lumMod val="75000"/>
                              <a:lumOff val="25000"/>
                            </a:schemeClr>
                          </a:solidFill>
                        </a:rPr>
                        <a:t> sin ser </a:t>
                      </a:r>
                      <a:r>
                        <a:rPr lang="en-US" sz="1000" dirty="0" err="1">
                          <a:solidFill>
                            <a:schemeClr val="tx1">
                              <a:lumMod val="75000"/>
                              <a:lumOff val="25000"/>
                            </a:schemeClr>
                          </a:solidFill>
                        </a:rPr>
                        <a:t>empleado</a:t>
                      </a:r>
                      <a:r>
                        <a:rPr lang="en-US" sz="1000" dirty="0">
                          <a:solidFill>
                            <a:schemeClr val="tx1">
                              <a:lumMod val="75000"/>
                              <a:lumOff val="25000"/>
                            </a:schemeClr>
                          </a:solidFill>
                        </a:rPr>
                        <a:t> del </a:t>
                      </a:r>
                      <a:r>
                        <a:rPr lang="en-US" sz="1000" dirty="0" err="1">
                          <a:solidFill>
                            <a:schemeClr val="tx1">
                              <a:lumMod val="75000"/>
                              <a:lumOff val="25000"/>
                            </a:schemeClr>
                          </a:solidFill>
                        </a:rPr>
                        <a:t>Ipejal</a:t>
                      </a:r>
                      <a:r>
                        <a:rPr lang="en-US" sz="1000" dirty="0">
                          <a:solidFill>
                            <a:schemeClr val="tx1">
                              <a:lumMod val="75000"/>
                              <a:lumOff val="25000"/>
                            </a:schemeClr>
                          </a:solidFill>
                        </a:rPr>
                        <a:t>, </a:t>
                      </a:r>
                      <a:r>
                        <a:rPr lang="en-US" sz="1000" dirty="0" err="1">
                          <a:solidFill>
                            <a:schemeClr val="tx1">
                              <a:lumMod val="75000"/>
                              <a:lumOff val="25000"/>
                            </a:schemeClr>
                          </a:solidFill>
                        </a:rPr>
                        <a:t>ni</a:t>
                      </a:r>
                      <a:r>
                        <a:rPr lang="en-US" sz="1000" dirty="0">
                          <a:solidFill>
                            <a:schemeClr val="tx1">
                              <a:lumMod val="75000"/>
                              <a:lumOff val="25000"/>
                            </a:schemeClr>
                          </a:solidFill>
                        </a:rPr>
                        <a:t> </a:t>
                      </a:r>
                      <a:r>
                        <a:rPr lang="en-US" sz="1000" dirty="0" err="1">
                          <a:solidFill>
                            <a:schemeClr val="tx1">
                              <a:lumMod val="75000"/>
                              <a:lumOff val="25000"/>
                            </a:schemeClr>
                          </a:solidFill>
                        </a:rPr>
                        <a:t>contar</a:t>
                      </a:r>
                      <a:r>
                        <a:rPr lang="en-US" sz="1000" dirty="0">
                          <a:solidFill>
                            <a:schemeClr val="tx1">
                              <a:lumMod val="75000"/>
                              <a:lumOff val="25000"/>
                            </a:schemeClr>
                          </a:solidFill>
                        </a:rPr>
                        <a:t> con </a:t>
                      </a:r>
                      <a:r>
                        <a:rPr lang="en-US" sz="1000" dirty="0" err="1">
                          <a:solidFill>
                            <a:schemeClr val="tx1">
                              <a:lumMod val="75000"/>
                              <a:lumOff val="25000"/>
                            </a:schemeClr>
                          </a:solidFill>
                        </a:rPr>
                        <a:t>algún</a:t>
                      </a:r>
                      <a:r>
                        <a:rPr lang="en-US" sz="1000" dirty="0">
                          <a:solidFill>
                            <a:schemeClr val="tx1">
                              <a:lumMod val="75000"/>
                              <a:lumOff val="25000"/>
                            </a:schemeClr>
                          </a:solidFill>
                        </a:rPr>
                        <a:t> </a:t>
                      </a:r>
                      <a:r>
                        <a:rPr lang="en-US" sz="1000" dirty="0" err="1">
                          <a:solidFill>
                            <a:schemeClr val="tx1">
                              <a:lumMod val="75000"/>
                              <a:lumOff val="25000"/>
                            </a:schemeClr>
                          </a:solidFill>
                        </a:rPr>
                        <a:t>tipo</a:t>
                      </a:r>
                      <a:r>
                        <a:rPr lang="en-US" sz="1000" dirty="0">
                          <a:solidFill>
                            <a:schemeClr val="tx1">
                              <a:lumMod val="75000"/>
                              <a:lumOff val="25000"/>
                            </a:schemeClr>
                          </a:solidFill>
                        </a:rPr>
                        <a:t> de </a:t>
                      </a:r>
                      <a:r>
                        <a:rPr lang="en-US" sz="1000" dirty="0" err="1">
                          <a:solidFill>
                            <a:schemeClr val="tx1">
                              <a:lumMod val="75000"/>
                              <a:lumOff val="25000"/>
                            </a:schemeClr>
                          </a:solidFill>
                        </a:rPr>
                        <a:t>pensión</a:t>
                      </a:r>
                      <a:r>
                        <a:rPr lang="en-US" sz="1000" dirty="0">
                          <a:solidFill>
                            <a:schemeClr val="tx1">
                              <a:lumMod val="75000"/>
                              <a:lumOff val="25000"/>
                            </a:schemeClr>
                          </a:solidFill>
                        </a:rPr>
                        <a:t> y/o </a:t>
                      </a:r>
                      <a:r>
                        <a:rPr lang="en-US" sz="1000" dirty="0" err="1">
                          <a:solidFill>
                            <a:schemeClr val="tx1">
                              <a:lumMod val="75000"/>
                              <a:lumOff val="25000"/>
                            </a:schemeClr>
                          </a:solidFill>
                        </a:rPr>
                        <a:t>jubilación</a:t>
                      </a:r>
                      <a:endParaRPr lang="en-US" sz="1000" dirty="0">
                        <a:solidFill>
                          <a:schemeClr val="tx1">
                            <a:lumMod val="75000"/>
                            <a:lumOff val="25000"/>
                          </a:schemeClr>
                        </a:solidFill>
                        <a:latin typeface="Arial" pitchFamily="34" charset="0"/>
                        <a:cs typeface="Arial" pitchFamily="34" charset="0"/>
                      </a:endParaRPr>
                    </a:p>
                  </a:txBody>
                  <a:tcPr marL="68580" marR="68580" marT="34290" marB="34290" anchor="ctr"/>
                </a:tc>
                <a:extLst>
                  <a:ext uri="{0D108BD9-81ED-4DB2-BD59-A6C34878D82A}">
                    <a16:rowId xmlns:a16="http://schemas.microsoft.com/office/drawing/2014/main" val="10005"/>
                  </a:ext>
                </a:extLst>
              </a:tr>
            </a:tbl>
          </a:graphicData>
        </a:graphic>
      </p:graphicFrame>
      <p:sp>
        <p:nvSpPr>
          <p:cNvPr id="4" name="Marcador de texto 1">
            <a:extLst>
              <a:ext uri="{FF2B5EF4-FFF2-40B4-BE49-F238E27FC236}">
                <a16:creationId xmlns:a16="http://schemas.microsoft.com/office/drawing/2014/main" id="{0CF8F929-7106-4C37-8F99-CD76AE94DA98}"/>
              </a:ext>
            </a:extLst>
          </p:cNvPr>
          <p:cNvSpPr txBox="1">
            <a:spLocks/>
          </p:cNvSpPr>
          <p:nvPr/>
        </p:nvSpPr>
        <p:spPr>
          <a:xfrm>
            <a:off x="1706137" y="0"/>
            <a:ext cx="6668430" cy="419100"/>
          </a:xfrm>
          <a:prstGeom prst="rect">
            <a:avLst/>
          </a:prstGeom>
        </p:spPr>
        <p:txBody>
          <a:bodyPr>
            <a:noAutofit/>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MX" sz="1600" b="1" dirty="0">
                <a:solidFill>
                  <a:schemeClr val="bg1"/>
                </a:solidFill>
              </a:rPr>
              <a:t>Seguimiento Acuerdos del Consejo – Informe Dirección General de Servicios Médicos</a:t>
            </a:r>
          </a:p>
        </p:txBody>
      </p:sp>
      <p:sp>
        <p:nvSpPr>
          <p:cNvPr id="5" name="Marcador de pie de página 4">
            <a:extLst>
              <a:ext uri="{FF2B5EF4-FFF2-40B4-BE49-F238E27FC236}">
                <a16:creationId xmlns:a16="http://schemas.microsoft.com/office/drawing/2014/main" id="{F68B5953-D688-49B8-9184-38E01875AE2B}"/>
              </a:ext>
            </a:extLst>
          </p:cNvPr>
          <p:cNvSpPr>
            <a:spLocks noGrp="1"/>
          </p:cNvSpPr>
          <p:nvPr>
            <p:ph type="ftr" sz="quarter" idx="11"/>
          </p:nvPr>
        </p:nvSpPr>
        <p:spPr>
          <a:xfrm>
            <a:off x="2879251" y="6435197"/>
            <a:ext cx="3385498" cy="365125"/>
          </a:xfrm>
        </p:spPr>
        <p:txBody>
          <a:bodyPr/>
          <a:lstStyle/>
          <a:p>
            <a:r>
              <a:rPr lang="es-MX" sz="900" dirty="0"/>
              <a:t>Sesión Ordinaria 06/2021 del 30 de Junio de 2021</a:t>
            </a:r>
            <a:endParaRPr lang="en-US" sz="900" dirty="0"/>
          </a:p>
        </p:txBody>
      </p:sp>
      <p:sp>
        <p:nvSpPr>
          <p:cNvPr id="6" name="Marcador de número de diapositiva 5">
            <a:extLst>
              <a:ext uri="{FF2B5EF4-FFF2-40B4-BE49-F238E27FC236}">
                <a16:creationId xmlns:a16="http://schemas.microsoft.com/office/drawing/2014/main" id="{B57F906B-26E4-443F-81A3-555437AC7C39}"/>
              </a:ext>
            </a:extLst>
          </p:cNvPr>
          <p:cNvSpPr>
            <a:spLocks noGrp="1"/>
          </p:cNvSpPr>
          <p:nvPr>
            <p:ph type="sldNum" sz="quarter" idx="12"/>
          </p:nvPr>
        </p:nvSpPr>
        <p:spPr/>
        <p:txBody>
          <a:bodyPr/>
          <a:lstStyle/>
          <a:p>
            <a:fld id="{08DCC1CA-BC64-9342-9FC6-0A703FD15379}" type="slidenum">
              <a:rPr lang="en-US" smtClean="0"/>
              <a:t>82</a:t>
            </a:fld>
            <a:endParaRPr lang="en-US"/>
          </a:p>
        </p:txBody>
      </p:sp>
    </p:spTree>
    <p:extLst>
      <p:ext uri="{BB962C8B-B14F-4D97-AF65-F5344CB8AC3E}">
        <p14:creationId xmlns:p14="http://schemas.microsoft.com/office/powerpoint/2010/main" val="45305737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2183A66-0C38-436E-895C-7F6772423613}"/>
              </a:ext>
            </a:extLst>
          </p:cNvPr>
          <p:cNvSpPr txBox="1"/>
          <p:nvPr/>
        </p:nvSpPr>
        <p:spPr>
          <a:xfrm>
            <a:off x="-107357" y="652684"/>
            <a:ext cx="8317705" cy="675441"/>
          </a:xfrm>
          <a:prstGeom prst="rect">
            <a:avLst/>
          </a:prstGeom>
        </p:spPr>
        <p:txBody>
          <a:bodyPr vert="horz" wrap="square" lIns="91440" tIns="45720" rIns="91440" bIns="45720" rtlCol="0" anchor="t">
            <a:normAutofit/>
          </a:bodyPr>
          <a:lstStyle/>
          <a:p>
            <a:pPr lvl="1" defTabSz="914400">
              <a:lnSpc>
                <a:spcPct val="90000"/>
              </a:lnSpc>
              <a:spcBef>
                <a:spcPct val="0"/>
              </a:spcBef>
              <a:spcAft>
                <a:spcPts val="600"/>
              </a:spcAft>
            </a:pPr>
            <a:r>
              <a:rPr lang="en-US" sz="2400" b="1" dirty="0" err="1">
                <a:solidFill>
                  <a:schemeClr val="accent1">
                    <a:lumMod val="50000"/>
                  </a:schemeClr>
                </a:solidFill>
                <a:latin typeface="+mj-lt"/>
                <a:ea typeface="+mj-ea"/>
                <a:cs typeface="+mj-cs"/>
              </a:rPr>
              <a:t>Auditorías</a:t>
            </a:r>
            <a:endParaRPr lang="en-US" sz="2400" b="1" dirty="0">
              <a:solidFill>
                <a:schemeClr val="accent1">
                  <a:lumMod val="50000"/>
                </a:schemeClr>
              </a:solidFill>
              <a:latin typeface="+mj-lt"/>
              <a:ea typeface="+mj-ea"/>
              <a:cs typeface="+mj-cs"/>
            </a:endParaRPr>
          </a:p>
          <a:p>
            <a:pPr defTabSz="914400">
              <a:lnSpc>
                <a:spcPct val="90000"/>
              </a:lnSpc>
              <a:spcBef>
                <a:spcPct val="0"/>
              </a:spcBef>
              <a:spcAft>
                <a:spcPts val="600"/>
              </a:spcAft>
            </a:pPr>
            <a:endParaRPr lang="en-US" sz="2400" b="1" dirty="0">
              <a:solidFill>
                <a:schemeClr val="accent1">
                  <a:lumMod val="50000"/>
                </a:schemeClr>
              </a:solidFill>
              <a:latin typeface="+mj-lt"/>
              <a:ea typeface="+mj-ea"/>
              <a:cs typeface="+mj-cs"/>
            </a:endParaRPr>
          </a:p>
          <a:p>
            <a:pPr defTabSz="914400">
              <a:lnSpc>
                <a:spcPct val="90000"/>
              </a:lnSpc>
              <a:spcBef>
                <a:spcPct val="0"/>
              </a:spcBef>
              <a:spcAft>
                <a:spcPts val="600"/>
              </a:spcAft>
            </a:pPr>
            <a:endParaRPr lang="en-US" sz="2400" dirty="0">
              <a:solidFill>
                <a:schemeClr val="accent1">
                  <a:lumMod val="50000"/>
                </a:schemeClr>
              </a:solidFill>
              <a:latin typeface="+mj-lt"/>
              <a:ea typeface="+mj-ea"/>
              <a:cs typeface="+mj-cs"/>
            </a:endParaRPr>
          </a:p>
        </p:txBody>
      </p:sp>
      <p:graphicFrame>
        <p:nvGraphicFramePr>
          <p:cNvPr id="3" name="Table 3">
            <a:extLst>
              <a:ext uri="{FF2B5EF4-FFF2-40B4-BE49-F238E27FC236}">
                <a16:creationId xmlns:a16="http://schemas.microsoft.com/office/drawing/2014/main" id="{10E8E972-39DB-7F4E-8A5F-84B2ED99F958}"/>
              </a:ext>
            </a:extLst>
          </p:cNvPr>
          <p:cNvGraphicFramePr>
            <a:graphicFrameLocks noGrp="1"/>
          </p:cNvGraphicFramePr>
          <p:nvPr>
            <p:extLst>
              <p:ext uri="{D42A27DB-BD31-4B8C-83A1-F6EECF244321}">
                <p14:modId xmlns:p14="http://schemas.microsoft.com/office/powerpoint/2010/main" val="474782434"/>
              </p:ext>
            </p:extLst>
          </p:nvPr>
        </p:nvGraphicFramePr>
        <p:xfrm>
          <a:off x="151537" y="1328125"/>
          <a:ext cx="8840924" cy="3824850"/>
        </p:xfrm>
        <a:graphic>
          <a:graphicData uri="http://schemas.openxmlformats.org/drawingml/2006/table">
            <a:tbl>
              <a:tblPr firstRow="1">
                <a:tableStyleId>{5DA37D80-6434-44D0-A028-1B22A696006F}</a:tableStyleId>
              </a:tblPr>
              <a:tblGrid>
                <a:gridCol w="1147379">
                  <a:extLst>
                    <a:ext uri="{9D8B030D-6E8A-4147-A177-3AD203B41FA5}">
                      <a16:colId xmlns:a16="http://schemas.microsoft.com/office/drawing/2014/main" val="20000"/>
                    </a:ext>
                  </a:extLst>
                </a:gridCol>
                <a:gridCol w="1023370">
                  <a:extLst>
                    <a:ext uri="{9D8B030D-6E8A-4147-A177-3AD203B41FA5}">
                      <a16:colId xmlns:a16="http://schemas.microsoft.com/office/drawing/2014/main" val="20002"/>
                    </a:ext>
                  </a:extLst>
                </a:gridCol>
                <a:gridCol w="2133600">
                  <a:extLst>
                    <a:ext uri="{9D8B030D-6E8A-4147-A177-3AD203B41FA5}">
                      <a16:colId xmlns:a16="http://schemas.microsoft.com/office/drawing/2014/main" val="1636681202"/>
                    </a:ext>
                  </a:extLst>
                </a:gridCol>
                <a:gridCol w="1074057">
                  <a:extLst>
                    <a:ext uri="{9D8B030D-6E8A-4147-A177-3AD203B41FA5}">
                      <a16:colId xmlns:a16="http://schemas.microsoft.com/office/drawing/2014/main" val="20003"/>
                    </a:ext>
                  </a:extLst>
                </a:gridCol>
                <a:gridCol w="3462518">
                  <a:extLst>
                    <a:ext uri="{9D8B030D-6E8A-4147-A177-3AD203B41FA5}">
                      <a16:colId xmlns:a16="http://schemas.microsoft.com/office/drawing/2014/main" val="20004"/>
                    </a:ext>
                  </a:extLst>
                </a:gridCol>
              </a:tblGrid>
              <a:tr h="335928">
                <a:tc gridSpan="5">
                  <a:txBody>
                    <a:bodyPr/>
                    <a:lstStyle/>
                    <a:p>
                      <a:pPr algn="ctr"/>
                      <a:r>
                        <a:rPr lang="en-US" sz="1200" dirty="0" err="1">
                          <a:latin typeface="+mj-lt"/>
                        </a:rPr>
                        <a:t>Auditorías</a:t>
                      </a:r>
                      <a:r>
                        <a:rPr lang="en-US" sz="1200" dirty="0">
                          <a:latin typeface="+mj-lt"/>
                        </a:rPr>
                        <a:t> </a:t>
                      </a:r>
                      <a:r>
                        <a:rPr lang="en-US" sz="1200" dirty="0" err="1">
                          <a:latin typeface="+mj-lt"/>
                        </a:rPr>
                        <a:t>en</a:t>
                      </a:r>
                      <a:r>
                        <a:rPr lang="en-US" sz="1200" dirty="0">
                          <a:latin typeface="+mj-lt"/>
                        </a:rPr>
                        <a:t> </a:t>
                      </a:r>
                      <a:r>
                        <a:rPr lang="en-US" sz="1200" dirty="0" err="1">
                          <a:latin typeface="+mj-lt"/>
                        </a:rPr>
                        <a:t>Proceso</a:t>
                      </a:r>
                      <a:endParaRPr lang="en-US" sz="1200" dirty="0">
                        <a:latin typeface="+mj-lt"/>
                        <a:cs typeface="Arial" pitchFamily="34" charset="0"/>
                      </a:endParaRPr>
                    </a:p>
                  </a:txBody>
                  <a:tcPr marL="137160" marR="68580" marT="34290" marB="34290" anchor="ctr"/>
                </a:tc>
                <a:tc hMerge="1">
                  <a:txBody>
                    <a:bodyPr/>
                    <a:lstStyle/>
                    <a:p>
                      <a:endParaRPr lang="en-US" dirty="0"/>
                    </a:p>
                  </a:txBody>
                  <a:tcPr>
                    <a:lnL w="38100" cap="flat" cmpd="sng" algn="ctr">
                      <a:solidFill>
                        <a:srgbClr val="002060"/>
                      </a:solidFill>
                      <a:prstDash val="solid"/>
                      <a:round/>
                      <a:headEnd type="none" w="med" len="med"/>
                      <a:tailEnd type="none" w="med" len="med"/>
                    </a:lnL>
                  </a:tcPr>
                </a:tc>
                <a:tc hMerge="1">
                  <a:txBody>
                    <a:bodyPr/>
                    <a:lstStyle/>
                    <a:p>
                      <a:endParaRPr lang="es-MX"/>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0000"/>
                  </a:ext>
                </a:extLst>
              </a:tr>
              <a:tr h="576302">
                <a:tc>
                  <a:txBody>
                    <a:bodyPr/>
                    <a:lstStyle/>
                    <a:p>
                      <a:pPr algn="ctr"/>
                      <a:r>
                        <a:rPr lang="en-US" sz="1200" b="1">
                          <a:solidFill>
                            <a:srgbClr val="002060"/>
                          </a:solidFill>
                          <a:latin typeface="+mj-lt"/>
                        </a:rPr>
                        <a:t>Orden de </a:t>
                      </a:r>
                      <a:r>
                        <a:rPr lang="en-US" sz="1200" b="1" err="1">
                          <a:solidFill>
                            <a:srgbClr val="002060"/>
                          </a:solidFill>
                          <a:latin typeface="+mj-lt"/>
                        </a:rPr>
                        <a:t>Auditoría</a:t>
                      </a:r>
                      <a:r>
                        <a:rPr lang="en-US" sz="1200" b="1">
                          <a:solidFill>
                            <a:srgbClr val="002060"/>
                          </a:solidFill>
                          <a:latin typeface="+mj-lt"/>
                        </a:rPr>
                        <a:t> </a:t>
                      </a:r>
                      <a:endParaRPr lang="en-US" sz="1200" b="1">
                        <a:solidFill>
                          <a:srgbClr val="002060"/>
                        </a:solidFill>
                        <a:latin typeface="+mj-lt"/>
                        <a:cs typeface="Arial" pitchFamily="34" charset="0"/>
                      </a:endParaRPr>
                    </a:p>
                  </a:txBody>
                  <a:tcPr marL="137160" marR="68580" marT="34290" marB="34290" anchor="ctr"/>
                </a:tc>
                <a:tc>
                  <a:txBody>
                    <a:bodyPr/>
                    <a:lstStyle/>
                    <a:p>
                      <a:pPr marL="0" algn="ctr" defTabSz="914400" rtl="0" eaLnBrk="1" latinLnBrk="0" hangingPunct="1"/>
                      <a:r>
                        <a:rPr lang="en-US" sz="1200" b="1" kern="1200" err="1">
                          <a:solidFill>
                            <a:srgbClr val="002060"/>
                          </a:solidFill>
                          <a:latin typeface="+mj-lt"/>
                        </a:rPr>
                        <a:t>Órgano</a:t>
                      </a:r>
                      <a:r>
                        <a:rPr lang="en-US" sz="1200" b="1" kern="1200">
                          <a:solidFill>
                            <a:srgbClr val="002060"/>
                          </a:solidFill>
                          <a:latin typeface="+mj-lt"/>
                        </a:rPr>
                        <a:t> </a:t>
                      </a:r>
                    </a:p>
                    <a:p>
                      <a:pPr marL="0" algn="ctr" defTabSz="914400" rtl="0" eaLnBrk="1" latinLnBrk="0" hangingPunct="1"/>
                      <a:r>
                        <a:rPr lang="en-US" sz="1200" b="1" kern="1200">
                          <a:solidFill>
                            <a:srgbClr val="002060"/>
                          </a:solidFill>
                          <a:latin typeface="+mj-lt"/>
                        </a:rPr>
                        <a:t>Auditor</a:t>
                      </a:r>
                      <a:endParaRPr lang="en-US" sz="1200" b="1" kern="1200">
                        <a:solidFill>
                          <a:srgbClr val="002060"/>
                        </a:solidFill>
                        <a:latin typeface="+mj-lt"/>
                        <a:ea typeface="+mn-ea"/>
                        <a:cs typeface="Arial" pitchFamily="34" charset="0"/>
                      </a:endParaRPr>
                    </a:p>
                  </a:txBody>
                  <a:tcPr marL="68580" marR="68580" marT="34290" marB="34290" anchor="ctr"/>
                </a:tc>
                <a:tc>
                  <a:txBody>
                    <a:bodyPr/>
                    <a:lstStyle/>
                    <a:p>
                      <a:pPr marL="0" algn="ctr" defTabSz="914400" rtl="0" eaLnBrk="1" latinLnBrk="0" hangingPunct="1"/>
                      <a:r>
                        <a:rPr lang="en-US" sz="1200" b="1" kern="1200" err="1">
                          <a:solidFill>
                            <a:srgbClr val="002060"/>
                          </a:solidFill>
                          <a:latin typeface="+mj-lt"/>
                        </a:rPr>
                        <a:t>Proceso</a:t>
                      </a:r>
                      <a:r>
                        <a:rPr lang="en-US" sz="1200" b="1" kern="1200">
                          <a:solidFill>
                            <a:srgbClr val="002060"/>
                          </a:solidFill>
                          <a:latin typeface="+mj-lt"/>
                        </a:rPr>
                        <a:t> </a:t>
                      </a:r>
                      <a:r>
                        <a:rPr lang="en-US" sz="1200" b="1" kern="1200" err="1">
                          <a:solidFill>
                            <a:srgbClr val="002060"/>
                          </a:solidFill>
                          <a:latin typeface="+mj-lt"/>
                        </a:rPr>
                        <a:t>Auditado</a:t>
                      </a:r>
                      <a:endParaRPr lang="en-US" sz="1200" b="1" kern="1200">
                        <a:solidFill>
                          <a:srgbClr val="002060"/>
                        </a:solidFill>
                        <a:latin typeface="+mj-lt"/>
                        <a:ea typeface="+mn-ea"/>
                        <a:cs typeface="Arial" pitchFamily="34" charset="0"/>
                      </a:endParaRPr>
                    </a:p>
                  </a:txBody>
                  <a:tcPr marL="68580" marR="68580" marT="34290" marB="34290" anchor="ctr"/>
                </a:tc>
                <a:tc>
                  <a:txBody>
                    <a:bodyPr/>
                    <a:lstStyle/>
                    <a:p>
                      <a:pPr marL="0" algn="ctr" defTabSz="914400" rtl="0" eaLnBrk="1" latinLnBrk="0" hangingPunct="1"/>
                      <a:r>
                        <a:rPr lang="en-US" sz="1200" b="1" kern="1200" err="1">
                          <a:solidFill>
                            <a:srgbClr val="002060"/>
                          </a:solidFill>
                          <a:latin typeface="+mj-lt"/>
                        </a:rPr>
                        <a:t>Periodo</a:t>
                      </a:r>
                      <a:endParaRPr lang="en-US" sz="1200" b="1" kern="1200">
                        <a:solidFill>
                          <a:srgbClr val="002060"/>
                        </a:solidFill>
                        <a:latin typeface="+mj-lt"/>
                        <a:ea typeface="+mn-ea"/>
                        <a:cs typeface="Arial" pitchFamily="34" charset="0"/>
                      </a:endParaRPr>
                    </a:p>
                  </a:txBody>
                  <a:tcPr marL="68580" marR="68580" marT="34290" marB="34290" anchor="ctr"/>
                </a:tc>
                <a:tc>
                  <a:txBody>
                    <a:bodyPr/>
                    <a:lstStyle/>
                    <a:p>
                      <a:pPr marL="0" algn="ctr" defTabSz="914400" rtl="0" eaLnBrk="1" latinLnBrk="0" hangingPunct="1"/>
                      <a:r>
                        <a:rPr lang="en-US" sz="1200" b="1" kern="1200" dirty="0" err="1">
                          <a:solidFill>
                            <a:srgbClr val="002060"/>
                          </a:solidFill>
                          <a:latin typeface="+mj-lt"/>
                        </a:rPr>
                        <a:t>Estatus</a:t>
                      </a:r>
                      <a:endParaRPr lang="en-US" sz="1200" b="1" kern="1200" dirty="0">
                        <a:solidFill>
                          <a:srgbClr val="002060"/>
                        </a:solidFill>
                        <a:latin typeface="+mj-lt"/>
                        <a:ea typeface="+mn-ea"/>
                        <a:cs typeface="Arial" pitchFamily="34" charset="0"/>
                      </a:endParaRPr>
                    </a:p>
                  </a:txBody>
                  <a:tcPr marL="68580" marR="68580" marT="34290" marB="34290" anchor="ctr"/>
                </a:tc>
                <a:extLst>
                  <a:ext uri="{0D108BD9-81ED-4DB2-BD59-A6C34878D82A}">
                    <a16:rowId xmlns:a16="http://schemas.microsoft.com/office/drawing/2014/main" val="10001"/>
                  </a:ext>
                </a:extLst>
              </a:tr>
              <a:tr h="705807">
                <a:tc>
                  <a:txBody>
                    <a:bodyPr/>
                    <a:lstStyle/>
                    <a:p>
                      <a:r>
                        <a:rPr lang="en-US" sz="1200" dirty="0">
                          <a:solidFill>
                            <a:srgbClr val="002060"/>
                          </a:solidFill>
                          <a:latin typeface="+mj-lt"/>
                        </a:rPr>
                        <a:t>OA/04/2020</a:t>
                      </a:r>
                      <a:endParaRPr lang="en-US" sz="1200" dirty="0">
                        <a:solidFill>
                          <a:srgbClr val="002060"/>
                        </a:solidFill>
                        <a:latin typeface="+mj-lt"/>
                        <a:cs typeface="Arial" pitchFamily="34" charset="0"/>
                      </a:endParaRPr>
                    </a:p>
                  </a:txBody>
                  <a:tcPr marL="137160" marR="68580" marT="34290" marB="34290" anchor="ctr"/>
                </a:tc>
                <a:tc>
                  <a:txBody>
                    <a:bodyPr/>
                    <a:lstStyle/>
                    <a:p>
                      <a:pPr algn="ctr"/>
                      <a:r>
                        <a:rPr lang="en-US" sz="1200" dirty="0">
                          <a:solidFill>
                            <a:schemeClr val="tx1">
                              <a:lumMod val="75000"/>
                              <a:lumOff val="25000"/>
                            </a:schemeClr>
                          </a:solidFill>
                          <a:latin typeface="+mj-lt"/>
                        </a:rPr>
                        <a:t>OIC</a:t>
                      </a:r>
                      <a:endParaRPr lang="en-US" sz="1200" dirty="0">
                        <a:solidFill>
                          <a:schemeClr val="tx1">
                            <a:lumMod val="75000"/>
                            <a:lumOff val="25000"/>
                          </a:schemeClr>
                        </a:solidFill>
                        <a:latin typeface="+mj-lt"/>
                        <a:cs typeface="Arial" pitchFamily="34" charset="0"/>
                      </a:endParaRPr>
                    </a:p>
                  </a:txBody>
                  <a:tcPr marL="68580" marR="68580" marT="34290" marB="34290" anchor="ctr"/>
                </a:tc>
                <a:tc>
                  <a:txBody>
                    <a:bodyPr/>
                    <a:lstStyle/>
                    <a:p>
                      <a:pPr algn="ctr"/>
                      <a:r>
                        <a:rPr lang="en-US" sz="1200" dirty="0" err="1">
                          <a:solidFill>
                            <a:schemeClr val="tx1">
                              <a:lumMod val="75000"/>
                              <a:lumOff val="25000"/>
                            </a:schemeClr>
                          </a:solidFill>
                          <a:latin typeface="+mj-lt"/>
                        </a:rPr>
                        <a:t>Revisión</a:t>
                      </a:r>
                      <a:r>
                        <a:rPr lang="en-US" sz="1200" dirty="0">
                          <a:solidFill>
                            <a:schemeClr val="tx1">
                              <a:lumMod val="75000"/>
                              <a:lumOff val="25000"/>
                            </a:schemeClr>
                          </a:solidFill>
                          <a:latin typeface="+mj-lt"/>
                        </a:rPr>
                        <a:t> </a:t>
                      </a:r>
                      <a:r>
                        <a:rPr lang="en-US" sz="1200" dirty="0" err="1">
                          <a:solidFill>
                            <a:schemeClr val="tx1">
                              <a:lumMod val="75000"/>
                              <a:lumOff val="25000"/>
                            </a:schemeClr>
                          </a:solidFill>
                          <a:latin typeface="+mj-lt"/>
                        </a:rPr>
                        <a:t>anual</a:t>
                      </a:r>
                      <a:r>
                        <a:rPr lang="en-US" sz="1200" dirty="0">
                          <a:solidFill>
                            <a:schemeClr val="tx1">
                              <a:lumMod val="75000"/>
                              <a:lumOff val="25000"/>
                            </a:schemeClr>
                          </a:solidFill>
                          <a:latin typeface="+mj-lt"/>
                        </a:rPr>
                        <a:t> a los </a:t>
                      </a:r>
                      <a:r>
                        <a:rPr lang="en-US" sz="1200" dirty="0" err="1">
                          <a:solidFill>
                            <a:schemeClr val="tx1">
                              <a:lumMod val="75000"/>
                              <a:lumOff val="25000"/>
                            </a:schemeClr>
                          </a:solidFill>
                          <a:latin typeface="+mj-lt"/>
                        </a:rPr>
                        <a:t>almacenes</a:t>
                      </a:r>
                      <a:r>
                        <a:rPr lang="en-US" sz="1200" dirty="0">
                          <a:solidFill>
                            <a:schemeClr val="tx1">
                              <a:lumMod val="75000"/>
                              <a:lumOff val="25000"/>
                            </a:schemeClr>
                          </a:solidFill>
                          <a:latin typeface="+mj-lt"/>
                        </a:rPr>
                        <a:t> de </a:t>
                      </a:r>
                      <a:r>
                        <a:rPr lang="en-US" sz="1200" dirty="0" err="1">
                          <a:solidFill>
                            <a:schemeClr val="tx1">
                              <a:lumMod val="75000"/>
                              <a:lumOff val="25000"/>
                            </a:schemeClr>
                          </a:solidFill>
                          <a:latin typeface="+mj-lt"/>
                        </a:rPr>
                        <a:t>medicamentos</a:t>
                      </a:r>
                      <a:r>
                        <a:rPr lang="en-US" sz="1200" dirty="0">
                          <a:solidFill>
                            <a:schemeClr val="tx1">
                              <a:lumMod val="75000"/>
                              <a:lumOff val="25000"/>
                            </a:schemeClr>
                          </a:solidFill>
                          <a:latin typeface="+mj-lt"/>
                        </a:rPr>
                        <a:t>, </a:t>
                      </a:r>
                      <a:r>
                        <a:rPr lang="en-US" sz="1200" dirty="0" err="1">
                          <a:solidFill>
                            <a:schemeClr val="tx1">
                              <a:lumMod val="75000"/>
                              <a:lumOff val="25000"/>
                            </a:schemeClr>
                          </a:solidFill>
                          <a:latin typeface="+mj-lt"/>
                        </a:rPr>
                        <a:t>laboratorio</a:t>
                      </a:r>
                      <a:r>
                        <a:rPr lang="en-US" sz="1200" dirty="0">
                          <a:solidFill>
                            <a:schemeClr val="tx1">
                              <a:lumMod val="75000"/>
                              <a:lumOff val="25000"/>
                            </a:schemeClr>
                          </a:solidFill>
                          <a:latin typeface="+mj-lt"/>
                        </a:rPr>
                        <a:t>, </a:t>
                      </a:r>
                      <a:r>
                        <a:rPr lang="en-US" sz="1200" dirty="0" err="1">
                          <a:solidFill>
                            <a:schemeClr val="tx1">
                              <a:lumMod val="75000"/>
                              <a:lumOff val="25000"/>
                            </a:schemeClr>
                          </a:solidFill>
                          <a:latin typeface="+mj-lt"/>
                        </a:rPr>
                        <a:t>hemodiálisis</a:t>
                      </a:r>
                      <a:r>
                        <a:rPr lang="en-US" sz="1200" dirty="0">
                          <a:solidFill>
                            <a:schemeClr val="tx1">
                              <a:lumMod val="75000"/>
                              <a:lumOff val="25000"/>
                            </a:schemeClr>
                          </a:solidFill>
                          <a:latin typeface="+mj-lt"/>
                        </a:rPr>
                        <a:t>, imagen, </a:t>
                      </a:r>
                      <a:r>
                        <a:rPr lang="en-US" sz="1200" dirty="0" err="1">
                          <a:solidFill>
                            <a:schemeClr val="tx1">
                              <a:lumMod val="75000"/>
                              <a:lumOff val="25000"/>
                            </a:schemeClr>
                          </a:solidFill>
                          <a:latin typeface="+mj-lt"/>
                        </a:rPr>
                        <a:t>odontología</a:t>
                      </a:r>
                      <a:r>
                        <a:rPr lang="en-US" sz="1200" dirty="0">
                          <a:solidFill>
                            <a:schemeClr val="tx1">
                              <a:lumMod val="75000"/>
                              <a:lumOff val="25000"/>
                            </a:schemeClr>
                          </a:solidFill>
                          <a:latin typeface="+mj-lt"/>
                        </a:rPr>
                        <a:t> e </a:t>
                      </a:r>
                      <a:r>
                        <a:rPr lang="en-US" sz="1200" dirty="0" err="1">
                          <a:solidFill>
                            <a:schemeClr val="tx1">
                              <a:lumMod val="75000"/>
                              <a:lumOff val="25000"/>
                            </a:schemeClr>
                          </a:solidFill>
                          <a:latin typeface="+mj-lt"/>
                        </a:rPr>
                        <a:t>insumos</a:t>
                      </a:r>
                      <a:r>
                        <a:rPr lang="en-US" sz="1200" dirty="0">
                          <a:solidFill>
                            <a:schemeClr val="tx1">
                              <a:lumMod val="75000"/>
                              <a:lumOff val="25000"/>
                            </a:schemeClr>
                          </a:solidFill>
                          <a:latin typeface="+mj-lt"/>
                        </a:rPr>
                        <a:t> de </a:t>
                      </a:r>
                      <a:r>
                        <a:rPr lang="en-US" sz="1200" dirty="0" err="1">
                          <a:solidFill>
                            <a:schemeClr val="tx1">
                              <a:lumMod val="75000"/>
                              <a:lumOff val="25000"/>
                            </a:schemeClr>
                          </a:solidFill>
                          <a:latin typeface="+mj-lt"/>
                        </a:rPr>
                        <a:t>enfermería</a:t>
                      </a:r>
                      <a:r>
                        <a:rPr lang="en-US" sz="1200" dirty="0">
                          <a:solidFill>
                            <a:schemeClr val="tx1">
                              <a:lumMod val="75000"/>
                              <a:lumOff val="25000"/>
                            </a:schemeClr>
                          </a:solidFill>
                          <a:latin typeface="+mj-lt"/>
                        </a:rPr>
                        <a:t> de las UNIMEF</a:t>
                      </a:r>
                      <a:endParaRPr lang="en-US" sz="1200" dirty="0">
                        <a:solidFill>
                          <a:schemeClr val="tx1">
                            <a:lumMod val="75000"/>
                            <a:lumOff val="25000"/>
                          </a:schemeClr>
                        </a:solidFill>
                        <a:latin typeface="+mj-lt"/>
                        <a:cs typeface="Arial" pitchFamily="34" charset="0"/>
                      </a:endParaRPr>
                    </a:p>
                  </a:txBody>
                  <a:tcPr marL="68580" marR="68580" marT="34290" marB="34290" anchor="ctr"/>
                </a:tc>
                <a:tc>
                  <a:txBody>
                    <a:bodyPr/>
                    <a:lstStyle/>
                    <a:p>
                      <a:pPr algn="ctr"/>
                      <a:r>
                        <a:rPr lang="en-US" sz="1200" dirty="0" err="1">
                          <a:solidFill>
                            <a:schemeClr val="tx1">
                              <a:lumMod val="75000"/>
                              <a:lumOff val="25000"/>
                            </a:schemeClr>
                          </a:solidFill>
                          <a:latin typeface="+mj-lt"/>
                        </a:rPr>
                        <a:t>Ejercicio</a:t>
                      </a:r>
                      <a:r>
                        <a:rPr lang="en-US" sz="1200" dirty="0">
                          <a:solidFill>
                            <a:schemeClr val="tx1">
                              <a:lumMod val="75000"/>
                              <a:lumOff val="25000"/>
                            </a:schemeClr>
                          </a:solidFill>
                          <a:latin typeface="+mj-lt"/>
                        </a:rPr>
                        <a:t> 2020</a:t>
                      </a:r>
                      <a:endParaRPr lang="en-US" sz="1200" dirty="0">
                        <a:solidFill>
                          <a:schemeClr val="tx1">
                            <a:lumMod val="75000"/>
                            <a:lumOff val="25000"/>
                          </a:schemeClr>
                        </a:solidFill>
                        <a:latin typeface="+mj-lt"/>
                        <a:cs typeface="Arial" pitchFamily="34" charset="0"/>
                      </a:endParaRPr>
                    </a:p>
                  </a:txBody>
                  <a:tcPr marL="68580" marR="68580" marT="34290" marB="34290" anchor="ctr"/>
                </a:tc>
                <a:tc>
                  <a:txBody>
                    <a:bodyPr/>
                    <a:lstStyle/>
                    <a:p>
                      <a:pPr algn="l"/>
                      <a:r>
                        <a:rPr lang="en-US" sz="1200" dirty="0">
                          <a:solidFill>
                            <a:schemeClr val="tx1">
                              <a:lumMod val="75000"/>
                              <a:lumOff val="25000"/>
                            </a:schemeClr>
                          </a:solidFill>
                          <a:latin typeface="+mj-lt"/>
                        </a:rPr>
                        <a:t>Informe </a:t>
                      </a:r>
                      <a:r>
                        <a:rPr lang="en-US" sz="1200" dirty="0" err="1">
                          <a:solidFill>
                            <a:schemeClr val="tx1">
                              <a:lumMod val="75000"/>
                              <a:lumOff val="25000"/>
                            </a:schemeClr>
                          </a:solidFill>
                          <a:latin typeface="+mj-lt"/>
                        </a:rPr>
                        <a:t>Preliminar</a:t>
                      </a:r>
                      <a:endParaRPr lang="en-US" sz="1200" dirty="0">
                        <a:solidFill>
                          <a:schemeClr val="tx1">
                            <a:lumMod val="75000"/>
                            <a:lumOff val="25000"/>
                          </a:schemeClr>
                        </a:solidFill>
                        <a:latin typeface="+mj-lt"/>
                        <a:cs typeface="Arial" pitchFamily="34" charset="0"/>
                      </a:endParaRPr>
                    </a:p>
                  </a:txBody>
                  <a:tcPr marL="68580" marR="68580" marT="34290" marB="34290" anchor="ctr"/>
                </a:tc>
                <a:extLst>
                  <a:ext uri="{0D108BD9-81ED-4DB2-BD59-A6C34878D82A}">
                    <a16:rowId xmlns:a16="http://schemas.microsoft.com/office/drawing/2014/main" val="10002"/>
                  </a:ext>
                </a:extLst>
              </a:tr>
              <a:tr h="9648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2060"/>
                          </a:solidFill>
                          <a:latin typeface="+mj-lt"/>
                        </a:rPr>
                        <a:t>AUD/005/2021</a:t>
                      </a:r>
                      <a:endParaRPr lang="en-US" sz="1200" dirty="0">
                        <a:solidFill>
                          <a:srgbClr val="002060"/>
                        </a:solidFill>
                        <a:latin typeface="+mj-lt"/>
                        <a:cs typeface="Arial" pitchFamily="34" charset="0"/>
                      </a:endParaRPr>
                    </a:p>
                  </a:txBody>
                  <a:tcPr marL="137160" marR="68580"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dirty="0" err="1">
                          <a:solidFill>
                            <a:schemeClr val="tx1">
                              <a:lumMod val="75000"/>
                              <a:lumOff val="25000"/>
                            </a:schemeClr>
                          </a:solidFill>
                          <a:latin typeface="+mj-lt"/>
                        </a:rPr>
                        <a:t>Contraloría</a:t>
                      </a:r>
                      <a:r>
                        <a:rPr lang="en-US" sz="1200" dirty="0">
                          <a:solidFill>
                            <a:schemeClr val="tx1">
                              <a:lumMod val="75000"/>
                              <a:lumOff val="25000"/>
                            </a:schemeClr>
                          </a:solidFill>
                          <a:latin typeface="+mj-lt"/>
                        </a:rPr>
                        <a:t> del Estado</a:t>
                      </a:r>
                      <a:endParaRPr lang="en-US" sz="1200" dirty="0">
                        <a:solidFill>
                          <a:schemeClr val="tx1">
                            <a:lumMod val="75000"/>
                            <a:lumOff val="25000"/>
                          </a:schemeClr>
                        </a:solidFill>
                        <a:latin typeface="+mj-lt"/>
                        <a:cs typeface="Arial" pitchFamily="34" charset="0"/>
                      </a:endParaRPr>
                    </a:p>
                  </a:txBody>
                  <a:tcPr marL="68580" marR="68580"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dirty="0" err="1">
                          <a:solidFill>
                            <a:schemeClr val="tx1">
                              <a:lumMod val="75000"/>
                              <a:lumOff val="25000"/>
                            </a:schemeClr>
                          </a:solidFill>
                          <a:latin typeface="+mj-lt"/>
                        </a:rPr>
                        <a:t>Servicios</a:t>
                      </a:r>
                      <a:r>
                        <a:rPr lang="en-US" sz="1200" dirty="0">
                          <a:solidFill>
                            <a:schemeClr val="tx1">
                              <a:lumMod val="75000"/>
                              <a:lumOff val="25000"/>
                            </a:schemeClr>
                          </a:solidFill>
                          <a:latin typeface="+mj-lt"/>
                        </a:rPr>
                        <a:t> </a:t>
                      </a:r>
                      <a:r>
                        <a:rPr lang="en-US" sz="1200" dirty="0" err="1">
                          <a:solidFill>
                            <a:schemeClr val="tx1">
                              <a:lumMod val="75000"/>
                              <a:lumOff val="25000"/>
                            </a:schemeClr>
                          </a:solidFill>
                          <a:latin typeface="+mj-lt"/>
                        </a:rPr>
                        <a:t>Médicos</a:t>
                      </a:r>
                      <a:r>
                        <a:rPr lang="en-US" sz="1200" dirty="0">
                          <a:solidFill>
                            <a:schemeClr val="tx1">
                              <a:lumMod val="75000"/>
                              <a:lumOff val="25000"/>
                            </a:schemeClr>
                          </a:solidFill>
                          <a:latin typeface="+mj-lt"/>
                        </a:rPr>
                        <a:t> </a:t>
                      </a:r>
                      <a:r>
                        <a:rPr lang="en-US" sz="1200" dirty="0" err="1">
                          <a:solidFill>
                            <a:schemeClr val="tx1">
                              <a:lumMod val="75000"/>
                              <a:lumOff val="25000"/>
                            </a:schemeClr>
                          </a:solidFill>
                          <a:latin typeface="+mj-lt"/>
                        </a:rPr>
                        <a:t>Subrogados</a:t>
                      </a:r>
                      <a:r>
                        <a:rPr lang="en-US" sz="1200" dirty="0">
                          <a:solidFill>
                            <a:schemeClr val="tx1">
                              <a:lumMod val="75000"/>
                              <a:lumOff val="25000"/>
                            </a:schemeClr>
                          </a:solidFill>
                          <a:latin typeface="+mj-lt"/>
                        </a:rPr>
                        <a:t> de Segundo y </a:t>
                      </a:r>
                      <a:r>
                        <a:rPr lang="en-US" sz="1200" dirty="0" err="1">
                          <a:solidFill>
                            <a:schemeClr val="tx1">
                              <a:lumMod val="75000"/>
                              <a:lumOff val="25000"/>
                            </a:schemeClr>
                          </a:solidFill>
                          <a:latin typeface="+mj-lt"/>
                        </a:rPr>
                        <a:t>Tercer</a:t>
                      </a:r>
                      <a:r>
                        <a:rPr lang="en-US" sz="1200" dirty="0">
                          <a:solidFill>
                            <a:schemeClr val="tx1">
                              <a:lumMod val="75000"/>
                              <a:lumOff val="25000"/>
                            </a:schemeClr>
                          </a:solidFill>
                          <a:latin typeface="+mj-lt"/>
                        </a:rPr>
                        <a:t> Nivel</a:t>
                      </a:r>
                      <a:endParaRPr lang="en-US" sz="1200" dirty="0">
                        <a:solidFill>
                          <a:schemeClr val="tx1">
                            <a:lumMod val="75000"/>
                            <a:lumOff val="25000"/>
                          </a:schemeClr>
                        </a:solidFill>
                        <a:latin typeface="+mj-lt"/>
                        <a:cs typeface="Arial" pitchFamily="34" charset="0"/>
                      </a:endParaRPr>
                    </a:p>
                  </a:txBody>
                  <a:tcPr marL="68580" marR="68580" marT="34290" marB="34290" anchor="ctr"/>
                </a:tc>
                <a:tc>
                  <a:txBody>
                    <a:bodyPr/>
                    <a:lstStyle/>
                    <a:p>
                      <a:pPr algn="ctr"/>
                      <a:r>
                        <a:rPr lang="en-US" sz="1200" dirty="0">
                          <a:solidFill>
                            <a:schemeClr val="tx1">
                              <a:lumMod val="75000"/>
                              <a:lumOff val="25000"/>
                            </a:schemeClr>
                          </a:solidFill>
                          <a:latin typeface="+mj-lt"/>
                        </a:rPr>
                        <a:t>Ejercicios 2019 y 2021</a:t>
                      </a:r>
                      <a:endParaRPr lang="en-US" sz="1200" dirty="0">
                        <a:solidFill>
                          <a:schemeClr val="tx1">
                            <a:lumMod val="75000"/>
                            <a:lumOff val="25000"/>
                          </a:schemeClr>
                        </a:solidFill>
                        <a:latin typeface="+mj-lt"/>
                        <a:cs typeface="Arial" pitchFamily="34" charset="0"/>
                      </a:endParaRPr>
                    </a:p>
                  </a:txBody>
                  <a:tcPr marL="68580" marR="68580" marT="34290" marB="34290" anchor="ct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err="1">
                          <a:solidFill>
                            <a:schemeClr val="tx1">
                              <a:lumMod val="75000"/>
                              <a:lumOff val="25000"/>
                            </a:schemeClr>
                          </a:solidFill>
                          <a:latin typeface="+mj-lt"/>
                        </a:rPr>
                        <a:t>Entrega</a:t>
                      </a:r>
                      <a:r>
                        <a:rPr lang="en-US" sz="1200" dirty="0">
                          <a:solidFill>
                            <a:schemeClr val="tx1">
                              <a:lumMod val="75000"/>
                              <a:lumOff val="25000"/>
                            </a:schemeClr>
                          </a:solidFill>
                          <a:latin typeface="+mj-lt"/>
                        </a:rPr>
                        <a:t> de </a:t>
                      </a:r>
                      <a:r>
                        <a:rPr lang="en-US" sz="1200" dirty="0" err="1">
                          <a:solidFill>
                            <a:schemeClr val="tx1">
                              <a:lumMod val="75000"/>
                              <a:lumOff val="25000"/>
                            </a:schemeClr>
                          </a:solidFill>
                          <a:latin typeface="+mj-lt"/>
                        </a:rPr>
                        <a:t>Información</a:t>
                      </a:r>
                      <a:endParaRPr lang="en-US" sz="1200" dirty="0">
                        <a:solidFill>
                          <a:schemeClr val="tx1">
                            <a:lumMod val="75000"/>
                            <a:lumOff val="25000"/>
                          </a:schemeClr>
                        </a:solidFill>
                        <a:latin typeface="+mj-lt"/>
                        <a:cs typeface="Arial" pitchFamily="34" charset="0"/>
                      </a:endParaRPr>
                    </a:p>
                  </a:txBody>
                  <a:tcPr marL="68580" marR="68580" marT="34290" marB="34290" anchor="ctr"/>
                </a:tc>
                <a:extLst>
                  <a:ext uri="{0D108BD9-81ED-4DB2-BD59-A6C34878D82A}">
                    <a16:rowId xmlns:a16="http://schemas.microsoft.com/office/drawing/2014/main" val="4049819068"/>
                  </a:ext>
                </a:extLst>
              </a:tr>
              <a:tr h="9648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solidFill>
                          <a:srgbClr val="002060"/>
                        </a:solidFill>
                        <a:latin typeface="+mj-lt"/>
                        <a:cs typeface="Arial" pitchFamily="34" charset="0"/>
                      </a:endParaRPr>
                    </a:p>
                  </a:txBody>
                  <a:tcPr marL="137160" marR="68580"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dirty="0" err="1">
                          <a:solidFill>
                            <a:schemeClr val="tx1">
                              <a:lumMod val="75000"/>
                              <a:lumOff val="25000"/>
                            </a:schemeClr>
                          </a:solidFill>
                          <a:latin typeface="+mj-lt"/>
                        </a:rPr>
                        <a:t>Auditoría</a:t>
                      </a:r>
                      <a:r>
                        <a:rPr lang="en-US" sz="1200" dirty="0">
                          <a:solidFill>
                            <a:schemeClr val="tx1">
                              <a:lumMod val="75000"/>
                              <a:lumOff val="25000"/>
                            </a:schemeClr>
                          </a:solidFill>
                          <a:latin typeface="+mj-lt"/>
                        </a:rPr>
                        <a:t> Superior del Estado</a:t>
                      </a:r>
                      <a:endParaRPr lang="en-US" sz="1200" dirty="0">
                        <a:solidFill>
                          <a:schemeClr val="tx1">
                            <a:lumMod val="75000"/>
                            <a:lumOff val="25000"/>
                          </a:schemeClr>
                        </a:solidFill>
                        <a:latin typeface="+mj-lt"/>
                        <a:cs typeface="Arial" pitchFamily="34" charset="0"/>
                      </a:endParaRPr>
                    </a:p>
                  </a:txBody>
                  <a:tcPr marL="68580" marR="68580"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dirty="0" err="1">
                          <a:solidFill>
                            <a:schemeClr val="tx1">
                              <a:lumMod val="75000"/>
                              <a:lumOff val="25000"/>
                            </a:schemeClr>
                          </a:solidFill>
                          <a:latin typeface="+mj-lt"/>
                        </a:rPr>
                        <a:t>Cuenta</a:t>
                      </a:r>
                      <a:r>
                        <a:rPr lang="en-US" sz="1200" dirty="0">
                          <a:solidFill>
                            <a:schemeClr val="tx1">
                              <a:lumMod val="75000"/>
                              <a:lumOff val="25000"/>
                            </a:schemeClr>
                          </a:solidFill>
                          <a:latin typeface="+mj-lt"/>
                        </a:rPr>
                        <a:t> </a:t>
                      </a:r>
                      <a:r>
                        <a:rPr lang="en-US" sz="1200" dirty="0" err="1">
                          <a:solidFill>
                            <a:schemeClr val="tx1">
                              <a:lumMod val="75000"/>
                              <a:lumOff val="25000"/>
                            </a:schemeClr>
                          </a:solidFill>
                          <a:latin typeface="+mj-lt"/>
                        </a:rPr>
                        <a:t>Pública</a:t>
                      </a:r>
                      <a:endParaRPr lang="en-US" sz="1200" dirty="0">
                        <a:solidFill>
                          <a:schemeClr val="tx1">
                            <a:lumMod val="75000"/>
                            <a:lumOff val="25000"/>
                          </a:schemeClr>
                        </a:solidFill>
                        <a:latin typeface="+mj-lt"/>
                        <a:cs typeface="Arial" pitchFamily="34" charset="0"/>
                      </a:endParaRPr>
                    </a:p>
                  </a:txBody>
                  <a:tcPr marL="68580" marR="68580" marT="34290" marB="34290" anchor="ctr"/>
                </a:tc>
                <a:tc>
                  <a:txBody>
                    <a:bodyPr/>
                    <a:lstStyle/>
                    <a:p>
                      <a:pPr algn="ctr"/>
                      <a:r>
                        <a:rPr lang="en-US" sz="1200" dirty="0" err="1">
                          <a:solidFill>
                            <a:schemeClr val="tx1">
                              <a:lumMod val="75000"/>
                              <a:lumOff val="25000"/>
                            </a:schemeClr>
                          </a:solidFill>
                          <a:latin typeface="+mj-lt"/>
                        </a:rPr>
                        <a:t>Ejercicio</a:t>
                      </a:r>
                      <a:r>
                        <a:rPr lang="en-US" sz="1200" dirty="0">
                          <a:solidFill>
                            <a:schemeClr val="tx1">
                              <a:lumMod val="75000"/>
                              <a:lumOff val="25000"/>
                            </a:schemeClr>
                          </a:solidFill>
                          <a:latin typeface="+mj-lt"/>
                        </a:rPr>
                        <a:t> 2019</a:t>
                      </a:r>
                      <a:endParaRPr lang="en-US" sz="1200" dirty="0">
                        <a:solidFill>
                          <a:schemeClr val="tx1">
                            <a:lumMod val="75000"/>
                            <a:lumOff val="25000"/>
                          </a:schemeClr>
                        </a:solidFill>
                        <a:latin typeface="+mj-lt"/>
                        <a:cs typeface="Arial" pitchFamily="34" charset="0"/>
                      </a:endParaRPr>
                    </a:p>
                  </a:txBody>
                  <a:tcPr marL="68580" marR="68580" marT="34290" marB="34290" anchor="ct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err="1">
                          <a:solidFill>
                            <a:schemeClr val="tx1">
                              <a:lumMod val="75000"/>
                              <a:lumOff val="25000"/>
                            </a:schemeClr>
                          </a:solidFill>
                          <a:latin typeface="+mj-lt"/>
                        </a:rPr>
                        <a:t>Estapa</a:t>
                      </a:r>
                      <a:r>
                        <a:rPr lang="en-US" sz="1200" dirty="0">
                          <a:solidFill>
                            <a:schemeClr val="tx1">
                              <a:lumMod val="75000"/>
                              <a:lumOff val="25000"/>
                            </a:schemeClr>
                          </a:solidFill>
                          <a:latin typeface="+mj-lt"/>
                        </a:rPr>
                        <a:t> de </a:t>
                      </a:r>
                      <a:r>
                        <a:rPr lang="en-US" sz="1200" dirty="0" err="1">
                          <a:solidFill>
                            <a:schemeClr val="tx1">
                              <a:lumMod val="75000"/>
                              <a:lumOff val="25000"/>
                            </a:schemeClr>
                          </a:solidFill>
                          <a:latin typeface="+mj-lt"/>
                        </a:rPr>
                        <a:t>solventación</a:t>
                      </a:r>
                      <a:r>
                        <a:rPr lang="en-US" sz="1200" dirty="0">
                          <a:solidFill>
                            <a:schemeClr val="tx1">
                              <a:lumMod val="75000"/>
                              <a:lumOff val="25000"/>
                            </a:schemeClr>
                          </a:solidFill>
                          <a:latin typeface="+mj-lt"/>
                        </a:rPr>
                        <a:t> a </a:t>
                      </a:r>
                      <a:r>
                        <a:rPr lang="en-US" sz="1200" dirty="0" err="1">
                          <a:solidFill>
                            <a:schemeClr val="tx1">
                              <a:lumMod val="75000"/>
                              <a:lumOff val="25000"/>
                            </a:schemeClr>
                          </a:solidFill>
                          <a:latin typeface="+mj-lt"/>
                        </a:rPr>
                        <a:t>observaciones</a:t>
                      </a:r>
                      <a:r>
                        <a:rPr lang="en-US" sz="1200" dirty="0">
                          <a:solidFill>
                            <a:schemeClr val="tx1">
                              <a:lumMod val="75000"/>
                              <a:lumOff val="25000"/>
                            </a:schemeClr>
                          </a:solidFill>
                          <a:latin typeface="+mj-lt"/>
                        </a:rPr>
                        <a:t> (35)</a:t>
                      </a:r>
                      <a:endParaRPr lang="en-US" sz="1200" dirty="0">
                        <a:solidFill>
                          <a:schemeClr val="tx1">
                            <a:lumMod val="75000"/>
                            <a:lumOff val="25000"/>
                          </a:schemeClr>
                        </a:solidFill>
                        <a:latin typeface="+mj-lt"/>
                        <a:cs typeface="Arial" pitchFamily="34" charset="0"/>
                      </a:endParaRPr>
                    </a:p>
                  </a:txBody>
                  <a:tcPr marL="68580" marR="68580" marT="34290" marB="34290" anchor="ctr"/>
                </a:tc>
                <a:extLst>
                  <a:ext uri="{0D108BD9-81ED-4DB2-BD59-A6C34878D82A}">
                    <a16:rowId xmlns:a16="http://schemas.microsoft.com/office/drawing/2014/main" val="10003"/>
                  </a:ext>
                </a:extLst>
              </a:tr>
            </a:tbl>
          </a:graphicData>
        </a:graphic>
      </p:graphicFrame>
      <p:sp>
        <p:nvSpPr>
          <p:cNvPr id="4" name="Marcador de texto 1">
            <a:extLst>
              <a:ext uri="{FF2B5EF4-FFF2-40B4-BE49-F238E27FC236}">
                <a16:creationId xmlns:a16="http://schemas.microsoft.com/office/drawing/2014/main" id="{DE7F2063-39B0-4810-BC9C-AEDE6262C16E}"/>
              </a:ext>
            </a:extLst>
          </p:cNvPr>
          <p:cNvSpPr txBox="1">
            <a:spLocks/>
          </p:cNvSpPr>
          <p:nvPr/>
        </p:nvSpPr>
        <p:spPr>
          <a:xfrm>
            <a:off x="1706137" y="0"/>
            <a:ext cx="6668430" cy="419100"/>
          </a:xfrm>
          <a:prstGeom prst="rect">
            <a:avLst/>
          </a:prstGeom>
        </p:spPr>
        <p:txBody>
          <a:bodyPr>
            <a:noAutofit/>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MX" sz="1600" b="1" dirty="0">
                <a:solidFill>
                  <a:schemeClr val="bg1"/>
                </a:solidFill>
              </a:rPr>
              <a:t>Seguimiento Acuerdos del Consejo – Informe Dirección General de Servicios Médicos</a:t>
            </a:r>
          </a:p>
        </p:txBody>
      </p:sp>
      <p:sp>
        <p:nvSpPr>
          <p:cNvPr id="5" name="Marcador de pie de página 4">
            <a:extLst>
              <a:ext uri="{FF2B5EF4-FFF2-40B4-BE49-F238E27FC236}">
                <a16:creationId xmlns:a16="http://schemas.microsoft.com/office/drawing/2014/main" id="{BCA03D0D-6D5D-4A6E-8AE8-BD63C9B3CA0B}"/>
              </a:ext>
            </a:extLst>
          </p:cNvPr>
          <p:cNvSpPr>
            <a:spLocks noGrp="1"/>
          </p:cNvSpPr>
          <p:nvPr>
            <p:ph type="ftr" sz="quarter" idx="11"/>
          </p:nvPr>
        </p:nvSpPr>
        <p:spPr>
          <a:xfrm>
            <a:off x="2879250" y="6467404"/>
            <a:ext cx="3385498" cy="365125"/>
          </a:xfrm>
        </p:spPr>
        <p:txBody>
          <a:bodyPr/>
          <a:lstStyle/>
          <a:p>
            <a:r>
              <a:rPr lang="es-MX" sz="900" dirty="0"/>
              <a:t>Sesión Ordinaria 06/2021 del 30 de Junio de 2021</a:t>
            </a:r>
            <a:endParaRPr lang="en-US" sz="900" dirty="0"/>
          </a:p>
        </p:txBody>
      </p:sp>
      <p:sp>
        <p:nvSpPr>
          <p:cNvPr id="6" name="Marcador de número de diapositiva 5">
            <a:extLst>
              <a:ext uri="{FF2B5EF4-FFF2-40B4-BE49-F238E27FC236}">
                <a16:creationId xmlns:a16="http://schemas.microsoft.com/office/drawing/2014/main" id="{E198EB12-4570-43B6-BB04-A5D0154CBFBC}"/>
              </a:ext>
            </a:extLst>
          </p:cNvPr>
          <p:cNvSpPr>
            <a:spLocks noGrp="1"/>
          </p:cNvSpPr>
          <p:nvPr>
            <p:ph type="sldNum" sz="quarter" idx="12"/>
          </p:nvPr>
        </p:nvSpPr>
        <p:spPr/>
        <p:txBody>
          <a:bodyPr/>
          <a:lstStyle/>
          <a:p>
            <a:fld id="{08DCC1CA-BC64-9342-9FC6-0A703FD15379}" type="slidenum">
              <a:rPr lang="en-US" smtClean="0"/>
              <a:t>83</a:t>
            </a:fld>
            <a:endParaRPr lang="en-US"/>
          </a:p>
        </p:txBody>
      </p:sp>
    </p:spTree>
    <p:extLst>
      <p:ext uri="{BB962C8B-B14F-4D97-AF65-F5344CB8AC3E}">
        <p14:creationId xmlns:p14="http://schemas.microsoft.com/office/powerpoint/2010/main" val="371806343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0B507C25-1C21-4082-9D9A-32D71B6948F1}"/>
              </a:ext>
            </a:extLst>
          </p:cNvPr>
          <p:cNvSpPr>
            <a:spLocks noGrp="1"/>
          </p:cNvSpPr>
          <p:nvPr>
            <p:ph type="body" sz="quarter" idx="15"/>
          </p:nvPr>
        </p:nvSpPr>
        <p:spPr/>
        <p:txBody>
          <a:bodyPr/>
          <a:lstStyle/>
          <a:p>
            <a:r>
              <a:rPr lang="es-MX" sz="1800">
                <a:solidFill>
                  <a:schemeClr val="bg1"/>
                </a:solidFill>
              </a:rPr>
              <a:t>Informe del Proyecto Nuevos Préstamos</a:t>
            </a:r>
            <a:endParaRPr lang="es-MX" dirty="0"/>
          </a:p>
        </p:txBody>
      </p:sp>
      <p:sp>
        <p:nvSpPr>
          <p:cNvPr id="3" name="Marcador de número de diapositiva 2">
            <a:extLst>
              <a:ext uri="{FF2B5EF4-FFF2-40B4-BE49-F238E27FC236}">
                <a16:creationId xmlns:a16="http://schemas.microsoft.com/office/drawing/2014/main" id="{8574924F-552C-45AB-8B4C-DB6743FBB567}"/>
              </a:ext>
            </a:extLst>
          </p:cNvPr>
          <p:cNvSpPr>
            <a:spLocks noGrp="1"/>
          </p:cNvSpPr>
          <p:nvPr>
            <p:ph type="sldNum" sz="quarter" idx="4"/>
          </p:nvPr>
        </p:nvSpPr>
        <p:spPr/>
        <p:txBody>
          <a:bodyPr/>
          <a:lstStyle/>
          <a:p>
            <a:fld id="{08DCC1CA-BC64-9342-9FC6-0A703FD15379}" type="slidenum">
              <a:rPr lang="en-US" smtClean="0"/>
              <a:pPr/>
              <a:t>84</a:t>
            </a:fld>
            <a:endParaRPr lang="en-US" dirty="0"/>
          </a:p>
        </p:txBody>
      </p:sp>
      <p:sp>
        <p:nvSpPr>
          <p:cNvPr id="5" name="Marcador de pie de página 4">
            <a:extLst>
              <a:ext uri="{FF2B5EF4-FFF2-40B4-BE49-F238E27FC236}">
                <a16:creationId xmlns:a16="http://schemas.microsoft.com/office/drawing/2014/main" id="{18455672-FA3D-4252-8BE6-147B4A8CFC05}"/>
              </a:ext>
            </a:extLst>
          </p:cNvPr>
          <p:cNvSpPr>
            <a:spLocks noGrp="1"/>
          </p:cNvSpPr>
          <p:nvPr>
            <p:ph type="ftr" sz="quarter" idx="3"/>
          </p:nvPr>
        </p:nvSpPr>
        <p:spPr>
          <a:xfrm>
            <a:off x="2872426" y="6452983"/>
            <a:ext cx="3399146" cy="365125"/>
          </a:xfrm>
        </p:spPr>
        <p:txBody>
          <a:bodyPr/>
          <a:lstStyle/>
          <a:p>
            <a:r>
              <a:rPr lang="es-MX" sz="900"/>
              <a:t>Sesión Ordinaria 06/2021 del 30 de Junio de 2021</a:t>
            </a:r>
            <a:endParaRPr lang="es-MX" sz="900" dirty="0"/>
          </a:p>
        </p:txBody>
      </p:sp>
      <p:sp>
        <p:nvSpPr>
          <p:cNvPr id="7" name="CuadroTexto 6">
            <a:extLst>
              <a:ext uri="{FF2B5EF4-FFF2-40B4-BE49-F238E27FC236}">
                <a16:creationId xmlns:a16="http://schemas.microsoft.com/office/drawing/2014/main" id="{B3DFAAD2-B31D-489F-9B56-173A0F29B779}"/>
              </a:ext>
            </a:extLst>
          </p:cNvPr>
          <p:cNvSpPr txBox="1"/>
          <p:nvPr/>
        </p:nvSpPr>
        <p:spPr>
          <a:xfrm>
            <a:off x="474409" y="2551837"/>
            <a:ext cx="6640850" cy="1754326"/>
          </a:xfrm>
          <a:prstGeom prst="rect">
            <a:avLst/>
          </a:prstGeom>
          <a:noFill/>
        </p:spPr>
        <p:txBody>
          <a:bodyPr wrap="square">
            <a:spAutoFit/>
          </a:bodyPr>
          <a:lstStyle/>
          <a:p>
            <a:r>
              <a:rPr lang="es-MX" sz="3600" dirty="0">
                <a:solidFill>
                  <a:schemeClr val="accent1">
                    <a:lumMod val="50000"/>
                  </a:schemeClr>
                </a:solidFill>
              </a:rPr>
              <a:t>b) Informe del Proyecto Nuevos Préstamos – Dirección General de Prestaciones</a:t>
            </a:r>
          </a:p>
        </p:txBody>
      </p:sp>
    </p:spTree>
    <p:extLst>
      <p:ext uri="{BB962C8B-B14F-4D97-AF65-F5344CB8AC3E}">
        <p14:creationId xmlns:p14="http://schemas.microsoft.com/office/powerpoint/2010/main" val="384414088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3FEEE8B9-6DA8-446D-9483-20DBF81A801B}"/>
              </a:ext>
            </a:extLst>
          </p:cNvPr>
          <p:cNvSpPr>
            <a:spLocks noGrp="1"/>
          </p:cNvSpPr>
          <p:nvPr>
            <p:ph type="body" sz="quarter" idx="14"/>
          </p:nvPr>
        </p:nvSpPr>
        <p:spPr>
          <a:xfrm>
            <a:off x="1706137" y="136525"/>
            <a:ext cx="6668430" cy="419100"/>
          </a:xfrm>
        </p:spPr>
        <p:txBody>
          <a:bodyPr>
            <a:normAutofit fontScale="92500" lnSpcReduction="20000"/>
          </a:bodyPr>
          <a:lstStyle/>
          <a:p>
            <a:pPr algn="ctr"/>
            <a:r>
              <a:rPr lang="es-MX" sz="1600" dirty="0">
                <a:solidFill>
                  <a:schemeClr val="bg1"/>
                </a:solidFill>
              </a:rPr>
              <a:t>Seguimiento Acuerdos del Consejo – Informe del Proyecto Nuevos Préstamos</a:t>
            </a:r>
          </a:p>
        </p:txBody>
      </p:sp>
      <p:sp>
        <p:nvSpPr>
          <p:cNvPr id="3" name="Marcador de texto 2">
            <a:extLst>
              <a:ext uri="{FF2B5EF4-FFF2-40B4-BE49-F238E27FC236}">
                <a16:creationId xmlns:a16="http://schemas.microsoft.com/office/drawing/2014/main" id="{99C76547-06DA-48E5-972D-51CC5A1B564F}"/>
              </a:ext>
            </a:extLst>
          </p:cNvPr>
          <p:cNvSpPr>
            <a:spLocks noGrp="1"/>
          </p:cNvSpPr>
          <p:nvPr>
            <p:ph type="body" sz="quarter" idx="15"/>
          </p:nvPr>
        </p:nvSpPr>
        <p:spPr>
          <a:xfrm>
            <a:off x="268535" y="872225"/>
            <a:ext cx="4827572" cy="419101"/>
          </a:xfrm>
        </p:spPr>
        <p:txBody>
          <a:bodyPr/>
          <a:lstStyle/>
          <a:p>
            <a:r>
              <a:rPr lang="es-MX" sz="1800" b="1" dirty="0">
                <a:solidFill>
                  <a:schemeClr val="bg1">
                    <a:lumMod val="50000"/>
                  </a:schemeClr>
                </a:solidFill>
                <a:latin typeface="+mj-lt"/>
              </a:rPr>
              <a:t>Prestaciones Económicas Otorgadas</a:t>
            </a:r>
          </a:p>
          <a:p>
            <a:endParaRPr lang="es-MX" dirty="0">
              <a:latin typeface="+mj-lt"/>
            </a:endParaRPr>
          </a:p>
        </p:txBody>
      </p:sp>
      <p:sp>
        <p:nvSpPr>
          <p:cNvPr id="4" name="Marcador de número de diapositiva 3">
            <a:extLst>
              <a:ext uri="{FF2B5EF4-FFF2-40B4-BE49-F238E27FC236}">
                <a16:creationId xmlns:a16="http://schemas.microsoft.com/office/drawing/2014/main" id="{04C2E6C0-6DC5-4DC2-82F1-B93C97FF6EC6}"/>
              </a:ext>
            </a:extLst>
          </p:cNvPr>
          <p:cNvSpPr>
            <a:spLocks noGrp="1"/>
          </p:cNvSpPr>
          <p:nvPr>
            <p:ph type="sldNum" sz="quarter" idx="4"/>
          </p:nvPr>
        </p:nvSpPr>
        <p:spPr>
          <a:xfrm>
            <a:off x="7010400" y="6356350"/>
            <a:ext cx="2133600" cy="365125"/>
          </a:xfrm>
        </p:spPr>
        <p:txBody>
          <a:bodyPr/>
          <a:lstStyle/>
          <a:p>
            <a:fld id="{08DCC1CA-BC64-9342-9FC6-0A703FD15379}" type="slidenum">
              <a:rPr lang="en-US" smtClean="0"/>
              <a:pPr/>
              <a:t>85</a:t>
            </a:fld>
            <a:endParaRPr lang="en-US" dirty="0"/>
          </a:p>
        </p:txBody>
      </p:sp>
      <p:pic>
        <p:nvPicPr>
          <p:cNvPr id="6" name="Imagen 5">
            <a:extLst>
              <a:ext uri="{FF2B5EF4-FFF2-40B4-BE49-F238E27FC236}">
                <a16:creationId xmlns:a16="http://schemas.microsoft.com/office/drawing/2014/main" id="{38DB7696-9269-4201-A94F-99B1A7270654}"/>
              </a:ext>
            </a:extLst>
          </p:cNvPr>
          <p:cNvPicPr>
            <a:picLocks noChangeAspect="1"/>
          </p:cNvPicPr>
          <p:nvPr/>
        </p:nvPicPr>
        <p:blipFill>
          <a:blip r:embed="rId2"/>
          <a:stretch>
            <a:fillRect/>
          </a:stretch>
        </p:blipFill>
        <p:spPr>
          <a:xfrm>
            <a:off x="205881" y="1372378"/>
            <a:ext cx="4366119" cy="2664364"/>
          </a:xfrm>
          <a:prstGeom prst="rect">
            <a:avLst/>
          </a:prstGeom>
        </p:spPr>
      </p:pic>
      <p:pic>
        <p:nvPicPr>
          <p:cNvPr id="7" name="Imagen 6">
            <a:extLst>
              <a:ext uri="{FF2B5EF4-FFF2-40B4-BE49-F238E27FC236}">
                <a16:creationId xmlns:a16="http://schemas.microsoft.com/office/drawing/2014/main" id="{A849570F-A7C6-4520-AFA0-7FCF7166900D}"/>
              </a:ext>
            </a:extLst>
          </p:cNvPr>
          <p:cNvPicPr>
            <a:picLocks noChangeAspect="1"/>
          </p:cNvPicPr>
          <p:nvPr/>
        </p:nvPicPr>
        <p:blipFill>
          <a:blip r:embed="rId3"/>
          <a:stretch>
            <a:fillRect/>
          </a:stretch>
        </p:blipFill>
        <p:spPr>
          <a:xfrm>
            <a:off x="4665173" y="1372377"/>
            <a:ext cx="4388706" cy="2664365"/>
          </a:xfrm>
          <a:prstGeom prst="rect">
            <a:avLst/>
          </a:prstGeom>
        </p:spPr>
      </p:pic>
      <p:sp>
        <p:nvSpPr>
          <p:cNvPr id="8" name="Rectángulo 7">
            <a:extLst>
              <a:ext uri="{FF2B5EF4-FFF2-40B4-BE49-F238E27FC236}">
                <a16:creationId xmlns:a16="http://schemas.microsoft.com/office/drawing/2014/main" id="{8BF6DE42-8F41-4A4B-8125-90B4E7CFA0D5}"/>
              </a:ext>
            </a:extLst>
          </p:cNvPr>
          <p:cNvSpPr/>
          <p:nvPr/>
        </p:nvSpPr>
        <p:spPr>
          <a:xfrm>
            <a:off x="4665173" y="4117793"/>
            <a:ext cx="4388706" cy="461665"/>
          </a:xfrm>
          <a:prstGeom prst="rect">
            <a:avLst/>
          </a:prstGeom>
        </p:spPr>
        <p:txBody>
          <a:bodyPr wrap="square">
            <a:spAutoFit/>
          </a:bodyPr>
          <a:lstStyle/>
          <a:p>
            <a:r>
              <a:rPr lang="es-MX" sz="1200" dirty="0">
                <a:solidFill>
                  <a:schemeClr val="tx1">
                    <a:lumMod val="75000"/>
                    <a:lumOff val="25000"/>
                  </a:schemeClr>
                </a:solidFill>
                <a:latin typeface="+mj-lt"/>
              </a:rPr>
              <a:t>* Cambio en las condiciones de todos los préstamos a partir de junio 2019. </a:t>
            </a:r>
          </a:p>
        </p:txBody>
      </p:sp>
      <p:sp>
        <p:nvSpPr>
          <p:cNvPr id="10" name="Marcador de pie de página 4">
            <a:extLst>
              <a:ext uri="{FF2B5EF4-FFF2-40B4-BE49-F238E27FC236}">
                <a16:creationId xmlns:a16="http://schemas.microsoft.com/office/drawing/2014/main" id="{380D32C8-C18F-41A3-B7E6-08DF6213E4F9}"/>
              </a:ext>
            </a:extLst>
          </p:cNvPr>
          <p:cNvSpPr txBox="1">
            <a:spLocks/>
          </p:cNvSpPr>
          <p:nvPr/>
        </p:nvSpPr>
        <p:spPr>
          <a:xfrm>
            <a:off x="2872427" y="6492875"/>
            <a:ext cx="3399146"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s-MX" sz="900">
                <a:solidFill>
                  <a:schemeClr val="bg1">
                    <a:lumMod val="50000"/>
                  </a:schemeClr>
                </a:solidFill>
              </a:rPr>
              <a:t>Sesión Ordinaria 06/2021 del 30 de Junio de 2021</a:t>
            </a:r>
            <a:endParaRPr lang="es-MX" sz="900" dirty="0">
              <a:solidFill>
                <a:schemeClr val="bg1">
                  <a:lumMod val="50000"/>
                </a:schemeClr>
              </a:solidFill>
            </a:endParaRPr>
          </a:p>
        </p:txBody>
      </p:sp>
    </p:spTree>
    <p:extLst>
      <p:ext uri="{BB962C8B-B14F-4D97-AF65-F5344CB8AC3E}">
        <p14:creationId xmlns:p14="http://schemas.microsoft.com/office/powerpoint/2010/main" val="260771744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3FEEE8B9-6DA8-446D-9483-20DBF81A801B}"/>
              </a:ext>
            </a:extLst>
          </p:cNvPr>
          <p:cNvSpPr>
            <a:spLocks noGrp="1"/>
          </p:cNvSpPr>
          <p:nvPr>
            <p:ph type="body" sz="quarter" idx="14"/>
          </p:nvPr>
        </p:nvSpPr>
        <p:spPr>
          <a:xfrm>
            <a:off x="1706137" y="136525"/>
            <a:ext cx="6668430" cy="419100"/>
          </a:xfrm>
        </p:spPr>
        <p:txBody>
          <a:bodyPr>
            <a:normAutofit fontScale="92500" lnSpcReduction="20000"/>
          </a:bodyPr>
          <a:lstStyle/>
          <a:p>
            <a:pPr algn="ctr"/>
            <a:r>
              <a:rPr lang="es-MX" sz="1600" dirty="0">
                <a:solidFill>
                  <a:schemeClr val="bg1"/>
                </a:solidFill>
              </a:rPr>
              <a:t>Seguimiento Acuerdos del Consejo – Informe del Proyecto Nuevos Préstamos</a:t>
            </a:r>
          </a:p>
        </p:txBody>
      </p:sp>
      <p:sp>
        <p:nvSpPr>
          <p:cNvPr id="3" name="Marcador de texto 2">
            <a:extLst>
              <a:ext uri="{FF2B5EF4-FFF2-40B4-BE49-F238E27FC236}">
                <a16:creationId xmlns:a16="http://schemas.microsoft.com/office/drawing/2014/main" id="{99C76547-06DA-48E5-972D-51CC5A1B564F}"/>
              </a:ext>
            </a:extLst>
          </p:cNvPr>
          <p:cNvSpPr>
            <a:spLocks noGrp="1"/>
          </p:cNvSpPr>
          <p:nvPr>
            <p:ph type="body" sz="quarter" idx="15"/>
          </p:nvPr>
        </p:nvSpPr>
        <p:spPr>
          <a:xfrm>
            <a:off x="268535" y="872225"/>
            <a:ext cx="4827572" cy="419101"/>
          </a:xfrm>
        </p:spPr>
        <p:txBody>
          <a:bodyPr/>
          <a:lstStyle/>
          <a:p>
            <a:r>
              <a:rPr lang="es-MX" sz="1800" b="1" dirty="0">
                <a:solidFill>
                  <a:schemeClr val="bg1">
                    <a:lumMod val="50000"/>
                  </a:schemeClr>
                </a:solidFill>
                <a:latin typeface="+mj-lt"/>
              </a:rPr>
              <a:t>Prestaciones Económicas Otorgadas</a:t>
            </a:r>
          </a:p>
          <a:p>
            <a:endParaRPr lang="es-MX" dirty="0">
              <a:latin typeface="+mj-lt"/>
            </a:endParaRPr>
          </a:p>
        </p:txBody>
      </p:sp>
      <p:sp>
        <p:nvSpPr>
          <p:cNvPr id="4" name="Marcador de número de diapositiva 3">
            <a:extLst>
              <a:ext uri="{FF2B5EF4-FFF2-40B4-BE49-F238E27FC236}">
                <a16:creationId xmlns:a16="http://schemas.microsoft.com/office/drawing/2014/main" id="{04C2E6C0-6DC5-4DC2-82F1-B93C97FF6EC6}"/>
              </a:ext>
            </a:extLst>
          </p:cNvPr>
          <p:cNvSpPr>
            <a:spLocks noGrp="1"/>
          </p:cNvSpPr>
          <p:nvPr>
            <p:ph type="sldNum" sz="quarter" idx="4"/>
          </p:nvPr>
        </p:nvSpPr>
        <p:spPr>
          <a:xfrm>
            <a:off x="7010400" y="6356350"/>
            <a:ext cx="2133600" cy="365125"/>
          </a:xfrm>
        </p:spPr>
        <p:txBody>
          <a:bodyPr/>
          <a:lstStyle/>
          <a:p>
            <a:fld id="{08DCC1CA-BC64-9342-9FC6-0A703FD15379}" type="slidenum">
              <a:rPr lang="en-US" smtClean="0"/>
              <a:pPr/>
              <a:t>86</a:t>
            </a:fld>
            <a:endParaRPr lang="en-US" dirty="0"/>
          </a:p>
        </p:txBody>
      </p:sp>
      <p:sp>
        <p:nvSpPr>
          <p:cNvPr id="9" name="Rectángulo 8">
            <a:extLst>
              <a:ext uri="{FF2B5EF4-FFF2-40B4-BE49-F238E27FC236}">
                <a16:creationId xmlns:a16="http://schemas.microsoft.com/office/drawing/2014/main" id="{11B2E148-072D-4945-BC43-460E8774233A}"/>
              </a:ext>
            </a:extLst>
          </p:cNvPr>
          <p:cNvSpPr/>
          <p:nvPr/>
        </p:nvSpPr>
        <p:spPr>
          <a:xfrm>
            <a:off x="1862254" y="5071992"/>
            <a:ext cx="7372350" cy="307777"/>
          </a:xfrm>
          <a:prstGeom prst="rect">
            <a:avLst/>
          </a:prstGeom>
        </p:spPr>
        <p:txBody>
          <a:bodyPr wrap="square">
            <a:spAutoFit/>
          </a:bodyPr>
          <a:lstStyle/>
          <a:p>
            <a:r>
              <a:rPr lang="es-MX" sz="1400" dirty="0">
                <a:solidFill>
                  <a:schemeClr val="tx1">
                    <a:lumMod val="75000"/>
                    <a:lumOff val="25000"/>
                  </a:schemeClr>
                </a:solidFill>
                <a:latin typeface="+mj-lt"/>
              </a:rPr>
              <a:t>* Cambio en las condiciones de todos los préstamos a partir de noviembre 2020. </a:t>
            </a:r>
          </a:p>
        </p:txBody>
      </p:sp>
      <p:pic>
        <p:nvPicPr>
          <p:cNvPr id="7" name="Imagen 6">
            <a:extLst>
              <a:ext uri="{FF2B5EF4-FFF2-40B4-BE49-F238E27FC236}">
                <a16:creationId xmlns:a16="http://schemas.microsoft.com/office/drawing/2014/main" id="{79711FB1-ED2F-4115-91C7-8CA063D2CDD7}"/>
              </a:ext>
            </a:extLst>
          </p:cNvPr>
          <p:cNvPicPr>
            <a:picLocks noChangeAspect="1"/>
          </p:cNvPicPr>
          <p:nvPr/>
        </p:nvPicPr>
        <p:blipFill>
          <a:blip r:embed="rId2"/>
          <a:stretch>
            <a:fillRect/>
          </a:stretch>
        </p:blipFill>
        <p:spPr>
          <a:xfrm>
            <a:off x="1418729" y="1347243"/>
            <a:ext cx="6306542" cy="3780666"/>
          </a:xfrm>
          <a:prstGeom prst="rect">
            <a:avLst/>
          </a:prstGeom>
        </p:spPr>
      </p:pic>
      <p:sp>
        <p:nvSpPr>
          <p:cNvPr id="8" name="Marcador de pie de página 4">
            <a:extLst>
              <a:ext uri="{FF2B5EF4-FFF2-40B4-BE49-F238E27FC236}">
                <a16:creationId xmlns:a16="http://schemas.microsoft.com/office/drawing/2014/main" id="{4F196A2D-4284-4397-84FC-800D6647971F}"/>
              </a:ext>
            </a:extLst>
          </p:cNvPr>
          <p:cNvSpPr txBox="1">
            <a:spLocks/>
          </p:cNvSpPr>
          <p:nvPr/>
        </p:nvSpPr>
        <p:spPr>
          <a:xfrm>
            <a:off x="2872427" y="6492875"/>
            <a:ext cx="3399146"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s-MX" sz="900">
                <a:solidFill>
                  <a:schemeClr val="bg1">
                    <a:lumMod val="50000"/>
                  </a:schemeClr>
                </a:solidFill>
              </a:rPr>
              <a:t>Sesión Ordinaria 06/2021 del 30 de Junio de 2021</a:t>
            </a:r>
            <a:endParaRPr lang="es-MX" sz="900" dirty="0">
              <a:solidFill>
                <a:schemeClr val="bg1">
                  <a:lumMod val="50000"/>
                </a:schemeClr>
              </a:solidFill>
            </a:endParaRPr>
          </a:p>
        </p:txBody>
      </p:sp>
    </p:spTree>
    <p:extLst>
      <p:ext uri="{BB962C8B-B14F-4D97-AF65-F5344CB8AC3E}">
        <p14:creationId xmlns:p14="http://schemas.microsoft.com/office/powerpoint/2010/main" val="105641180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3FEEE8B9-6DA8-446D-9483-20DBF81A801B}"/>
              </a:ext>
            </a:extLst>
          </p:cNvPr>
          <p:cNvSpPr>
            <a:spLocks noGrp="1"/>
          </p:cNvSpPr>
          <p:nvPr>
            <p:ph type="body" sz="quarter" idx="14"/>
          </p:nvPr>
        </p:nvSpPr>
        <p:spPr>
          <a:xfrm>
            <a:off x="1706137" y="136525"/>
            <a:ext cx="6668430" cy="419100"/>
          </a:xfrm>
        </p:spPr>
        <p:txBody>
          <a:bodyPr>
            <a:normAutofit fontScale="92500" lnSpcReduction="20000"/>
          </a:bodyPr>
          <a:lstStyle/>
          <a:p>
            <a:pPr algn="ctr"/>
            <a:r>
              <a:rPr lang="es-MX" sz="1600" dirty="0">
                <a:solidFill>
                  <a:schemeClr val="bg1"/>
                </a:solidFill>
              </a:rPr>
              <a:t>Seguimiento Acuerdos del Consejo – Informe del Proyecto Nuevos Préstamos</a:t>
            </a:r>
          </a:p>
        </p:txBody>
      </p:sp>
      <p:sp>
        <p:nvSpPr>
          <p:cNvPr id="3" name="Marcador de texto 2">
            <a:extLst>
              <a:ext uri="{FF2B5EF4-FFF2-40B4-BE49-F238E27FC236}">
                <a16:creationId xmlns:a16="http://schemas.microsoft.com/office/drawing/2014/main" id="{99C76547-06DA-48E5-972D-51CC5A1B564F}"/>
              </a:ext>
            </a:extLst>
          </p:cNvPr>
          <p:cNvSpPr>
            <a:spLocks noGrp="1"/>
          </p:cNvSpPr>
          <p:nvPr>
            <p:ph type="body" sz="quarter" idx="15"/>
          </p:nvPr>
        </p:nvSpPr>
        <p:spPr>
          <a:xfrm>
            <a:off x="268535" y="872225"/>
            <a:ext cx="4827572" cy="419101"/>
          </a:xfrm>
        </p:spPr>
        <p:txBody>
          <a:bodyPr/>
          <a:lstStyle/>
          <a:p>
            <a:r>
              <a:rPr lang="es-MX" sz="1800" b="1" dirty="0">
                <a:solidFill>
                  <a:schemeClr val="bg1">
                    <a:lumMod val="50000"/>
                  </a:schemeClr>
                </a:solidFill>
                <a:latin typeface="+mj-lt"/>
              </a:rPr>
              <a:t>Prestaciones Económicas Otorgadas 2021</a:t>
            </a:r>
          </a:p>
          <a:p>
            <a:endParaRPr lang="es-MX" dirty="0">
              <a:latin typeface="+mj-lt"/>
            </a:endParaRPr>
          </a:p>
        </p:txBody>
      </p:sp>
      <p:sp>
        <p:nvSpPr>
          <p:cNvPr id="4" name="Marcador de número de diapositiva 3">
            <a:extLst>
              <a:ext uri="{FF2B5EF4-FFF2-40B4-BE49-F238E27FC236}">
                <a16:creationId xmlns:a16="http://schemas.microsoft.com/office/drawing/2014/main" id="{04C2E6C0-6DC5-4DC2-82F1-B93C97FF6EC6}"/>
              </a:ext>
            </a:extLst>
          </p:cNvPr>
          <p:cNvSpPr>
            <a:spLocks noGrp="1"/>
          </p:cNvSpPr>
          <p:nvPr>
            <p:ph type="sldNum" sz="quarter" idx="4"/>
          </p:nvPr>
        </p:nvSpPr>
        <p:spPr>
          <a:xfrm>
            <a:off x="7032666" y="6356350"/>
            <a:ext cx="2133600" cy="365125"/>
          </a:xfrm>
        </p:spPr>
        <p:txBody>
          <a:bodyPr/>
          <a:lstStyle/>
          <a:p>
            <a:fld id="{08DCC1CA-BC64-9342-9FC6-0A703FD15379}" type="slidenum">
              <a:rPr lang="en-US" smtClean="0"/>
              <a:pPr/>
              <a:t>87</a:t>
            </a:fld>
            <a:endParaRPr lang="en-US" dirty="0"/>
          </a:p>
        </p:txBody>
      </p:sp>
      <p:graphicFrame>
        <p:nvGraphicFramePr>
          <p:cNvPr id="8" name="Marcador de contenido 4">
            <a:extLst>
              <a:ext uri="{FF2B5EF4-FFF2-40B4-BE49-F238E27FC236}">
                <a16:creationId xmlns:a16="http://schemas.microsoft.com/office/drawing/2014/main" id="{30830959-B753-4214-8356-F26F8E950FBA}"/>
              </a:ext>
            </a:extLst>
          </p:cNvPr>
          <p:cNvGraphicFramePr>
            <a:graphicFrameLocks/>
          </p:cNvGraphicFramePr>
          <p:nvPr>
            <p:extLst>
              <p:ext uri="{D42A27DB-BD31-4B8C-83A1-F6EECF244321}">
                <p14:modId xmlns:p14="http://schemas.microsoft.com/office/powerpoint/2010/main" val="1066566481"/>
              </p:ext>
            </p:extLst>
          </p:nvPr>
        </p:nvGraphicFramePr>
        <p:xfrm>
          <a:off x="1044533" y="1291326"/>
          <a:ext cx="7054933" cy="4519749"/>
        </p:xfrm>
        <a:graphic>
          <a:graphicData uri="http://schemas.openxmlformats.org/drawingml/2006/table">
            <a:tbl>
              <a:tblPr/>
              <a:tblGrid>
                <a:gridCol w="1465016">
                  <a:extLst>
                    <a:ext uri="{9D8B030D-6E8A-4147-A177-3AD203B41FA5}">
                      <a16:colId xmlns:a16="http://schemas.microsoft.com/office/drawing/2014/main" val="3931383330"/>
                    </a:ext>
                  </a:extLst>
                </a:gridCol>
                <a:gridCol w="1828672">
                  <a:extLst>
                    <a:ext uri="{9D8B030D-6E8A-4147-A177-3AD203B41FA5}">
                      <a16:colId xmlns:a16="http://schemas.microsoft.com/office/drawing/2014/main" val="723884641"/>
                    </a:ext>
                  </a:extLst>
                </a:gridCol>
                <a:gridCol w="1288382">
                  <a:extLst>
                    <a:ext uri="{9D8B030D-6E8A-4147-A177-3AD203B41FA5}">
                      <a16:colId xmlns:a16="http://schemas.microsoft.com/office/drawing/2014/main" val="70466458"/>
                    </a:ext>
                  </a:extLst>
                </a:gridCol>
                <a:gridCol w="1288382">
                  <a:extLst>
                    <a:ext uri="{9D8B030D-6E8A-4147-A177-3AD203B41FA5}">
                      <a16:colId xmlns:a16="http://schemas.microsoft.com/office/drawing/2014/main" val="1477798737"/>
                    </a:ext>
                  </a:extLst>
                </a:gridCol>
                <a:gridCol w="1184481">
                  <a:extLst>
                    <a:ext uri="{9D8B030D-6E8A-4147-A177-3AD203B41FA5}">
                      <a16:colId xmlns:a16="http://schemas.microsoft.com/office/drawing/2014/main" val="4007087162"/>
                    </a:ext>
                  </a:extLst>
                </a:gridCol>
              </a:tblGrid>
              <a:tr h="149619">
                <a:tc>
                  <a:txBody>
                    <a:bodyPr/>
                    <a:lstStyle/>
                    <a:p>
                      <a:pPr algn="ctr" fontAlgn="ctr"/>
                      <a:r>
                        <a:rPr lang="es-MX" sz="900" b="1" i="0" u="none" strike="noStrike">
                          <a:solidFill>
                            <a:srgbClr val="000000"/>
                          </a:solidFill>
                          <a:effectLst/>
                          <a:latin typeface="Arial" panose="020B0604020202020204" pitchFamily="34" charset="0"/>
                        </a:rPr>
                        <a:t>Tipo Préstamo</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s-MX" sz="900" b="1" i="0" u="none" strike="noStrike">
                          <a:solidFill>
                            <a:srgbClr val="000000"/>
                          </a:solidFill>
                          <a:effectLst/>
                          <a:latin typeface="Arial" panose="020B0604020202020204" pitchFamily="34" charset="0"/>
                        </a:rPr>
                        <a:t>Total de Préstamos Otorgados</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ctr"/>
                      <a:r>
                        <a:rPr lang="es-MX" sz="900" b="1" i="0" u="none" strike="noStrike">
                          <a:solidFill>
                            <a:srgbClr val="000000"/>
                          </a:solidFill>
                          <a:effectLst/>
                          <a:latin typeface="Arial" panose="020B0604020202020204" pitchFamily="34" charset="0"/>
                        </a:rPr>
                        <a:t>Importe total </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s-MX" sz="900" b="1" i="0" u="none" strike="noStrike">
                          <a:solidFill>
                            <a:srgbClr val="000000"/>
                          </a:solidFill>
                          <a:effectLst/>
                          <a:latin typeface="Arial" panose="020B0604020202020204" pitchFamily="34" charset="0"/>
                        </a:rPr>
                        <a:t>Importe total liquido</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s-MX" sz="900" b="1" i="0" u="none" strike="noStrike">
                          <a:solidFill>
                            <a:srgbClr val="000000"/>
                          </a:solidFill>
                          <a:effectLst/>
                          <a:latin typeface="Arial" panose="020B0604020202020204" pitchFamily="34" charset="0"/>
                        </a:rPr>
                        <a:t>Importe Interés</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96908"/>
                  </a:ext>
                </a:extLst>
              </a:tr>
              <a:tr h="149619">
                <a:tc>
                  <a:txBody>
                    <a:bodyPr/>
                    <a:lstStyle/>
                    <a:p>
                      <a:pPr algn="ctr" fontAlgn="ctr"/>
                      <a:r>
                        <a:rPr lang="es-MX" sz="900" b="0" i="0" u="none" strike="noStrike">
                          <a:solidFill>
                            <a:srgbClr val="000000"/>
                          </a:solidFill>
                          <a:effectLst/>
                          <a:latin typeface="Arial" panose="020B0604020202020204" pitchFamily="34" charset="0"/>
                        </a:rPr>
                        <a:t>PCP9Meses</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900" b="0" i="0" u="none" strike="noStrike">
                          <a:solidFill>
                            <a:srgbClr val="000000"/>
                          </a:solidFill>
                          <a:effectLst/>
                          <a:latin typeface="Arial" panose="020B0604020202020204" pitchFamily="34" charset="0"/>
                        </a:rPr>
                        <a:t>3003</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900" b="0" i="0" u="none" strike="noStrike">
                          <a:solidFill>
                            <a:srgbClr val="000000"/>
                          </a:solidFill>
                          <a:effectLst/>
                          <a:latin typeface="Arial" panose="020B0604020202020204" pitchFamily="34" charset="0"/>
                        </a:rPr>
                        <a:t>$266,687,845.71</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900" b="0" i="0" u="none" strike="noStrike">
                          <a:solidFill>
                            <a:srgbClr val="000000"/>
                          </a:solidFill>
                          <a:effectLst/>
                          <a:latin typeface="Arial" panose="020B0604020202020204" pitchFamily="34" charset="0"/>
                        </a:rPr>
                        <a:t>$147,992,273.22</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900" b="0" i="0" u="none" strike="noStrike">
                          <a:solidFill>
                            <a:srgbClr val="000000"/>
                          </a:solidFill>
                          <a:effectLst/>
                          <a:latin typeface="Arial" panose="020B0604020202020204" pitchFamily="34" charset="0"/>
                        </a:rPr>
                        <a:t>$22,856,752.02</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98018095"/>
                  </a:ext>
                </a:extLst>
              </a:tr>
              <a:tr h="149619">
                <a:tc>
                  <a:txBody>
                    <a:bodyPr/>
                    <a:lstStyle/>
                    <a:p>
                      <a:pPr algn="ctr" fontAlgn="ctr"/>
                      <a:r>
                        <a:rPr lang="es-MX" sz="900" b="0" i="0" u="none" strike="noStrike">
                          <a:solidFill>
                            <a:srgbClr val="000000"/>
                          </a:solidFill>
                          <a:effectLst/>
                          <a:latin typeface="Arial" panose="020B0604020202020204" pitchFamily="34" charset="0"/>
                        </a:rPr>
                        <a:t>PCP12Meses</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900" b="0" i="0" u="none" strike="noStrike">
                          <a:solidFill>
                            <a:srgbClr val="000000"/>
                          </a:solidFill>
                          <a:effectLst/>
                          <a:latin typeface="Arial" panose="020B0604020202020204" pitchFamily="34" charset="0"/>
                        </a:rPr>
                        <a:t>3083</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900" b="0" i="0" u="none" strike="noStrike">
                          <a:solidFill>
                            <a:srgbClr val="000000"/>
                          </a:solidFill>
                          <a:effectLst/>
                          <a:latin typeface="Arial" panose="020B0604020202020204" pitchFamily="34" charset="0"/>
                        </a:rPr>
                        <a:t>$373,071,203.48</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900" b="0" i="0" u="none" strike="noStrike">
                          <a:solidFill>
                            <a:srgbClr val="000000"/>
                          </a:solidFill>
                          <a:effectLst/>
                          <a:latin typeface="Arial" panose="020B0604020202020204" pitchFamily="34" charset="0"/>
                        </a:rPr>
                        <a:t>$160,170,638.19</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900" b="0" i="0" u="none" strike="noStrike">
                          <a:solidFill>
                            <a:srgbClr val="000000"/>
                          </a:solidFill>
                          <a:effectLst/>
                          <a:latin typeface="Arial" panose="020B0604020202020204" pitchFamily="34" charset="0"/>
                        </a:rPr>
                        <a:t>$47,971,272.86</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12116973"/>
                  </a:ext>
                </a:extLst>
              </a:tr>
              <a:tr h="149619">
                <a:tc>
                  <a:txBody>
                    <a:bodyPr/>
                    <a:lstStyle/>
                    <a:p>
                      <a:pPr algn="ctr" fontAlgn="ctr"/>
                      <a:r>
                        <a:rPr lang="es-MX" sz="900" b="1" i="0" u="none" strike="noStrike">
                          <a:solidFill>
                            <a:srgbClr val="000000"/>
                          </a:solidFill>
                          <a:effectLst/>
                          <a:latin typeface="Arial" panose="020B0604020202020204" pitchFamily="34" charset="0"/>
                        </a:rPr>
                        <a:t>TOTAL</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900" b="1" i="0" u="none" strike="noStrike">
                          <a:solidFill>
                            <a:srgbClr val="000000"/>
                          </a:solidFill>
                          <a:effectLst/>
                          <a:latin typeface="Arial" panose="020B0604020202020204" pitchFamily="34" charset="0"/>
                        </a:rPr>
                        <a:t>6086</a:t>
                      </a:r>
                    </a:p>
                  </a:txBody>
                  <a:tcPr marL="6234" marR="6234" marT="62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900" b="1" i="0" u="none" strike="noStrike">
                          <a:solidFill>
                            <a:srgbClr val="000000"/>
                          </a:solidFill>
                          <a:effectLst/>
                          <a:latin typeface="Arial" panose="020B0604020202020204" pitchFamily="34" charset="0"/>
                        </a:rPr>
                        <a:t>$639,759,049.19</a:t>
                      </a:r>
                    </a:p>
                  </a:txBody>
                  <a:tcPr marL="6234" marR="6234" marT="62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900" b="1" i="0" u="none" strike="noStrike">
                          <a:solidFill>
                            <a:srgbClr val="000000"/>
                          </a:solidFill>
                          <a:effectLst/>
                          <a:latin typeface="Arial" panose="020B0604020202020204" pitchFamily="34" charset="0"/>
                        </a:rPr>
                        <a:t>$308,162,911.41</a:t>
                      </a:r>
                    </a:p>
                  </a:txBody>
                  <a:tcPr marL="6234" marR="6234" marT="62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900" b="1" i="0" u="none" strike="noStrike">
                          <a:solidFill>
                            <a:srgbClr val="000000"/>
                          </a:solidFill>
                          <a:effectLst/>
                          <a:latin typeface="Arial" panose="020B0604020202020204" pitchFamily="34" charset="0"/>
                        </a:rPr>
                        <a:t>$70,828,024.88</a:t>
                      </a:r>
                    </a:p>
                  </a:txBody>
                  <a:tcPr marL="6234" marR="6234" marT="62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50133717"/>
                  </a:ext>
                </a:extLst>
              </a:tr>
              <a:tr h="149619">
                <a:tc>
                  <a:txBody>
                    <a:bodyPr/>
                    <a:lstStyle/>
                    <a:p>
                      <a:pPr algn="r" fontAlgn="ctr"/>
                      <a:r>
                        <a:rPr lang="es-MX" sz="900" b="0" i="0" u="none" strike="noStrike">
                          <a:solidFill>
                            <a:srgbClr val="000000"/>
                          </a:solidFill>
                          <a:effectLst/>
                          <a:latin typeface="Arial" panose="020B0604020202020204" pitchFamily="34" charset="0"/>
                        </a:rPr>
                        <a:t> </a:t>
                      </a:r>
                    </a:p>
                  </a:txBody>
                  <a:tcPr marL="6234" marR="6234" marT="623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900" b="0" i="0" u="none" strike="noStrike">
                          <a:solidFill>
                            <a:srgbClr val="000000"/>
                          </a:solidFill>
                          <a:effectLst/>
                          <a:latin typeface="Arial" panose="020B0604020202020204" pitchFamily="34" charset="0"/>
                        </a:rPr>
                        <a:t> </a:t>
                      </a:r>
                    </a:p>
                  </a:txBody>
                  <a:tcPr marL="6234" marR="6234" marT="62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900" b="0" i="0" u="none" strike="noStrike">
                          <a:solidFill>
                            <a:srgbClr val="000000"/>
                          </a:solidFill>
                          <a:effectLst/>
                          <a:latin typeface="Arial" panose="020B0604020202020204" pitchFamily="34" charset="0"/>
                        </a:rPr>
                        <a:t> </a:t>
                      </a:r>
                    </a:p>
                  </a:txBody>
                  <a:tcPr marL="6234" marR="6234" marT="62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900" b="0" i="0" u="none" strike="noStrike">
                          <a:solidFill>
                            <a:srgbClr val="000000"/>
                          </a:solidFill>
                          <a:effectLst/>
                          <a:latin typeface="Arial" panose="020B0604020202020204" pitchFamily="34" charset="0"/>
                        </a:rPr>
                        <a:t> </a:t>
                      </a:r>
                    </a:p>
                  </a:txBody>
                  <a:tcPr marL="6234" marR="6234" marT="62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900" b="0" i="0" u="none" strike="noStrike">
                          <a:solidFill>
                            <a:srgbClr val="000000"/>
                          </a:solidFill>
                          <a:effectLst/>
                          <a:latin typeface="Arial" panose="020B0604020202020204" pitchFamily="34" charset="0"/>
                        </a:rPr>
                        <a:t> </a:t>
                      </a:r>
                    </a:p>
                  </a:txBody>
                  <a:tcPr marL="6234" marR="6234" marT="62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29757232"/>
                  </a:ext>
                </a:extLst>
              </a:tr>
              <a:tr h="149619">
                <a:tc gridSpan="5">
                  <a:txBody>
                    <a:bodyPr/>
                    <a:lstStyle/>
                    <a:p>
                      <a:pPr algn="ctr" fontAlgn="ctr"/>
                      <a:r>
                        <a:rPr lang="es-ES" sz="900" b="0" i="0" u="none" strike="noStrike">
                          <a:solidFill>
                            <a:srgbClr val="000000"/>
                          </a:solidFill>
                          <a:effectLst/>
                          <a:latin typeface="Arial" panose="020B0604020202020204" pitchFamily="34" charset="0"/>
                        </a:rPr>
                        <a:t>Periodo del 01 al 26 de Febrero 2021</a:t>
                      </a:r>
                    </a:p>
                  </a:txBody>
                  <a:tcPr marL="6234" marR="6234" marT="623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extLst>
                  <a:ext uri="{0D108BD9-81ED-4DB2-BD59-A6C34878D82A}">
                    <a16:rowId xmlns:a16="http://schemas.microsoft.com/office/drawing/2014/main" val="1905351088"/>
                  </a:ext>
                </a:extLst>
              </a:tr>
              <a:tr h="149619">
                <a:tc>
                  <a:txBody>
                    <a:bodyPr/>
                    <a:lstStyle/>
                    <a:p>
                      <a:pPr algn="ctr" fontAlgn="ctr"/>
                      <a:r>
                        <a:rPr lang="es-MX" sz="900" b="1" i="0" u="none" strike="noStrike">
                          <a:solidFill>
                            <a:srgbClr val="000000"/>
                          </a:solidFill>
                          <a:effectLst/>
                          <a:latin typeface="Arial" panose="020B0604020202020204" pitchFamily="34" charset="0"/>
                        </a:rPr>
                        <a:t>Tipo Préstamo</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s-MX" sz="900" b="1" i="0" u="none" strike="noStrike">
                          <a:solidFill>
                            <a:srgbClr val="000000"/>
                          </a:solidFill>
                          <a:effectLst/>
                          <a:latin typeface="Arial" panose="020B0604020202020204" pitchFamily="34" charset="0"/>
                        </a:rPr>
                        <a:t>Total de Préstamos Otorgados</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s-MX" sz="900" b="1" i="0" u="none" strike="noStrike">
                          <a:solidFill>
                            <a:srgbClr val="000000"/>
                          </a:solidFill>
                          <a:effectLst/>
                          <a:latin typeface="Arial" panose="020B0604020202020204" pitchFamily="34" charset="0"/>
                        </a:rPr>
                        <a:t> Importe Total </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s-MX" sz="900" b="1" i="0" u="none" strike="noStrike">
                          <a:solidFill>
                            <a:srgbClr val="000000"/>
                          </a:solidFill>
                          <a:effectLst/>
                          <a:latin typeface="Arial" panose="020B0604020202020204" pitchFamily="34" charset="0"/>
                        </a:rPr>
                        <a:t> Importe total liquido </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s-MX" sz="900" b="1" i="0" u="none" strike="noStrike">
                          <a:solidFill>
                            <a:srgbClr val="000000"/>
                          </a:solidFill>
                          <a:effectLst/>
                          <a:latin typeface="Arial" panose="020B0604020202020204" pitchFamily="34" charset="0"/>
                        </a:rPr>
                        <a:t> Importe Interés  </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46743209"/>
                  </a:ext>
                </a:extLst>
              </a:tr>
              <a:tr h="149619">
                <a:tc>
                  <a:txBody>
                    <a:bodyPr/>
                    <a:lstStyle/>
                    <a:p>
                      <a:pPr algn="ctr" fontAlgn="ctr"/>
                      <a:r>
                        <a:rPr lang="es-MX" sz="900" b="0" i="0" u="none" strike="noStrike">
                          <a:solidFill>
                            <a:srgbClr val="000000"/>
                          </a:solidFill>
                          <a:effectLst/>
                          <a:latin typeface="Arial" panose="020B0604020202020204" pitchFamily="34" charset="0"/>
                        </a:rPr>
                        <a:t>PCP9Meses</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900" b="0" i="0" u="none" strike="noStrike">
                          <a:solidFill>
                            <a:srgbClr val="000000"/>
                          </a:solidFill>
                          <a:effectLst/>
                          <a:latin typeface="Arial" panose="020B0604020202020204" pitchFamily="34" charset="0"/>
                        </a:rPr>
                        <a:t>3896</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900" b="0" i="0" u="none" strike="noStrike">
                          <a:solidFill>
                            <a:srgbClr val="000000"/>
                          </a:solidFill>
                          <a:effectLst/>
                          <a:latin typeface="Arial" panose="020B0604020202020204" pitchFamily="34" charset="0"/>
                        </a:rPr>
                        <a:t>$324,551,470.07</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900" b="0" i="0" u="none" strike="noStrike">
                          <a:solidFill>
                            <a:srgbClr val="000000"/>
                          </a:solidFill>
                          <a:effectLst/>
                          <a:latin typeface="Arial" panose="020B0604020202020204" pitchFamily="34" charset="0"/>
                        </a:rPr>
                        <a:t>$180,981,233.07</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MX" sz="900" b="0" i="0" u="none" strike="noStrike">
                          <a:solidFill>
                            <a:srgbClr val="000000"/>
                          </a:solidFill>
                          <a:effectLst/>
                          <a:latin typeface="Arial" panose="020B0604020202020204" pitchFamily="34" charset="0"/>
                        </a:rPr>
                        <a:t>$27,806,829.26</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7216365"/>
                  </a:ext>
                </a:extLst>
              </a:tr>
              <a:tr h="149619">
                <a:tc>
                  <a:txBody>
                    <a:bodyPr/>
                    <a:lstStyle/>
                    <a:p>
                      <a:pPr algn="ctr" fontAlgn="ctr"/>
                      <a:r>
                        <a:rPr lang="es-MX" sz="900" b="0" i="0" u="none" strike="noStrike">
                          <a:solidFill>
                            <a:srgbClr val="000000"/>
                          </a:solidFill>
                          <a:effectLst/>
                          <a:latin typeface="Arial" panose="020B0604020202020204" pitchFamily="34" charset="0"/>
                        </a:rPr>
                        <a:t>PCP12Meses</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900" b="0" i="0" u="none" strike="noStrike">
                          <a:solidFill>
                            <a:srgbClr val="000000"/>
                          </a:solidFill>
                          <a:effectLst/>
                          <a:latin typeface="Arial" panose="020B0604020202020204" pitchFamily="34" charset="0"/>
                        </a:rPr>
                        <a:t>3520</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900" b="0" i="0" u="none" strike="noStrike">
                          <a:solidFill>
                            <a:srgbClr val="000000"/>
                          </a:solidFill>
                          <a:effectLst/>
                          <a:latin typeface="Arial" panose="020B0604020202020204" pitchFamily="34" charset="0"/>
                        </a:rPr>
                        <a:t>$430,950,109.05</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900" b="0" i="0" u="none" strike="noStrike">
                          <a:solidFill>
                            <a:srgbClr val="000000"/>
                          </a:solidFill>
                          <a:effectLst/>
                          <a:latin typeface="Arial" panose="020B0604020202020204" pitchFamily="34" charset="0"/>
                        </a:rPr>
                        <a:t>$194,304,487.64</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MX" sz="900" b="0" i="0" u="none" strike="noStrike">
                          <a:solidFill>
                            <a:srgbClr val="000000"/>
                          </a:solidFill>
                          <a:effectLst/>
                          <a:latin typeface="Arial" panose="020B0604020202020204" pitchFamily="34" charset="0"/>
                        </a:rPr>
                        <a:t>$55,314,474.70</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23881964"/>
                  </a:ext>
                </a:extLst>
              </a:tr>
              <a:tr h="0">
                <a:tc>
                  <a:txBody>
                    <a:bodyPr/>
                    <a:lstStyle/>
                    <a:p>
                      <a:pPr algn="ctr" fontAlgn="ctr"/>
                      <a:r>
                        <a:rPr lang="es-MX" sz="900" b="1" i="0" u="none" strike="noStrike">
                          <a:solidFill>
                            <a:srgbClr val="000000"/>
                          </a:solidFill>
                          <a:effectLst/>
                          <a:latin typeface="Arial" panose="020B0604020202020204" pitchFamily="34" charset="0"/>
                        </a:rPr>
                        <a:t>TOTAL</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900" b="1" i="0" u="none" strike="noStrike">
                          <a:solidFill>
                            <a:srgbClr val="000000"/>
                          </a:solidFill>
                          <a:effectLst/>
                          <a:latin typeface="Arial" panose="020B0604020202020204" pitchFamily="34" charset="0"/>
                        </a:rPr>
                        <a:t>7416</a:t>
                      </a:r>
                    </a:p>
                  </a:txBody>
                  <a:tcPr marL="6234" marR="6234" marT="62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900" b="1" i="0" u="none" strike="noStrike">
                          <a:solidFill>
                            <a:srgbClr val="000000"/>
                          </a:solidFill>
                          <a:effectLst/>
                          <a:latin typeface="Arial" panose="020B0604020202020204" pitchFamily="34" charset="0"/>
                        </a:rPr>
                        <a:t>$755,501,579.12</a:t>
                      </a:r>
                    </a:p>
                  </a:txBody>
                  <a:tcPr marL="6234" marR="6234" marT="62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900" b="1" i="0" u="none" strike="noStrike">
                          <a:solidFill>
                            <a:srgbClr val="000000"/>
                          </a:solidFill>
                          <a:effectLst/>
                          <a:latin typeface="Arial" panose="020B0604020202020204" pitchFamily="34" charset="0"/>
                        </a:rPr>
                        <a:t>$375,285,720.71</a:t>
                      </a:r>
                    </a:p>
                  </a:txBody>
                  <a:tcPr marL="6234" marR="6234" marT="62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900" b="1" i="0" u="none" strike="noStrike">
                          <a:solidFill>
                            <a:srgbClr val="000000"/>
                          </a:solidFill>
                          <a:effectLst/>
                          <a:latin typeface="Arial" panose="020B0604020202020204" pitchFamily="34" charset="0"/>
                        </a:rPr>
                        <a:t>$83,121,303.96</a:t>
                      </a:r>
                    </a:p>
                  </a:txBody>
                  <a:tcPr marL="6234" marR="6234" marT="62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59277626"/>
                  </a:ext>
                </a:extLst>
              </a:tr>
              <a:tr h="149619">
                <a:tc>
                  <a:txBody>
                    <a:bodyPr/>
                    <a:lstStyle/>
                    <a:p>
                      <a:pPr algn="l" fontAlgn="ctr"/>
                      <a:endParaRPr lang="es-MX" sz="900" b="0" i="0" u="none" strike="noStrike">
                        <a:solidFill>
                          <a:srgbClr val="000000"/>
                        </a:solidFill>
                        <a:effectLst/>
                        <a:latin typeface="Arial" panose="020B0604020202020204" pitchFamily="34" charset="0"/>
                      </a:endParaRPr>
                    </a:p>
                  </a:txBody>
                  <a:tcPr marL="6234" marR="6234" marT="623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MX" sz="900" b="0" i="0" u="none" strike="noStrike">
                        <a:solidFill>
                          <a:srgbClr val="000000"/>
                        </a:solidFill>
                        <a:effectLst/>
                        <a:latin typeface="Arial" panose="020B0604020202020204" pitchFamily="34" charset="0"/>
                      </a:endParaRPr>
                    </a:p>
                  </a:txBody>
                  <a:tcPr marL="6234" marR="6234" marT="62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MX" sz="900" b="0" i="0" u="none" strike="noStrike">
                        <a:solidFill>
                          <a:srgbClr val="000000"/>
                        </a:solidFill>
                        <a:effectLst/>
                        <a:latin typeface="Arial" panose="020B0604020202020204" pitchFamily="34" charset="0"/>
                      </a:endParaRPr>
                    </a:p>
                  </a:txBody>
                  <a:tcPr marL="6234" marR="6234" marT="62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MX" sz="900" b="0" i="0" u="none" strike="noStrike">
                        <a:solidFill>
                          <a:srgbClr val="000000"/>
                        </a:solidFill>
                        <a:effectLst/>
                        <a:latin typeface="Arial" panose="020B0604020202020204" pitchFamily="34" charset="0"/>
                      </a:endParaRPr>
                    </a:p>
                  </a:txBody>
                  <a:tcPr marL="6234" marR="6234" marT="62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MX" sz="900" b="0" i="0" u="none" strike="noStrike">
                        <a:solidFill>
                          <a:srgbClr val="000000"/>
                        </a:solidFill>
                        <a:effectLst/>
                        <a:latin typeface="Arial" panose="020B0604020202020204" pitchFamily="34" charset="0"/>
                      </a:endParaRPr>
                    </a:p>
                  </a:txBody>
                  <a:tcPr marL="6234" marR="6234" marT="62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40565245"/>
                  </a:ext>
                </a:extLst>
              </a:tr>
              <a:tr h="149619">
                <a:tc gridSpan="5">
                  <a:txBody>
                    <a:bodyPr/>
                    <a:lstStyle/>
                    <a:p>
                      <a:pPr algn="ctr" fontAlgn="ctr"/>
                      <a:r>
                        <a:rPr lang="es-ES" sz="900" b="0" i="0" u="none" strike="noStrike">
                          <a:solidFill>
                            <a:srgbClr val="000000"/>
                          </a:solidFill>
                          <a:effectLst/>
                          <a:latin typeface="Arial" panose="020B0604020202020204" pitchFamily="34" charset="0"/>
                        </a:rPr>
                        <a:t>Periodo del 01 al 31 de marzo 2021</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extLst>
                  <a:ext uri="{0D108BD9-81ED-4DB2-BD59-A6C34878D82A}">
                    <a16:rowId xmlns:a16="http://schemas.microsoft.com/office/drawing/2014/main" val="1922847652"/>
                  </a:ext>
                </a:extLst>
              </a:tr>
              <a:tr h="149619">
                <a:tc>
                  <a:txBody>
                    <a:bodyPr/>
                    <a:lstStyle/>
                    <a:p>
                      <a:pPr algn="ctr" fontAlgn="ctr"/>
                      <a:r>
                        <a:rPr lang="es-MX" sz="900" b="1" i="0" u="none" strike="noStrike">
                          <a:solidFill>
                            <a:srgbClr val="000000"/>
                          </a:solidFill>
                          <a:effectLst/>
                          <a:latin typeface="Arial" panose="020B0604020202020204" pitchFamily="34" charset="0"/>
                        </a:rPr>
                        <a:t>Tipo Préstamo</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s-MX" sz="900" b="1" i="0" u="none" strike="noStrike">
                          <a:solidFill>
                            <a:srgbClr val="000000"/>
                          </a:solidFill>
                          <a:effectLst/>
                          <a:latin typeface="Arial" panose="020B0604020202020204" pitchFamily="34" charset="0"/>
                        </a:rPr>
                        <a:t>Total de Préstamos Otorgados</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s-MX" sz="900" b="1" i="0" u="none" strike="noStrike">
                          <a:solidFill>
                            <a:srgbClr val="000000"/>
                          </a:solidFill>
                          <a:effectLst/>
                          <a:latin typeface="Arial" panose="020B0604020202020204" pitchFamily="34" charset="0"/>
                        </a:rPr>
                        <a:t> Importe total </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s-MX" sz="900" b="1" i="0" u="none" strike="noStrike">
                          <a:solidFill>
                            <a:srgbClr val="000000"/>
                          </a:solidFill>
                          <a:effectLst/>
                          <a:latin typeface="Arial" panose="020B0604020202020204" pitchFamily="34" charset="0"/>
                        </a:rPr>
                        <a:t> Importe total liquido </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s-MX" sz="900" b="1" i="0" u="none" strike="noStrike">
                          <a:solidFill>
                            <a:srgbClr val="000000"/>
                          </a:solidFill>
                          <a:effectLst/>
                          <a:latin typeface="Arial" panose="020B0604020202020204" pitchFamily="34" charset="0"/>
                        </a:rPr>
                        <a:t> Importe de Interés </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297867218"/>
                  </a:ext>
                </a:extLst>
              </a:tr>
              <a:tr h="149619">
                <a:tc>
                  <a:txBody>
                    <a:bodyPr/>
                    <a:lstStyle/>
                    <a:p>
                      <a:pPr algn="ctr" fontAlgn="ctr"/>
                      <a:r>
                        <a:rPr lang="es-MX" sz="900" b="0" i="0" u="none" strike="noStrike">
                          <a:solidFill>
                            <a:srgbClr val="000000"/>
                          </a:solidFill>
                          <a:effectLst/>
                          <a:latin typeface="Arial" panose="020B0604020202020204" pitchFamily="34" charset="0"/>
                        </a:rPr>
                        <a:t>PCP9Meses</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900" b="0" i="0" u="none" strike="noStrike">
                          <a:solidFill>
                            <a:srgbClr val="000000"/>
                          </a:solidFill>
                          <a:effectLst/>
                          <a:latin typeface="Arial" panose="020B0604020202020204" pitchFamily="34" charset="0"/>
                        </a:rPr>
                        <a:t>4625</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900" b="0" i="0" u="none" strike="noStrike">
                          <a:solidFill>
                            <a:srgbClr val="000000"/>
                          </a:solidFill>
                          <a:effectLst/>
                          <a:latin typeface="Arial" panose="020B0604020202020204" pitchFamily="34" charset="0"/>
                        </a:rPr>
                        <a:t>$377,572,644.88</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900" b="0" i="0" u="none" strike="noStrike">
                          <a:solidFill>
                            <a:srgbClr val="000000"/>
                          </a:solidFill>
                          <a:effectLst/>
                          <a:latin typeface="Arial" panose="020B0604020202020204" pitchFamily="34" charset="0"/>
                        </a:rPr>
                        <a:t>$222,587,089.35</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MX" sz="900" b="0" i="0" u="none" strike="noStrike">
                          <a:solidFill>
                            <a:srgbClr val="000000"/>
                          </a:solidFill>
                          <a:effectLst/>
                          <a:latin typeface="Arial" panose="020B0604020202020204" pitchFamily="34" charset="0"/>
                        </a:rPr>
                        <a:t>$32,064,978.61</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2452826"/>
                  </a:ext>
                </a:extLst>
              </a:tr>
              <a:tr h="149619">
                <a:tc>
                  <a:txBody>
                    <a:bodyPr/>
                    <a:lstStyle/>
                    <a:p>
                      <a:pPr algn="ctr" fontAlgn="ctr"/>
                      <a:r>
                        <a:rPr lang="es-MX" sz="900" b="0" i="0" u="none" strike="noStrike">
                          <a:solidFill>
                            <a:srgbClr val="000000"/>
                          </a:solidFill>
                          <a:effectLst/>
                          <a:latin typeface="Arial" panose="020B0604020202020204" pitchFamily="34" charset="0"/>
                        </a:rPr>
                        <a:t>PCP12Meses</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900" b="0" i="0" u="none" strike="noStrike">
                          <a:solidFill>
                            <a:srgbClr val="000000"/>
                          </a:solidFill>
                          <a:effectLst/>
                          <a:latin typeface="Arial" panose="020B0604020202020204" pitchFamily="34" charset="0"/>
                        </a:rPr>
                        <a:t>4009</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900" b="0" i="0" u="none" strike="noStrike">
                          <a:solidFill>
                            <a:srgbClr val="000000"/>
                          </a:solidFill>
                          <a:effectLst/>
                          <a:latin typeface="Arial" panose="020B0604020202020204" pitchFamily="34" charset="0"/>
                        </a:rPr>
                        <a:t>$484,878,246.09</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900" b="0" i="0" u="none" strike="noStrike">
                          <a:solidFill>
                            <a:srgbClr val="000000"/>
                          </a:solidFill>
                          <a:effectLst/>
                          <a:latin typeface="Arial" panose="020B0604020202020204" pitchFamily="34" charset="0"/>
                        </a:rPr>
                        <a:t>$210,209,863.18</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MX" sz="900" b="0" i="0" u="none" strike="noStrike">
                          <a:solidFill>
                            <a:srgbClr val="000000"/>
                          </a:solidFill>
                          <a:effectLst/>
                          <a:latin typeface="Arial" panose="020B0604020202020204" pitchFamily="34" charset="0"/>
                        </a:rPr>
                        <a:t>$62,155,003.67</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38575833"/>
                  </a:ext>
                </a:extLst>
              </a:tr>
              <a:tr h="149619">
                <a:tc>
                  <a:txBody>
                    <a:bodyPr/>
                    <a:lstStyle/>
                    <a:p>
                      <a:pPr algn="ctr" fontAlgn="ctr"/>
                      <a:r>
                        <a:rPr lang="es-MX" sz="900" b="1" i="0" u="none" strike="noStrike">
                          <a:solidFill>
                            <a:srgbClr val="000000"/>
                          </a:solidFill>
                          <a:effectLst/>
                          <a:latin typeface="Arial" panose="020B0604020202020204" pitchFamily="34" charset="0"/>
                        </a:rPr>
                        <a:t>TOTAL</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900" b="1" i="0" u="none" strike="noStrike">
                          <a:solidFill>
                            <a:srgbClr val="000000"/>
                          </a:solidFill>
                          <a:effectLst/>
                          <a:latin typeface="Arial" panose="020B0604020202020204" pitchFamily="34" charset="0"/>
                        </a:rPr>
                        <a:t>8634</a:t>
                      </a:r>
                    </a:p>
                  </a:txBody>
                  <a:tcPr marL="6234" marR="6234" marT="62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900" b="1" i="0" u="none" strike="noStrike">
                          <a:solidFill>
                            <a:srgbClr val="000000"/>
                          </a:solidFill>
                          <a:effectLst/>
                          <a:latin typeface="Arial" panose="020B0604020202020204" pitchFamily="34" charset="0"/>
                        </a:rPr>
                        <a:t>$862,450,890.97</a:t>
                      </a:r>
                    </a:p>
                  </a:txBody>
                  <a:tcPr marL="6234" marR="6234" marT="62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900" b="1" i="0" u="none" strike="noStrike">
                          <a:solidFill>
                            <a:srgbClr val="000000"/>
                          </a:solidFill>
                          <a:effectLst/>
                          <a:latin typeface="Arial" panose="020B0604020202020204" pitchFamily="34" charset="0"/>
                        </a:rPr>
                        <a:t>$432,796,952.53</a:t>
                      </a:r>
                    </a:p>
                  </a:txBody>
                  <a:tcPr marL="6234" marR="6234" marT="62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900" b="1" i="0" u="none" strike="noStrike">
                          <a:solidFill>
                            <a:srgbClr val="000000"/>
                          </a:solidFill>
                          <a:effectLst/>
                          <a:latin typeface="Arial" panose="020B0604020202020204" pitchFamily="34" charset="0"/>
                        </a:rPr>
                        <a:t>$94,219,982.28</a:t>
                      </a:r>
                    </a:p>
                  </a:txBody>
                  <a:tcPr marL="6234" marR="6234" marT="62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37508047"/>
                  </a:ext>
                </a:extLst>
              </a:tr>
              <a:tr h="149619">
                <a:tc>
                  <a:txBody>
                    <a:bodyPr/>
                    <a:lstStyle/>
                    <a:p>
                      <a:pPr algn="l" fontAlgn="ctr"/>
                      <a:endParaRPr lang="es-MX" sz="900" b="0" i="0" u="none" strike="noStrike">
                        <a:solidFill>
                          <a:srgbClr val="000000"/>
                        </a:solidFill>
                        <a:effectLst/>
                        <a:latin typeface="Arial" panose="020B0604020202020204" pitchFamily="34" charset="0"/>
                      </a:endParaRPr>
                    </a:p>
                  </a:txBody>
                  <a:tcPr marL="6234" marR="6234" marT="623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MX" sz="900" b="0" i="0" u="none" strike="noStrike">
                        <a:solidFill>
                          <a:srgbClr val="000000"/>
                        </a:solidFill>
                        <a:effectLst/>
                        <a:latin typeface="Arial" panose="020B0604020202020204" pitchFamily="34" charset="0"/>
                      </a:endParaRPr>
                    </a:p>
                  </a:txBody>
                  <a:tcPr marL="6234" marR="6234" marT="62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MX" sz="900" b="0" i="0" u="none" strike="noStrike">
                        <a:solidFill>
                          <a:srgbClr val="000000"/>
                        </a:solidFill>
                        <a:effectLst/>
                        <a:latin typeface="Arial" panose="020B0604020202020204" pitchFamily="34" charset="0"/>
                      </a:endParaRPr>
                    </a:p>
                  </a:txBody>
                  <a:tcPr marL="6234" marR="6234" marT="62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MX" sz="900" b="0" i="0" u="none" strike="noStrike">
                        <a:solidFill>
                          <a:srgbClr val="000000"/>
                        </a:solidFill>
                        <a:effectLst/>
                        <a:latin typeface="Arial" panose="020B0604020202020204" pitchFamily="34" charset="0"/>
                      </a:endParaRPr>
                    </a:p>
                  </a:txBody>
                  <a:tcPr marL="6234" marR="6234" marT="62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MX" sz="900" b="0" i="0" u="none" strike="noStrike">
                        <a:solidFill>
                          <a:srgbClr val="000000"/>
                        </a:solidFill>
                        <a:effectLst/>
                        <a:latin typeface="Arial" panose="020B0604020202020204" pitchFamily="34" charset="0"/>
                      </a:endParaRPr>
                    </a:p>
                  </a:txBody>
                  <a:tcPr marL="6234" marR="6234" marT="62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6017417"/>
                  </a:ext>
                </a:extLst>
              </a:tr>
              <a:tr h="149619">
                <a:tc gridSpan="5">
                  <a:txBody>
                    <a:bodyPr/>
                    <a:lstStyle/>
                    <a:p>
                      <a:pPr algn="ctr" fontAlgn="ctr"/>
                      <a:r>
                        <a:rPr lang="es-ES" sz="900" b="0" i="0" u="none" strike="noStrike">
                          <a:solidFill>
                            <a:srgbClr val="000000"/>
                          </a:solidFill>
                          <a:effectLst/>
                          <a:latin typeface="Arial" panose="020B0604020202020204" pitchFamily="34" charset="0"/>
                        </a:rPr>
                        <a:t>Periodo del 01 al 30 de abril 2021</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extLst>
                  <a:ext uri="{0D108BD9-81ED-4DB2-BD59-A6C34878D82A}">
                    <a16:rowId xmlns:a16="http://schemas.microsoft.com/office/drawing/2014/main" val="3538893087"/>
                  </a:ext>
                </a:extLst>
              </a:tr>
              <a:tr h="149619">
                <a:tc>
                  <a:txBody>
                    <a:bodyPr/>
                    <a:lstStyle/>
                    <a:p>
                      <a:pPr algn="ctr" fontAlgn="ctr"/>
                      <a:r>
                        <a:rPr lang="es-MX" sz="900" b="1" i="0" u="none" strike="noStrike">
                          <a:solidFill>
                            <a:srgbClr val="000000"/>
                          </a:solidFill>
                          <a:effectLst/>
                          <a:latin typeface="Arial" panose="020B0604020202020204" pitchFamily="34" charset="0"/>
                        </a:rPr>
                        <a:t>Tipo Préstamo</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s-MX" sz="900" b="1" i="0" u="none" strike="noStrike">
                          <a:solidFill>
                            <a:srgbClr val="000000"/>
                          </a:solidFill>
                          <a:effectLst/>
                          <a:latin typeface="Arial" panose="020B0604020202020204" pitchFamily="34" charset="0"/>
                        </a:rPr>
                        <a:t>Total de Préstamos Otorgados</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s-MX" sz="900" b="1" i="0" u="none" strike="noStrike">
                          <a:solidFill>
                            <a:srgbClr val="000000"/>
                          </a:solidFill>
                          <a:effectLst/>
                          <a:latin typeface="Arial" panose="020B0604020202020204" pitchFamily="34" charset="0"/>
                        </a:rPr>
                        <a:t> Importe total </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s-MX" sz="900" b="1" i="0" u="none" strike="noStrike">
                          <a:solidFill>
                            <a:srgbClr val="000000"/>
                          </a:solidFill>
                          <a:effectLst/>
                          <a:latin typeface="Arial" panose="020B0604020202020204" pitchFamily="34" charset="0"/>
                        </a:rPr>
                        <a:t> Importe total liquido </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s-MX" sz="900" b="1" i="0" u="none" strike="noStrike">
                          <a:solidFill>
                            <a:srgbClr val="000000"/>
                          </a:solidFill>
                          <a:effectLst/>
                          <a:latin typeface="Arial" panose="020B0604020202020204" pitchFamily="34" charset="0"/>
                        </a:rPr>
                        <a:t> Importe de Interés </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16387970"/>
                  </a:ext>
                </a:extLst>
              </a:tr>
              <a:tr h="149619">
                <a:tc>
                  <a:txBody>
                    <a:bodyPr/>
                    <a:lstStyle/>
                    <a:p>
                      <a:pPr algn="ctr" fontAlgn="ctr"/>
                      <a:r>
                        <a:rPr lang="es-MX" sz="900" b="0" i="0" u="none" strike="noStrike">
                          <a:solidFill>
                            <a:srgbClr val="000000"/>
                          </a:solidFill>
                          <a:effectLst/>
                          <a:latin typeface="Arial" panose="020B0604020202020204" pitchFamily="34" charset="0"/>
                        </a:rPr>
                        <a:t>PCP9Meses</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900" b="0" i="0" u="none" strike="noStrike">
                          <a:solidFill>
                            <a:srgbClr val="000000"/>
                          </a:solidFill>
                          <a:effectLst/>
                          <a:latin typeface="Arial" panose="020B0604020202020204" pitchFamily="34" charset="0"/>
                        </a:rPr>
                        <a:t>3447</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900" b="0" i="0" u="none" strike="noStrike">
                          <a:solidFill>
                            <a:srgbClr val="000000"/>
                          </a:solidFill>
                          <a:effectLst/>
                          <a:latin typeface="Arial" panose="020B0604020202020204" pitchFamily="34" charset="0"/>
                        </a:rPr>
                        <a:t>$293,936,055.37</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900" b="0" i="0" u="none" strike="noStrike">
                          <a:solidFill>
                            <a:srgbClr val="000000"/>
                          </a:solidFill>
                          <a:effectLst/>
                          <a:latin typeface="Arial" panose="020B0604020202020204" pitchFamily="34" charset="0"/>
                        </a:rPr>
                        <a:t>$171,135,814.12</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MX" sz="900" b="0" i="0" u="none" strike="noStrike">
                          <a:solidFill>
                            <a:srgbClr val="000000"/>
                          </a:solidFill>
                          <a:effectLst/>
                          <a:latin typeface="Arial" panose="020B0604020202020204" pitchFamily="34" charset="0"/>
                        </a:rPr>
                        <a:t>$24,717,315.48</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73247194"/>
                  </a:ext>
                </a:extLst>
              </a:tr>
              <a:tr h="149619">
                <a:tc>
                  <a:txBody>
                    <a:bodyPr/>
                    <a:lstStyle/>
                    <a:p>
                      <a:pPr algn="ctr" fontAlgn="ctr"/>
                      <a:r>
                        <a:rPr lang="es-MX" sz="900" b="0" i="0" u="none" strike="noStrike">
                          <a:solidFill>
                            <a:srgbClr val="000000"/>
                          </a:solidFill>
                          <a:effectLst/>
                          <a:latin typeface="Arial" panose="020B0604020202020204" pitchFamily="34" charset="0"/>
                        </a:rPr>
                        <a:t>PCP12Meses</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900" b="0" i="0" u="none" strike="noStrike">
                          <a:solidFill>
                            <a:srgbClr val="000000"/>
                          </a:solidFill>
                          <a:effectLst/>
                          <a:latin typeface="Arial" panose="020B0604020202020204" pitchFamily="34" charset="0"/>
                        </a:rPr>
                        <a:t>3570</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900" b="0" i="0" u="none" strike="noStrike">
                          <a:solidFill>
                            <a:srgbClr val="000000"/>
                          </a:solidFill>
                          <a:effectLst/>
                          <a:latin typeface="Arial" panose="020B0604020202020204" pitchFamily="34" charset="0"/>
                        </a:rPr>
                        <a:t>$443,015,588.38</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900" b="0" i="0" u="none" strike="noStrike">
                          <a:solidFill>
                            <a:srgbClr val="000000"/>
                          </a:solidFill>
                          <a:effectLst/>
                          <a:latin typeface="Arial" panose="020B0604020202020204" pitchFamily="34" charset="0"/>
                        </a:rPr>
                        <a:t>$179,630,855.66</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MX" sz="900" b="0" i="0" u="none" strike="noStrike">
                          <a:solidFill>
                            <a:srgbClr val="000000"/>
                          </a:solidFill>
                          <a:effectLst/>
                          <a:latin typeface="Arial" panose="020B0604020202020204" pitchFamily="34" charset="0"/>
                        </a:rPr>
                        <a:t>$55,947,972.08</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40988014"/>
                  </a:ext>
                </a:extLst>
              </a:tr>
              <a:tr h="149619">
                <a:tc>
                  <a:txBody>
                    <a:bodyPr/>
                    <a:lstStyle/>
                    <a:p>
                      <a:pPr algn="ctr" fontAlgn="ctr"/>
                      <a:r>
                        <a:rPr lang="es-MX" sz="900" b="1" i="0" u="none" strike="noStrike">
                          <a:solidFill>
                            <a:srgbClr val="000000"/>
                          </a:solidFill>
                          <a:effectLst/>
                          <a:latin typeface="Arial" panose="020B0604020202020204" pitchFamily="34" charset="0"/>
                        </a:rPr>
                        <a:t>TOTAL</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900" b="1" i="0" u="none" strike="noStrike">
                          <a:solidFill>
                            <a:srgbClr val="000000"/>
                          </a:solidFill>
                          <a:effectLst/>
                          <a:latin typeface="Arial" panose="020B0604020202020204" pitchFamily="34" charset="0"/>
                        </a:rPr>
                        <a:t>7017</a:t>
                      </a:r>
                    </a:p>
                  </a:txBody>
                  <a:tcPr marL="6234" marR="6234" marT="62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900" b="1" i="0" u="none" strike="noStrike">
                          <a:solidFill>
                            <a:srgbClr val="000000"/>
                          </a:solidFill>
                          <a:effectLst/>
                          <a:latin typeface="Arial" panose="020B0604020202020204" pitchFamily="34" charset="0"/>
                        </a:rPr>
                        <a:t>$736,951,643.75</a:t>
                      </a:r>
                    </a:p>
                  </a:txBody>
                  <a:tcPr marL="6234" marR="6234" marT="62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900" b="1" i="0" u="none" strike="noStrike">
                          <a:solidFill>
                            <a:srgbClr val="000000"/>
                          </a:solidFill>
                          <a:effectLst/>
                          <a:latin typeface="Arial" panose="020B0604020202020204" pitchFamily="34" charset="0"/>
                        </a:rPr>
                        <a:t>$350,766,669.78</a:t>
                      </a:r>
                    </a:p>
                  </a:txBody>
                  <a:tcPr marL="6234" marR="6234" marT="62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900" b="1" i="0" u="none" strike="noStrike">
                          <a:solidFill>
                            <a:srgbClr val="000000"/>
                          </a:solidFill>
                          <a:effectLst/>
                          <a:latin typeface="Arial" panose="020B0604020202020204" pitchFamily="34" charset="0"/>
                        </a:rPr>
                        <a:t>$80,665,287.56</a:t>
                      </a:r>
                    </a:p>
                  </a:txBody>
                  <a:tcPr marL="6234" marR="6234" marT="62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47473169"/>
                  </a:ext>
                </a:extLst>
              </a:tr>
              <a:tr h="149619">
                <a:tc>
                  <a:txBody>
                    <a:bodyPr/>
                    <a:lstStyle/>
                    <a:p>
                      <a:pPr algn="l" fontAlgn="ctr"/>
                      <a:endParaRPr lang="es-MX" sz="900" b="0" i="0" u="none" strike="noStrike">
                        <a:solidFill>
                          <a:srgbClr val="000000"/>
                        </a:solidFill>
                        <a:effectLst/>
                        <a:latin typeface="Arial" panose="020B0604020202020204" pitchFamily="34" charset="0"/>
                      </a:endParaRPr>
                    </a:p>
                  </a:txBody>
                  <a:tcPr marL="6234" marR="6234" marT="623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MX" sz="900" b="0" i="0" u="none" strike="noStrike">
                        <a:solidFill>
                          <a:srgbClr val="000000"/>
                        </a:solidFill>
                        <a:effectLst/>
                        <a:latin typeface="Arial" panose="020B0604020202020204" pitchFamily="34" charset="0"/>
                      </a:endParaRPr>
                    </a:p>
                  </a:txBody>
                  <a:tcPr marL="6234" marR="6234" marT="62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MX" sz="900" b="0" i="0" u="none" strike="noStrike">
                        <a:solidFill>
                          <a:srgbClr val="000000"/>
                        </a:solidFill>
                        <a:effectLst/>
                        <a:latin typeface="Arial" panose="020B0604020202020204" pitchFamily="34" charset="0"/>
                      </a:endParaRPr>
                    </a:p>
                  </a:txBody>
                  <a:tcPr marL="6234" marR="6234" marT="62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MX" sz="900" b="0" i="0" u="none" strike="noStrike">
                        <a:solidFill>
                          <a:srgbClr val="000000"/>
                        </a:solidFill>
                        <a:effectLst/>
                        <a:latin typeface="Arial" panose="020B0604020202020204" pitchFamily="34" charset="0"/>
                      </a:endParaRPr>
                    </a:p>
                  </a:txBody>
                  <a:tcPr marL="6234" marR="6234" marT="62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MX" sz="900" b="0" i="0" u="none" strike="noStrike">
                        <a:solidFill>
                          <a:srgbClr val="000000"/>
                        </a:solidFill>
                        <a:effectLst/>
                        <a:latin typeface="Arial" panose="020B0604020202020204" pitchFamily="34" charset="0"/>
                      </a:endParaRPr>
                    </a:p>
                  </a:txBody>
                  <a:tcPr marL="6234" marR="6234" marT="62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5543960"/>
                  </a:ext>
                </a:extLst>
              </a:tr>
              <a:tr h="149619">
                <a:tc gridSpan="5">
                  <a:txBody>
                    <a:bodyPr/>
                    <a:lstStyle/>
                    <a:p>
                      <a:pPr algn="ctr" fontAlgn="ctr"/>
                      <a:r>
                        <a:rPr lang="es-ES" sz="900" b="1" i="0" u="none" strike="noStrike">
                          <a:solidFill>
                            <a:srgbClr val="000000"/>
                          </a:solidFill>
                          <a:effectLst/>
                          <a:latin typeface="Arial" panose="020B0604020202020204" pitchFamily="34" charset="0"/>
                        </a:rPr>
                        <a:t>Periodo del 01 al 31 de mayo del 2021</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extLst>
                  <a:ext uri="{0D108BD9-81ED-4DB2-BD59-A6C34878D82A}">
                    <a16:rowId xmlns:a16="http://schemas.microsoft.com/office/drawing/2014/main" val="1503357082"/>
                  </a:ext>
                </a:extLst>
              </a:tr>
              <a:tr h="149619">
                <a:tc>
                  <a:txBody>
                    <a:bodyPr/>
                    <a:lstStyle/>
                    <a:p>
                      <a:pPr algn="ctr" fontAlgn="ctr"/>
                      <a:r>
                        <a:rPr lang="es-MX" sz="900" b="1" i="0" u="none" strike="noStrike">
                          <a:solidFill>
                            <a:srgbClr val="000000"/>
                          </a:solidFill>
                          <a:effectLst/>
                          <a:latin typeface="Arial" panose="020B0604020202020204" pitchFamily="34" charset="0"/>
                        </a:rPr>
                        <a:t>Tipo Préstamo</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s-MX" sz="900" b="1" i="0" u="none" strike="noStrike">
                          <a:solidFill>
                            <a:srgbClr val="000000"/>
                          </a:solidFill>
                          <a:effectLst/>
                          <a:latin typeface="Arial" panose="020B0604020202020204" pitchFamily="34" charset="0"/>
                        </a:rPr>
                        <a:t>Total de Préstamos Otorgados</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s-MX" sz="900" b="1" i="0" u="none" strike="noStrike">
                          <a:solidFill>
                            <a:srgbClr val="000000"/>
                          </a:solidFill>
                          <a:effectLst/>
                          <a:latin typeface="Arial" panose="020B0604020202020204" pitchFamily="34" charset="0"/>
                        </a:rPr>
                        <a:t> Importe total </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s-MX" sz="900" b="1" i="0" u="none" strike="noStrike">
                          <a:solidFill>
                            <a:srgbClr val="000000"/>
                          </a:solidFill>
                          <a:effectLst/>
                          <a:latin typeface="Arial" panose="020B0604020202020204" pitchFamily="34" charset="0"/>
                        </a:rPr>
                        <a:t> Importe total liquido </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s-MX" sz="900" b="1" i="0" u="none" strike="noStrike">
                          <a:solidFill>
                            <a:srgbClr val="000000"/>
                          </a:solidFill>
                          <a:effectLst/>
                          <a:latin typeface="Arial" panose="020B0604020202020204" pitchFamily="34" charset="0"/>
                        </a:rPr>
                        <a:t> Importe de Interés </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630407191"/>
                  </a:ext>
                </a:extLst>
              </a:tr>
              <a:tr h="149619">
                <a:tc>
                  <a:txBody>
                    <a:bodyPr/>
                    <a:lstStyle/>
                    <a:p>
                      <a:pPr algn="ctr" fontAlgn="ctr"/>
                      <a:r>
                        <a:rPr lang="es-MX" sz="900" b="0" i="0" u="none" strike="noStrike">
                          <a:solidFill>
                            <a:srgbClr val="000000"/>
                          </a:solidFill>
                          <a:effectLst/>
                          <a:latin typeface="Arial" panose="020B0604020202020204" pitchFamily="34" charset="0"/>
                        </a:rPr>
                        <a:t>PCP9Meses</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900" b="0" i="0" u="none" strike="noStrike">
                          <a:solidFill>
                            <a:srgbClr val="000000"/>
                          </a:solidFill>
                          <a:effectLst/>
                          <a:latin typeface="Arial" panose="020B0604020202020204" pitchFamily="34" charset="0"/>
                        </a:rPr>
                        <a:t>4718</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900" b="0" i="0" u="none" strike="noStrike">
                          <a:solidFill>
                            <a:srgbClr val="000000"/>
                          </a:solidFill>
                          <a:effectLst/>
                          <a:latin typeface="Arial" panose="020B0604020202020204" pitchFamily="34" charset="0"/>
                        </a:rPr>
                        <a:t>$391,295,999.77</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900" b="0" i="0" u="none" strike="noStrike">
                          <a:solidFill>
                            <a:srgbClr val="000000"/>
                          </a:solidFill>
                          <a:effectLst/>
                          <a:latin typeface="Arial" panose="020B0604020202020204" pitchFamily="34" charset="0"/>
                        </a:rPr>
                        <a:t>$230,931,646.80</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MX" sz="900" b="0" i="0" u="none" strike="noStrike">
                          <a:solidFill>
                            <a:srgbClr val="000000"/>
                          </a:solidFill>
                          <a:effectLst/>
                          <a:latin typeface="Arial" panose="020B0604020202020204" pitchFamily="34" charset="0"/>
                        </a:rPr>
                        <a:t>$33,275,121.77</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24013121"/>
                  </a:ext>
                </a:extLst>
              </a:tr>
              <a:tr h="149619">
                <a:tc>
                  <a:txBody>
                    <a:bodyPr/>
                    <a:lstStyle/>
                    <a:p>
                      <a:pPr algn="ctr" fontAlgn="ctr"/>
                      <a:r>
                        <a:rPr lang="es-MX" sz="900" b="0" i="0" u="none" strike="noStrike">
                          <a:solidFill>
                            <a:srgbClr val="000000"/>
                          </a:solidFill>
                          <a:effectLst/>
                          <a:latin typeface="Arial" panose="020B0604020202020204" pitchFamily="34" charset="0"/>
                        </a:rPr>
                        <a:t>PCP12Meses</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900" b="0" i="0" u="none" strike="noStrike">
                          <a:solidFill>
                            <a:srgbClr val="000000"/>
                          </a:solidFill>
                          <a:effectLst/>
                          <a:latin typeface="Arial" panose="020B0604020202020204" pitchFamily="34" charset="0"/>
                        </a:rPr>
                        <a:t>4197</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900" b="0" i="0" u="none" strike="noStrike">
                          <a:solidFill>
                            <a:srgbClr val="000000"/>
                          </a:solidFill>
                          <a:effectLst/>
                          <a:latin typeface="Arial" panose="020B0604020202020204" pitchFamily="34" charset="0"/>
                        </a:rPr>
                        <a:t>$536,133,189.97</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900" b="0" i="0" u="none" strike="noStrike">
                          <a:solidFill>
                            <a:srgbClr val="000000"/>
                          </a:solidFill>
                          <a:effectLst/>
                          <a:latin typeface="Arial" panose="020B0604020202020204" pitchFamily="34" charset="0"/>
                        </a:rPr>
                        <a:t>$212,140,193.45</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MX" sz="900" b="0" i="0" u="none" strike="noStrike">
                          <a:solidFill>
                            <a:srgbClr val="000000"/>
                          </a:solidFill>
                          <a:effectLst/>
                          <a:latin typeface="Arial" panose="020B0604020202020204" pitchFamily="34" charset="0"/>
                        </a:rPr>
                        <a:t>$67,695,929.09</a:t>
                      </a:r>
                    </a:p>
                  </a:txBody>
                  <a:tcPr marL="6234" marR="6234" marT="62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38025651"/>
                  </a:ext>
                </a:extLst>
              </a:tr>
              <a:tr h="149619">
                <a:tc>
                  <a:txBody>
                    <a:bodyPr/>
                    <a:lstStyle/>
                    <a:p>
                      <a:pPr algn="ctr" fontAlgn="b"/>
                      <a:r>
                        <a:rPr lang="es-MX" sz="900" b="1" i="0" u="none" strike="noStrike">
                          <a:solidFill>
                            <a:srgbClr val="000000"/>
                          </a:solidFill>
                          <a:effectLst/>
                          <a:latin typeface="Arial" panose="020B0604020202020204" pitchFamily="34" charset="0"/>
                        </a:rPr>
                        <a:t>TOTAL</a:t>
                      </a:r>
                    </a:p>
                  </a:txBody>
                  <a:tcPr marL="6234" marR="6234" marT="62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900" b="1" i="0" u="none" strike="noStrike">
                          <a:solidFill>
                            <a:srgbClr val="000000"/>
                          </a:solidFill>
                          <a:effectLst/>
                          <a:latin typeface="Calibri" panose="020F0502020204030204" pitchFamily="34" charset="0"/>
                        </a:rPr>
                        <a:t>8915</a:t>
                      </a:r>
                    </a:p>
                  </a:txBody>
                  <a:tcPr marL="6234" marR="6234" marT="62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900" b="1" i="0" u="none" strike="noStrike">
                          <a:solidFill>
                            <a:srgbClr val="000000"/>
                          </a:solidFill>
                          <a:effectLst/>
                          <a:latin typeface="Calibri" panose="020F0502020204030204" pitchFamily="34" charset="0"/>
                        </a:rPr>
                        <a:t>$927,429,189.74</a:t>
                      </a:r>
                    </a:p>
                  </a:txBody>
                  <a:tcPr marL="6234" marR="6234" marT="62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900" b="1" i="0" u="none" strike="noStrike">
                          <a:solidFill>
                            <a:srgbClr val="000000"/>
                          </a:solidFill>
                          <a:effectLst/>
                          <a:latin typeface="Calibri" panose="020F0502020204030204" pitchFamily="34" charset="0"/>
                        </a:rPr>
                        <a:t>$443,071,840.25</a:t>
                      </a:r>
                    </a:p>
                  </a:txBody>
                  <a:tcPr marL="6234" marR="6234" marT="62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900" b="1" i="0" u="none" strike="noStrike">
                          <a:solidFill>
                            <a:srgbClr val="000000"/>
                          </a:solidFill>
                          <a:effectLst/>
                          <a:latin typeface="Calibri" panose="020F0502020204030204" pitchFamily="34" charset="0"/>
                        </a:rPr>
                        <a:t>$100,971,050.86</a:t>
                      </a:r>
                    </a:p>
                  </a:txBody>
                  <a:tcPr marL="6234" marR="6234" marT="62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30650692"/>
                  </a:ext>
                </a:extLst>
              </a:tr>
              <a:tr h="149619">
                <a:tc>
                  <a:txBody>
                    <a:bodyPr/>
                    <a:lstStyle/>
                    <a:p>
                      <a:pPr algn="l" fontAlgn="b"/>
                      <a:endParaRPr lang="es-MX" sz="900" b="0" i="0" u="none" strike="noStrike">
                        <a:solidFill>
                          <a:srgbClr val="000000"/>
                        </a:solidFill>
                        <a:effectLst/>
                        <a:latin typeface="Calibri" panose="020F0502020204030204" pitchFamily="34" charset="0"/>
                      </a:endParaRPr>
                    </a:p>
                  </a:txBody>
                  <a:tcPr marL="6234" marR="6234" marT="6234"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s-MX" sz="900" b="0" i="0" u="none" strike="noStrike">
                        <a:solidFill>
                          <a:srgbClr val="000000"/>
                        </a:solidFill>
                        <a:effectLst/>
                        <a:latin typeface="Calibri" panose="020F0502020204030204" pitchFamily="34" charset="0"/>
                      </a:endParaRPr>
                    </a:p>
                  </a:txBody>
                  <a:tcPr marL="6234" marR="6234" marT="6234"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s-MX" sz="900" b="0" i="0" u="none" strike="noStrike">
                        <a:solidFill>
                          <a:srgbClr val="000000"/>
                        </a:solidFill>
                        <a:effectLst/>
                        <a:latin typeface="Calibri" panose="020F0502020204030204" pitchFamily="34" charset="0"/>
                      </a:endParaRPr>
                    </a:p>
                  </a:txBody>
                  <a:tcPr marL="6234" marR="6234" marT="6234"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s-MX" sz="900" b="0" i="0" u="none" strike="noStrike">
                        <a:solidFill>
                          <a:srgbClr val="000000"/>
                        </a:solidFill>
                        <a:effectLst/>
                        <a:latin typeface="Calibri" panose="020F0502020204030204" pitchFamily="34" charset="0"/>
                      </a:endParaRPr>
                    </a:p>
                  </a:txBody>
                  <a:tcPr marL="6234" marR="6234" marT="6234"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s-MX" sz="900" b="0" i="0" u="none" strike="noStrike">
                        <a:solidFill>
                          <a:srgbClr val="000000"/>
                        </a:solidFill>
                        <a:effectLst/>
                        <a:latin typeface="Calibri" panose="020F0502020204030204" pitchFamily="34" charset="0"/>
                      </a:endParaRPr>
                    </a:p>
                  </a:txBody>
                  <a:tcPr marL="6234" marR="6234" marT="6234"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85983624"/>
                  </a:ext>
                </a:extLst>
              </a:tr>
              <a:tr h="187023">
                <a:tc>
                  <a:txBody>
                    <a:bodyPr/>
                    <a:lstStyle/>
                    <a:p>
                      <a:pPr algn="l" fontAlgn="b"/>
                      <a:r>
                        <a:rPr lang="es-MX" sz="1100" b="1" i="0" u="none" strike="noStrike">
                          <a:solidFill>
                            <a:srgbClr val="000000"/>
                          </a:solidFill>
                          <a:effectLst/>
                          <a:latin typeface="Calibri" panose="020F0502020204030204" pitchFamily="34" charset="0"/>
                        </a:rPr>
                        <a:t>TOTAL ENERO -MAYO</a:t>
                      </a:r>
                    </a:p>
                  </a:txBody>
                  <a:tcPr marL="6234" marR="6234" marT="6234" marB="0" anchor="b">
                    <a:lnL>
                      <a:noFill/>
                    </a:lnL>
                    <a:lnR>
                      <a:noFill/>
                    </a:lnR>
                    <a:lnT>
                      <a:noFill/>
                    </a:lnT>
                    <a:lnB>
                      <a:noFill/>
                    </a:lnB>
                  </a:tcPr>
                </a:tc>
                <a:tc>
                  <a:txBody>
                    <a:bodyPr/>
                    <a:lstStyle/>
                    <a:p>
                      <a:pPr algn="ctr" fontAlgn="b"/>
                      <a:r>
                        <a:rPr lang="es-MX" sz="1100" b="1" i="0" u="none" strike="noStrike">
                          <a:solidFill>
                            <a:srgbClr val="000000"/>
                          </a:solidFill>
                          <a:effectLst/>
                          <a:latin typeface="Calibri" panose="020F0502020204030204" pitchFamily="34" charset="0"/>
                        </a:rPr>
                        <a:t>38068</a:t>
                      </a:r>
                    </a:p>
                  </a:txBody>
                  <a:tcPr marL="6234" marR="6234" marT="6234" marB="0" anchor="b">
                    <a:lnL>
                      <a:noFill/>
                    </a:lnL>
                    <a:lnR>
                      <a:noFill/>
                    </a:lnR>
                    <a:lnT>
                      <a:noFill/>
                    </a:lnT>
                    <a:lnB>
                      <a:noFill/>
                    </a:lnB>
                  </a:tcPr>
                </a:tc>
                <a:tc>
                  <a:txBody>
                    <a:bodyPr/>
                    <a:lstStyle/>
                    <a:p>
                      <a:pPr algn="ctr" fontAlgn="b"/>
                      <a:r>
                        <a:rPr lang="es-MX" sz="1100" b="1" i="0" u="none" strike="noStrike">
                          <a:solidFill>
                            <a:srgbClr val="000000"/>
                          </a:solidFill>
                          <a:effectLst/>
                          <a:latin typeface="Calibri" panose="020F0502020204030204" pitchFamily="34" charset="0"/>
                        </a:rPr>
                        <a:t>$3,922,092,352.77</a:t>
                      </a:r>
                    </a:p>
                  </a:txBody>
                  <a:tcPr marL="6234" marR="6234" marT="6234" marB="0" anchor="b">
                    <a:lnL>
                      <a:noFill/>
                    </a:lnL>
                    <a:lnR>
                      <a:noFill/>
                    </a:lnR>
                    <a:lnT>
                      <a:noFill/>
                    </a:lnT>
                    <a:lnB>
                      <a:noFill/>
                    </a:lnB>
                  </a:tcPr>
                </a:tc>
                <a:tc>
                  <a:txBody>
                    <a:bodyPr/>
                    <a:lstStyle/>
                    <a:p>
                      <a:pPr algn="ctr" fontAlgn="b"/>
                      <a:r>
                        <a:rPr lang="es-MX" sz="1100" b="1" i="0" u="none" strike="noStrike">
                          <a:solidFill>
                            <a:srgbClr val="000000"/>
                          </a:solidFill>
                          <a:effectLst/>
                          <a:latin typeface="Calibri" panose="020F0502020204030204" pitchFamily="34" charset="0"/>
                        </a:rPr>
                        <a:t>$1,910,084,094.68</a:t>
                      </a:r>
                    </a:p>
                  </a:txBody>
                  <a:tcPr marL="6234" marR="6234" marT="6234" marB="0" anchor="b">
                    <a:lnL>
                      <a:noFill/>
                    </a:lnL>
                    <a:lnR>
                      <a:noFill/>
                    </a:lnR>
                    <a:lnT>
                      <a:noFill/>
                    </a:lnT>
                    <a:lnB>
                      <a:noFill/>
                    </a:lnB>
                  </a:tcPr>
                </a:tc>
                <a:tc>
                  <a:txBody>
                    <a:bodyPr/>
                    <a:lstStyle/>
                    <a:p>
                      <a:pPr algn="ctr" fontAlgn="b"/>
                      <a:r>
                        <a:rPr lang="es-MX" sz="1100" b="1" i="0" u="none" strike="noStrike" dirty="0">
                          <a:solidFill>
                            <a:srgbClr val="000000"/>
                          </a:solidFill>
                          <a:effectLst/>
                          <a:latin typeface="Calibri" panose="020F0502020204030204" pitchFamily="34" charset="0"/>
                        </a:rPr>
                        <a:t>$429,805,649.54</a:t>
                      </a:r>
                    </a:p>
                  </a:txBody>
                  <a:tcPr marL="6234" marR="6234" marT="6234" marB="0" anchor="b">
                    <a:lnL>
                      <a:noFill/>
                    </a:lnL>
                    <a:lnR>
                      <a:noFill/>
                    </a:lnR>
                    <a:lnT>
                      <a:noFill/>
                    </a:lnT>
                    <a:lnB>
                      <a:noFill/>
                    </a:lnB>
                  </a:tcPr>
                </a:tc>
                <a:extLst>
                  <a:ext uri="{0D108BD9-81ED-4DB2-BD59-A6C34878D82A}">
                    <a16:rowId xmlns:a16="http://schemas.microsoft.com/office/drawing/2014/main" val="1361201702"/>
                  </a:ext>
                </a:extLst>
              </a:tr>
            </a:tbl>
          </a:graphicData>
        </a:graphic>
      </p:graphicFrame>
      <p:sp>
        <p:nvSpPr>
          <p:cNvPr id="6" name="Marcador de pie de página 4">
            <a:extLst>
              <a:ext uri="{FF2B5EF4-FFF2-40B4-BE49-F238E27FC236}">
                <a16:creationId xmlns:a16="http://schemas.microsoft.com/office/drawing/2014/main" id="{163ED50C-2F3E-4FAA-B4FA-E1462B8037DB}"/>
              </a:ext>
            </a:extLst>
          </p:cNvPr>
          <p:cNvSpPr txBox="1">
            <a:spLocks/>
          </p:cNvSpPr>
          <p:nvPr/>
        </p:nvSpPr>
        <p:spPr>
          <a:xfrm>
            <a:off x="2872426" y="6410056"/>
            <a:ext cx="3399146"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s-MX" sz="900">
                <a:solidFill>
                  <a:schemeClr val="bg1">
                    <a:lumMod val="50000"/>
                  </a:schemeClr>
                </a:solidFill>
              </a:rPr>
              <a:t>Sesión Ordinaria 06/2021 del 30 de Junio de 2021</a:t>
            </a:r>
            <a:endParaRPr lang="es-MX" sz="900" dirty="0">
              <a:solidFill>
                <a:schemeClr val="bg1">
                  <a:lumMod val="50000"/>
                </a:schemeClr>
              </a:solidFill>
            </a:endParaRPr>
          </a:p>
        </p:txBody>
      </p:sp>
    </p:spTree>
    <p:extLst>
      <p:ext uri="{BB962C8B-B14F-4D97-AF65-F5344CB8AC3E}">
        <p14:creationId xmlns:p14="http://schemas.microsoft.com/office/powerpoint/2010/main" val="130578267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3FEEE8B9-6DA8-446D-9483-20DBF81A801B}"/>
              </a:ext>
            </a:extLst>
          </p:cNvPr>
          <p:cNvSpPr>
            <a:spLocks noGrp="1"/>
          </p:cNvSpPr>
          <p:nvPr>
            <p:ph type="body" sz="quarter" idx="14"/>
          </p:nvPr>
        </p:nvSpPr>
        <p:spPr>
          <a:xfrm>
            <a:off x="1706137" y="136525"/>
            <a:ext cx="6668430" cy="419100"/>
          </a:xfrm>
        </p:spPr>
        <p:txBody>
          <a:bodyPr>
            <a:normAutofit fontScale="92500" lnSpcReduction="20000"/>
          </a:bodyPr>
          <a:lstStyle/>
          <a:p>
            <a:pPr algn="ctr"/>
            <a:r>
              <a:rPr lang="es-MX" sz="1600" dirty="0">
                <a:solidFill>
                  <a:schemeClr val="bg1"/>
                </a:solidFill>
              </a:rPr>
              <a:t>Seguimiento Acuerdos del Consejo – Informe del Proyecto Nuevos Préstamos</a:t>
            </a:r>
          </a:p>
        </p:txBody>
      </p:sp>
      <p:sp>
        <p:nvSpPr>
          <p:cNvPr id="3" name="Marcador de texto 2">
            <a:extLst>
              <a:ext uri="{FF2B5EF4-FFF2-40B4-BE49-F238E27FC236}">
                <a16:creationId xmlns:a16="http://schemas.microsoft.com/office/drawing/2014/main" id="{99C76547-06DA-48E5-972D-51CC5A1B564F}"/>
              </a:ext>
            </a:extLst>
          </p:cNvPr>
          <p:cNvSpPr>
            <a:spLocks noGrp="1"/>
          </p:cNvSpPr>
          <p:nvPr>
            <p:ph type="body" sz="quarter" idx="15"/>
          </p:nvPr>
        </p:nvSpPr>
        <p:spPr>
          <a:xfrm>
            <a:off x="268535" y="872225"/>
            <a:ext cx="4827572" cy="419101"/>
          </a:xfrm>
        </p:spPr>
        <p:txBody>
          <a:bodyPr/>
          <a:lstStyle/>
          <a:p>
            <a:r>
              <a:rPr lang="es-MX" sz="1800" b="1" dirty="0">
                <a:solidFill>
                  <a:schemeClr val="bg1">
                    <a:lumMod val="50000"/>
                  </a:schemeClr>
                </a:solidFill>
                <a:latin typeface="+mj-lt"/>
              </a:rPr>
              <a:t>Prestaciones de Vivienda Otorgadas</a:t>
            </a:r>
          </a:p>
          <a:p>
            <a:endParaRPr lang="es-MX" dirty="0">
              <a:latin typeface="+mj-lt"/>
            </a:endParaRPr>
          </a:p>
        </p:txBody>
      </p:sp>
      <p:sp>
        <p:nvSpPr>
          <p:cNvPr id="4" name="Marcador de número de diapositiva 3">
            <a:extLst>
              <a:ext uri="{FF2B5EF4-FFF2-40B4-BE49-F238E27FC236}">
                <a16:creationId xmlns:a16="http://schemas.microsoft.com/office/drawing/2014/main" id="{04C2E6C0-6DC5-4DC2-82F1-B93C97FF6EC6}"/>
              </a:ext>
            </a:extLst>
          </p:cNvPr>
          <p:cNvSpPr>
            <a:spLocks noGrp="1"/>
          </p:cNvSpPr>
          <p:nvPr>
            <p:ph type="sldNum" sz="quarter" idx="4"/>
          </p:nvPr>
        </p:nvSpPr>
        <p:spPr>
          <a:xfrm>
            <a:off x="7010400" y="6356350"/>
            <a:ext cx="2133600" cy="365125"/>
          </a:xfrm>
        </p:spPr>
        <p:txBody>
          <a:bodyPr/>
          <a:lstStyle/>
          <a:p>
            <a:fld id="{08DCC1CA-BC64-9342-9FC6-0A703FD15379}" type="slidenum">
              <a:rPr lang="en-US" smtClean="0"/>
              <a:pPr/>
              <a:t>88</a:t>
            </a:fld>
            <a:endParaRPr lang="en-US" dirty="0"/>
          </a:p>
        </p:txBody>
      </p:sp>
      <p:pic>
        <p:nvPicPr>
          <p:cNvPr id="6" name="Imagen 5">
            <a:extLst>
              <a:ext uri="{FF2B5EF4-FFF2-40B4-BE49-F238E27FC236}">
                <a16:creationId xmlns:a16="http://schemas.microsoft.com/office/drawing/2014/main" id="{406E1412-051B-4D10-93F7-74FC50C7DC50}"/>
              </a:ext>
            </a:extLst>
          </p:cNvPr>
          <p:cNvPicPr>
            <a:picLocks noChangeAspect="1"/>
          </p:cNvPicPr>
          <p:nvPr/>
        </p:nvPicPr>
        <p:blipFill>
          <a:blip r:embed="rId2"/>
          <a:stretch>
            <a:fillRect/>
          </a:stretch>
        </p:blipFill>
        <p:spPr>
          <a:xfrm>
            <a:off x="268535" y="1291326"/>
            <a:ext cx="4007699" cy="2416407"/>
          </a:xfrm>
          <a:prstGeom prst="rect">
            <a:avLst/>
          </a:prstGeom>
        </p:spPr>
      </p:pic>
      <p:pic>
        <p:nvPicPr>
          <p:cNvPr id="7" name="Imagen 6">
            <a:extLst>
              <a:ext uri="{FF2B5EF4-FFF2-40B4-BE49-F238E27FC236}">
                <a16:creationId xmlns:a16="http://schemas.microsoft.com/office/drawing/2014/main" id="{B630E77E-B180-4077-BF6A-7B882FC95DC9}"/>
              </a:ext>
            </a:extLst>
          </p:cNvPr>
          <p:cNvPicPr>
            <a:picLocks noChangeAspect="1"/>
          </p:cNvPicPr>
          <p:nvPr/>
        </p:nvPicPr>
        <p:blipFill>
          <a:blip r:embed="rId3"/>
          <a:stretch>
            <a:fillRect/>
          </a:stretch>
        </p:blipFill>
        <p:spPr>
          <a:xfrm>
            <a:off x="4454796" y="1291326"/>
            <a:ext cx="3913294" cy="2416406"/>
          </a:xfrm>
          <a:prstGeom prst="rect">
            <a:avLst/>
          </a:prstGeom>
        </p:spPr>
      </p:pic>
      <p:sp>
        <p:nvSpPr>
          <p:cNvPr id="9" name="Rectángulo 8">
            <a:extLst>
              <a:ext uri="{FF2B5EF4-FFF2-40B4-BE49-F238E27FC236}">
                <a16:creationId xmlns:a16="http://schemas.microsoft.com/office/drawing/2014/main" id="{8B067E8D-5673-49B5-985E-9FB0EA87F47E}"/>
              </a:ext>
            </a:extLst>
          </p:cNvPr>
          <p:cNvSpPr/>
          <p:nvPr/>
        </p:nvSpPr>
        <p:spPr>
          <a:xfrm>
            <a:off x="4338747" y="3707732"/>
            <a:ext cx="4145392" cy="523220"/>
          </a:xfrm>
          <a:prstGeom prst="rect">
            <a:avLst/>
          </a:prstGeom>
        </p:spPr>
        <p:txBody>
          <a:bodyPr wrap="square">
            <a:spAutoFit/>
          </a:bodyPr>
          <a:lstStyle/>
          <a:p>
            <a:r>
              <a:rPr lang="es-MX" sz="1400" dirty="0">
                <a:solidFill>
                  <a:schemeClr val="tx1">
                    <a:lumMod val="75000"/>
                    <a:lumOff val="25000"/>
                  </a:schemeClr>
                </a:solidFill>
                <a:latin typeface="+mj-lt"/>
              </a:rPr>
              <a:t>* Cambio en las condiciones de todos los préstamos a partir de junio 2019. </a:t>
            </a:r>
          </a:p>
        </p:txBody>
      </p:sp>
      <p:sp>
        <p:nvSpPr>
          <p:cNvPr id="8" name="Marcador de pie de página 4">
            <a:extLst>
              <a:ext uri="{FF2B5EF4-FFF2-40B4-BE49-F238E27FC236}">
                <a16:creationId xmlns:a16="http://schemas.microsoft.com/office/drawing/2014/main" id="{C211F6B4-B935-487E-8EDD-D6A34908A730}"/>
              </a:ext>
            </a:extLst>
          </p:cNvPr>
          <p:cNvSpPr txBox="1">
            <a:spLocks/>
          </p:cNvSpPr>
          <p:nvPr/>
        </p:nvSpPr>
        <p:spPr>
          <a:xfrm>
            <a:off x="2755223" y="6464795"/>
            <a:ext cx="3399146"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s-MX" sz="900">
                <a:solidFill>
                  <a:schemeClr val="bg1">
                    <a:lumMod val="50000"/>
                  </a:schemeClr>
                </a:solidFill>
              </a:rPr>
              <a:t>Sesión Ordinaria 06/2021 del 30 de Junio de 2021</a:t>
            </a:r>
            <a:endParaRPr lang="es-MX" sz="900" dirty="0">
              <a:solidFill>
                <a:schemeClr val="bg1">
                  <a:lumMod val="50000"/>
                </a:schemeClr>
              </a:solidFill>
            </a:endParaRPr>
          </a:p>
        </p:txBody>
      </p:sp>
    </p:spTree>
    <p:extLst>
      <p:ext uri="{BB962C8B-B14F-4D97-AF65-F5344CB8AC3E}">
        <p14:creationId xmlns:p14="http://schemas.microsoft.com/office/powerpoint/2010/main" val="406877696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3FEEE8B9-6DA8-446D-9483-20DBF81A801B}"/>
              </a:ext>
            </a:extLst>
          </p:cNvPr>
          <p:cNvSpPr>
            <a:spLocks noGrp="1"/>
          </p:cNvSpPr>
          <p:nvPr>
            <p:ph type="body" sz="quarter" idx="14"/>
          </p:nvPr>
        </p:nvSpPr>
        <p:spPr>
          <a:xfrm>
            <a:off x="1706137" y="136525"/>
            <a:ext cx="6668430" cy="419100"/>
          </a:xfrm>
        </p:spPr>
        <p:txBody>
          <a:bodyPr>
            <a:normAutofit fontScale="92500" lnSpcReduction="20000"/>
          </a:bodyPr>
          <a:lstStyle/>
          <a:p>
            <a:pPr algn="ctr"/>
            <a:r>
              <a:rPr lang="es-MX" sz="1600" dirty="0">
                <a:solidFill>
                  <a:schemeClr val="bg1"/>
                </a:solidFill>
              </a:rPr>
              <a:t>Seguimiento Acuerdos del Consejo – Informe del Proyecto Nuevos Préstamos</a:t>
            </a:r>
          </a:p>
        </p:txBody>
      </p:sp>
      <p:sp>
        <p:nvSpPr>
          <p:cNvPr id="3" name="Marcador de texto 2">
            <a:extLst>
              <a:ext uri="{FF2B5EF4-FFF2-40B4-BE49-F238E27FC236}">
                <a16:creationId xmlns:a16="http://schemas.microsoft.com/office/drawing/2014/main" id="{99C76547-06DA-48E5-972D-51CC5A1B564F}"/>
              </a:ext>
            </a:extLst>
          </p:cNvPr>
          <p:cNvSpPr>
            <a:spLocks noGrp="1"/>
          </p:cNvSpPr>
          <p:nvPr>
            <p:ph type="body" sz="quarter" idx="15"/>
          </p:nvPr>
        </p:nvSpPr>
        <p:spPr>
          <a:xfrm>
            <a:off x="268535" y="872225"/>
            <a:ext cx="4827572" cy="419101"/>
          </a:xfrm>
        </p:spPr>
        <p:txBody>
          <a:bodyPr/>
          <a:lstStyle/>
          <a:p>
            <a:r>
              <a:rPr lang="es-MX" sz="1800" b="1" dirty="0">
                <a:solidFill>
                  <a:schemeClr val="bg1">
                    <a:lumMod val="50000"/>
                  </a:schemeClr>
                </a:solidFill>
                <a:latin typeface="+mj-lt"/>
              </a:rPr>
              <a:t>Prestaciones de Vivienda Otorgadas</a:t>
            </a:r>
          </a:p>
          <a:p>
            <a:endParaRPr lang="es-MX" dirty="0">
              <a:latin typeface="+mj-lt"/>
            </a:endParaRPr>
          </a:p>
        </p:txBody>
      </p:sp>
      <p:sp>
        <p:nvSpPr>
          <p:cNvPr id="4" name="Marcador de número de diapositiva 3">
            <a:extLst>
              <a:ext uri="{FF2B5EF4-FFF2-40B4-BE49-F238E27FC236}">
                <a16:creationId xmlns:a16="http://schemas.microsoft.com/office/drawing/2014/main" id="{04C2E6C0-6DC5-4DC2-82F1-B93C97FF6EC6}"/>
              </a:ext>
            </a:extLst>
          </p:cNvPr>
          <p:cNvSpPr>
            <a:spLocks noGrp="1"/>
          </p:cNvSpPr>
          <p:nvPr>
            <p:ph type="sldNum" sz="quarter" idx="4"/>
          </p:nvPr>
        </p:nvSpPr>
        <p:spPr>
          <a:xfrm>
            <a:off x="7010400" y="6356350"/>
            <a:ext cx="2133600" cy="365125"/>
          </a:xfrm>
        </p:spPr>
        <p:txBody>
          <a:bodyPr/>
          <a:lstStyle/>
          <a:p>
            <a:fld id="{08DCC1CA-BC64-9342-9FC6-0A703FD15379}" type="slidenum">
              <a:rPr lang="en-US" smtClean="0"/>
              <a:pPr/>
              <a:t>89</a:t>
            </a:fld>
            <a:endParaRPr lang="en-US" dirty="0"/>
          </a:p>
        </p:txBody>
      </p:sp>
      <p:pic>
        <p:nvPicPr>
          <p:cNvPr id="6" name="Imagen 5">
            <a:extLst>
              <a:ext uri="{FF2B5EF4-FFF2-40B4-BE49-F238E27FC236}">
                <a16:creationId xmlns:a16="http://schemas.microsoft.com/office/drawing/2014/main" id="{53433DE1-C3E6-46FB-9F58-B8F31F226C8E}"/>
              </a:ext>
            </a:extLst>
          </p:cNvPr>
          <p:cNvPicPr>
            <a:picLocks noChangeAspect="1"/>
          </p:cNvPicPr>
          <p:nvPr/>
        </p:nvPicPr>
        <p:blipFill>
          <a:blip r:embed="rId2"/>
          <a:stretch>
            <a:fillRect/>
          </a:stretch>
        </p:blipFill>
        <p:spPr>
          <a:xfrm>
            <a:off x="1639227" y="1291326"/>
            <a:ext cx="5982153" cy="3544114"/>
          </a:xfrm>
          <a:prstGeom prst="rect">
            <a:avLst/>
          </a:prstGeom>
        </p:spPr>
      </p:pic>
      <p:sp>
        <p:nvSpPr>
          <p:cNvPr id="8" name="Rectángulo 7">
            <a:extLst>
              <a:ext uri="{FF2B5EF4-FFF2-40B4-BE49-F238E27FC236}">
                <a16:creationId xmlns:a16="http://schemas.microsoft.com/office/drawing/2014/main" id="{A17746D8-DD5D-491F-AE86-5D523129AA52}"/>
              </a:ext>
            </a:extLst>
          </p:cNvPr>
          <p:cNvSpPr/>
          <p:nvPr/>
        </p:nvSpPr>
        <p:spPr>
          <a:xfrm>
            <a:off x="1639227" y="4835440"/>
            <a:ext cx="8056378" cy="323165"/>
          </a:xfrm>
          <a:prstGeom prst="rect">
            <a:avLst/>
          </a:prstGeom>
        </p:spPr>
        <p:txBody>
          <a:bodyPr wrap="square">
            <a:spAutoFit/>
          </a:bodyPr>
          <a:lstStyle/>
          <a:p>
            <a:r>
              <a:rPr lang="es-MX" sz="1500" dirty="0">
                <a:solidFill>
                  <a:schemeClr val="tx1">
                    <a:lumMod val="75000"/>
                    <a:lumOff val="25000"/>
                  </a:schemeClr>
                </a:solidFill>
                <a:latin typeface="+mj-lt"/>
              </a:rPr>
              <a:t>* Cambio en las condiciones de todos los préstamos a partir de noviembre 2020. </a:t>
            </a:r>
          </a:p>
        </p:txBody>
      </p:sp>
      <p:sp>
        <p:nvSpPr>
          <p:cNvPr id="7" name="Marcador de pie de página 4">
            <a:extLst>
              <a:ext uri="{FF2B5EF4-FFF2-40B4-BE49-F238E27FC236}">
                <a16:creationId xmlns:a16="http://schemas.microsoft.com/office/drawing/2014/main" id="{0F34FDB9-16EE-422F-AE06-529A900E0E6D}"/>
              </a:ext>
            </a:extLst>
          </p:cNvPr>
          <p:cNvSpPr txBox="1">
            <a:spLocks/>
          </p:cNvSpPr>
          <p:nvPr/>
        </p:nvSpPr>
        <p:spPr>
          <a:xfrm>
            <a:off x="2711371" y="6492875"/>
            <a:ext cx="3837863"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s-MX" sz="900">
                <a:solidFill>
                  <a:schemeClr val="bg1">
                    <a:lumMod val="50000"/>
                  </a:schemeClr>
                </a:solidFill>
              </a:rPr>
              <a:t>Sesión Ordinaria 06/2021 del 30 de Junio de 2021</a:t>
            </a:r>
            <a:endParaRPr lang="es-MX" sz="900" dirty="0">
              <a:solidFill>
                <a:schemeClr val="bg1">
                  <a:lumMod val="50000"/>
                </a:schemeClr>
              </a:solidFill>
            </a:endParaRPr>
          </a:p>
        </p:txBody>
      </p:sp>
    </p:spTree>
    <p:extLst>
      <p:ext uri="{BB962C8B-B14F-4D97-AF65-F5344CB8AC3E}">
        <p14:creationId xmlns:p14="http://schemas.microsoft.com/office/powerpoint/2010/main" val="27477835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89FB09F1-9C7A-4208-9EB9-5A0D871AA292}"/>
              </a:ext>
            </a:extLst>
          </p:cNvPr>
          <p:cNvSpPr>
            <a:spLocks noGrp="1"/>
          </p:cNvSpPr>
          <p:nvPr>
            <p:ph type="sldNum" sz="quarter" idx="4"/>
          </p:nvPr>
        </p:nvSpPr>
        <p:spPr/>
        <p:txBody>
          <a:bodyPr/>
          <a:lstStyle/>
          <a:p>
            <a:fld id="{08DCC1CA-BC64-9342-9FC6-0A703FD15379}" type="slidenum">
              <a:rPr lang="en-US" smtClean="0"/>
              <a:pPr/>
              <a:t>9</a:t>
            </a:fld>
            <a:endParaRPr lang="en-US" dirty="0"/>
          </a:p>
        </p:txBody>
      </p:sp>
      <p:sp>
        <p:nvSpPr>
          <p:cNvPr id="4" name="Título 3">
            <a:extLst>
              <a:ext uri="{FF2B5EF4-FFF2-40B4-BE49-F238E27FC236}">
                <a16:creationId xmlns:a16="http://schemas.microsoft.com/office/drawing/2014/main" id="{2C29020D-9F6F-4DC4-84B1-BF3CB5ADA5EC}"/>
              </a:ext>
            </a:extLst>
          </p:cNvPr>
          <p:cNvSpPr>
            <a:spLocks noGrp="1"/>
          </p:cNvSpPr>
          <p:nvPr>
            <p:ph type="title"/>
          </p:nvPr>
        </p:nvSpPr>
        <p:spPr/>
        <p:txBody>
          <a:bodyPr/>
          <a:lstStyle/>
          <a:p>
            <a:pPr algn="ctr"/>
            <a:r>
              <a:rPr lang="es-MX" sz="2000" dirty="0"/>
              <a:t>Anexos a los Estados Financieros mayo 2021</a:t>
            </a:r>
          </a:p>
        </p:txBody>
      </p:sp>
      <p:sp>
        <p:nvSpPr>
          <p:cNvPr id="5" name="Marcador de pie de página 4">
            <a:extLst>
              <a:ext uri="{FF2B5EF4-FFF2-40B4-BE49-F238E27FC236}">
                <a16:creationId xmlns:a16="http://schemas.microsoft.com/office/drawing/2014/main" id="{17DD2923-61DD-4EA9-8B5B-51D598F7EC74}"/>
              </a:ext>
            </a:extLst>
          </p:cNvPr>
          <p:cNvSpPr>
            <a:spLocks noGrp="1"/>
          </p:cNvSpPr>
          <p:nvPr>
            <p:ph type="ftr" sz="quarter" idx="3"/>
          </p:nvPr>
        </p:nvSpPr>
        <p:spPr/>
        <p:txBody>
          <a:bodyPr/>
          <a:lstStyle/>
          <a:p>
            <a:r>
              <a:rPr lang="es-MX" sz="900"/>
              <a:t>Sesión Ordinaria 06/2021 del 30 de Junio de 2021</a:t>
            </a:r>
            <a:endParaRPr lang="es-MX" sz="900" dirty="0"/>
          </a:p>
        </p:txBody>
      </p:sp>
      <p:pic>
        <p:nvPicPr>
          <p:cNvPr id="6" name="Imagen 5">
            <a:extLst>
              <a:ext uri="{FF2B5EF4-FFF2-40B4-BE49-F238E27FC236}">
                <a16:creationId xmlns:a16="http://schemas.microsoft.com/office/drawing/2014/main" id="{90DF3111-90B9-4FDC-8153-375F7C54280E}"/>
              </a:ext>
            </a:extLst>
          </p:cNvPr>
          <p:cNvPicPr>
            <a:picLocks noChangeAspect="1"/>
          </p:cNvPicPr>
          <p:nvPr/>
        </p:nvPicPr>
        <p:blipFill>
          <a:blip r:embed="rId2"/>
          <a:stretch>
            <a:fillRect/>
          </a:stretch>
        </p:blipFill>
        <p:spPr>
          <a:xfrm>
            <a:off x="179451" y="1060498"/>
            <a:ext cx="8785097" cy="4737003"/>
          </a:xfrm>
          <a:prstGeom prst="rect">
            <a:avLst/>
          </a:prstGeom>
        </p:spPr>
      </p:pic>
    </p:spTree>
    <p:extLst>
      <p:ext uri="{BB962C8B-B14F-4D97-AF65-F5344CB8AC3E}">
        <p14:creationId xmlns:p14="http://schemas.microsoft.com/office/powerpoint/2010/main" val="308039150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3FEEE8B9-6DA8-446D-9483-20DBF81A801B}"/>
              </a:ext>
            </a:extLst>
          </p:cNvPr>
          <p:cNvSpPr>
            <a:spLocks noGrp="1"/>
          </p:cNvSpPr>
          <p:nvPr>
            <p:ph type="body" sz="quarter" idx="14"/>
          </p:nvPr>
        </p:nvSpPr>
        <p:spPr>
          <a:xfrm>
            <a:off x="1706137" y="136525"/>
            <a:ext cx="6668430" cy="419100"/>
          </a:xfrm>
        </p:spPr>
        <p:txBody>
          <a:bodyPr>
            <a:normAutofit fontScale="92500" lnSpcReduction="20000"/>
          </a:bodyPr>
          <a:lstStyle/>
          <a:p>
            <a:pPr algn="ctr"/>
            <a:r>
              <a:rPr lang="es-MX" sz="1600" dirty="0">
                <a:solidFill>
                  <a:schemeClr val="bg1"/>
                </a:solidFill>
              </a:rPr>
              <a:t>Seguimiento Acuerdos del Consejo – Informe del Proyecto Nuevos Préstamos</a:t>
            </a:r>
          </a:p>
        </p:txBody>
      </p:sp>
      <p:sp>
        <p:nvSpPr>
          <p:cNvPr id="4" name="Marcador de número de diapositiva 3">
            <a:extLst>
              <a:ext uri="{FF2B5EF4-FFF2-40B4-BE49-F238E27FC236}">
                <a16:creationId xmlns:a16="http://schemas.microsoft.com/office/drawing/2014/main" id="{04C2E6C0-6DC5-4DC2-82F1-B93C97FF6EC6}"/>
              </a:ext>
            </a:extLst>
          </p:cNvPr>
          <p:cNvSpPr>
            <a:spLocks noGrp="1"/>
          </p:cNvSpPr>
          <p:nvPr>
            <p:ph type="sldNum" sz="quarter" idx="4"/>
          </p:nvPr>
        </p:nvSpPr>
        <p:spPr>
          <a:xfrm>
            <a:off x="7010400" y="6356350"/>
            <a:ext cx="2133600" cy="365125"/>
          </a:xfrm>
        </p:spPr>
        <p:txBody>
          <a:bodyPr/>
          <a:lstStyle/>
          <a:p>
            <a:fld id="{08DCC1CA-BC64-9342-9FC6-0A703FD15379}" type="slidenum">
              <a:rPr lang="en-US" smtClean="0"/>
              <a:pPr/>
              <a:t>90</a:t>
            </a:fld>
            <a:endParaRPr lang="en-US" dirty="0"/>
          </a:p>
        </p:txBody>
      </p:sp>
      <p:sp>
        <p:nvSpPr>
          <p:cNvPr id="5" name="Título 1">
            <a:extLst>
              <a:ext uri="{FF2B5EF4-FFF2-40B4-BE49-F238E27FC236}">
                <a16:creationId xmlns:a16="http://schemas.microsoft.com/office/drawing/2014/main" id="{6D897A1E-22D6-49D8-8FAC-F245C2EB5F28}"/>
              </a:ext>
            </a:extLst>
          </p:cNvPr>
          <p:cNvSpPr txBox="1">
            <a:spLocks/>
          </p:cNvSpPr>
          <p:nvPr/>
        </p:nvSpPr>
        <p:spPr>
          <a:xfrm>
            <a:off x="457200" y="903248"/>
            <a:ext cx="8229600" cy="514389"/>
          </a:xfrm>
          <a:prstGeom prst="rect">
            <a:avLst/>
          </a:prstGeom>
        </p:spPr>
        <p:txBody>
          <a:bodyPr/>
          <a:lstStyle>
            <a:lvl1pPr algn="ctr"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l"/>
            <a:r>
              <a:rPr lang="es-MX" sz="1800" dirty="0">
                <a:solidFill>
                  <a:schemeClr val="accent1">
                    <a:lumMod val="50000"/>
                  </a:schemeClr>
                </a:solidFill>
              </a:rPr>
              <a:t>PROPUESTAS  (PCP)</a:t>
            </a:r>
          </a:p>
        </p:txBody>
      </p:sp>
      <p:sp>
        <p:nvSpPr>
          <p:cNvPr id="6" name="Marcador de contenido 2">
            <a:extLst>
              <a:ext uri="{FF2B5EF4-FFF2-40B4-BE49-F238E27FC236}">
                <a16:creationId xmlns:a16="http://schemas.microsoft.com/office/drawing/2014/main" id="{593F5C5B-37A9-4E54-B142-E793A47700FC}"/>
              </a:ext>
            </a:extLst>
          </p:cNvPr>
          <p:cNvSpPr txBox="1">
            <a:spLocks/>
          </p:cNvSpPr>
          <p:nvPr/>
        </p:nvSpPr>
        <p:spPr>
          <a:xfrm>
            <a:off x="457200" y="1600200"/>
            <a:ext cx="8229600" cy="4525963"/>
          </a:xfrm>
          <a:prstGeom prst="rect">
            <a:avLst/>
          </a:prstGeom>
        </p:spPr>
        <p:txBody>
          <a:bodyPr>
            <a:normAutofit/>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sz="2000" dirty="0">
                <a:solidFill>
                  <a:schemeClr val="tx1">
                    <a:lumMod val="95000"/>
                    <a:lumOff val="5000"/>
                  </a:schemeClr>
                </a:solidFill>
              </a:rPr>
              <a:t>Préstamo corto plazo</a:t>
            </a:r>
          </a:p>
          <a:p>
            <a:pPr marL="0" indent="0">
              <a:buFont typeface="Arial" panose="020B0604020202020204" pitchFamily="34" charset="0"/>
              <a:buNone/>
            </a:pPr>
            <a:endParaRPr lang="es-MX" sz="2000" dirty="0">
              <a:solidFill>
                <a:schemeClr val="tx1">
                  <a:lumMod val="95000"/>
                  <a:lumOff val="5000"/>
                </a:schemeClr>
              </a:solidFill>
            </a:endParaRPr>
          </a:p>
          <a:p>
            <a:pPr marL="0" indent="0">
              <a:buFont typeface="Arial" panose="020B0604020202020204" pitchFamily="34" charset="0"/>
              <a:buNone/>
            </a:pPr>
            <a:r>
              <a:rPr lang="es-MX" sz="2000" dirty="0">
                <a:solidFill>
                  <a:schemeClr val="tx1">
                    <a:lumMod val="95000"/>
                    <a:lumOff val="5000"/>
                  </a:schemeClr>
                </a:solidFill>
              </a:rPr>
              <a:t>Afiliados no </a:t>
            </a:r>
            <a:r>
              <a:rPr lang="es-MX" sz="2000" dirty="0" err="1">
                <a:solidFill>
                  <a:schemeClr val="tx1">
                    <a:lumMod val="95000"/>
                    <a:lumOff val="5000"/>
                  </a:schemeClr>
                </a:solidFill>
              </a:rPr>
              <a:t>biometrizados</a:t>
            </a:r>
            <a:r>
              <a:rPr lang="es-MX" sz="2000" dirty="0">
                <a:solidFill>
                  <a:schemeClr val="tx1">
                    <a:lumMod val="95000"/>
                    <a:lumOff val="5000"/>
                  </a:schemeClr>
                </a:solidFill>
              </a:rPr>
              <a:t>:  46,467 </a:t>
            </a:r>
          </a:p>
          <a:p>
            <a:pPr marL="0" indent="0">
              <a:buFont typeface="Arial" panose="020B0604020202020204" pitchFamily="34" charset="0"/>
              <a:buNone/>
            </a:pPr>
            <a:r>
              <a:rPr lang="es-MX" sz="2000" dirty="0">
                <a:solidFill>
                  <a:schemeClr val="tx1">
                    <a:lumMod val="95000"/>
                    <a:lumOff val="5000"/>
                  </a:schemeClr>
                </a:solidFill>
              </a:rPr>
              <a:t>Jubilados y pensionados no </a:t>
            </a:r>
            <a:r>
              <a:rPr lang="es-MX" sz="2000" dirty="0" err="1">
                <a:solidFill>
                  <a:schemeClr val="tx1">
                    <a:lumMod val="95000"/>
                    <a:lumOff val="5000"/>
                  </a:schemeClr>
                </a:solidFill>
              </a:rPr>
              <a:t>biometrizados</a:t>
            </a:r>
            <a:r>
              <a:rPr lang="es-MX" sz="2000" dirty="0">
                <a:solidFill>
                  <a:schemeClr val="tx1">
                    <a:lumMod val="95000"/>
                    <a:lumOff val="5000"/>
                  </a:schemeClr>
                </a:solidFill>
              </a:rPr>
              <a:t>: 13,584</a:t>
            </a:r>
          </a:p>
          <a:p>
            <a:endParaRPr lang="es-MX" sz="2000" dirty="0">
              <a:solidFill>
                <a:schemeClr val="tx1">
                  <a:lumMod val="95000"/>
                  <a:lumOff val="5000"/>
                </a:schemeClr>
              </a:solidFill>
            </a:endParaRPr>
          </a:p>
          <a:p>
            <a:r>
              <a:rPr lang="es-MX" sz="2000" dirty="0">
                <a:solidFill>
                  <a:schemeClr val="tx1">
                    <a:lumMod val="95000"/>
                    <a:lumOff val="5000"/>
                  </a:schemeClr>
                </a:solidFill>
              </a:rPr>
              <a:t>Costo por equipo para enrolar: $320,000 aproximadamente</a:t>
            </a:r>
          </a:p>
        </p:txBody>
      </p:sp>
      <p:sp>
        <p:nvSpPr>
          <p:cNvPr id="7" name="Marcador de pie de página 4">
            <a:extLst>
              <a:ext uri="{FF2B5EF4-FFF2-40B4-BE49-F238E27FC236}">
                <a16:creationId xmlns:a16="http://schemas.microsoft.com/office/drawing/2014/main" id="{948EE749-5D30-44B2-BA3A-0550C88246A8}"/>
              </a:ext>
            </a:extLst>
          </p:cNvPr>
          <p:cNvSpPr txBox="1">
            <a:spLocks/>
          </p:cNvSpPr>
          <p:nvPr/>
        </p:nvSpPr>
        <p:spPr>
          <a:xfrm>
            <a:off x="2872426" y="6438238"/>
            <a:ext cx="3399146"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s-MX" sz="900">
                <a:solidFill>
                  <a:schemeClr val="bg1">
                    <a:lumMod val="50000"/>
                  </a:schemeClr>
                </a:solidFill>
              </a:rPr>
              <a:t>Sesión Ordinaria 06/2021 del 30 de Junio de 2021</a:t>
            </a:r>
            <a:endParaRPr lang="es-MX" sz="900" dirty="0">
              <a:solidFill>
                <a:schemeClr val="bg1">
                  <a:lumMod val="50000"/>
                </a:schemeClr>
              </a:solidFill>
            </a:endParaRPr>
          </a:p>
        </p:txBody>
      </p:sp>
    </p:spTree>
    <p:extLst>
      <p:ext uri="{BB962C8B-B14F-4D97-AF65-F5344CB8AC3E}">
        <p14:creationId xmlns:p14="http://schemas.microsoft.com/office/powerpoint/2010/main" val="78059138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3FEEE8B9-6DA8-446D-9483-20DBF81A801B}"/>
              </a:ext>
            </a:extLst>
          </p:cNvPr>
          <p:cNvSpPr>
            <a:spLocks noGrp="1"/>
          </p:cNvSpPr>
          <p:nvPr>
            <p:ph type="body" sz="quarter" idx="14"/>
          </p:nvPr>
        </p:nvSpPr>
        <p:spPr>
          <a:xfrm>
            <a:off x="1706137" y="136525"/>
            <a:ext cx="6668430" cy="419100"/>
          </a:xfrm>
        </p:spPr>
        <p:txBody>
          <a:bodyPr>
            <a:normAutofit fontScale="92500" lnSpcReduction="20000"/>
          </a:bodyPr>
          <a:lstStyle/>
          <a:p>
            <a:pPr algn="ctr"/>
            <a:r>
              <a:rPr lang="es-MX" sz="1600" dirty="0">
                <a:solidFill>
                  <a:schemeClr val="bg1"/>
                </a:solidFill>
              </a:rPr>
              <a:t>Seguimiento Acuerdos del Consejo – Informe del Proyecto Nuevos Préstamos</a:t>
            </a:r>
          </a:p>
        </p:txBody>
      </p:sp>
      <p:sp>
        <p:nvSpPr>
          <p:cNvPr id="4" name="Marcador de número de diapositiva 3">
            <a:extLst>
              <a:ext uri="{FF2B5EF4-FFF2-40B4-BE49-F238E27FC236}">
                <a16:creationId xmlns:a16="http://schemas.microsoft.com/office/drawing/2014/main" id="{04C2E6C0-6DC5-4DC2-82F1-B93C97FF6EC6}"/>
              </a:ext>
            </a:extLst>
          </p:cNvPr>
          <p:cNvSpPr>
            <a:spLocks noGrp="1"/>
          </p:cNvSpPr>
          <p:nvPr>
            <p:ph type="sldNum" sz="quarter" idx="4"/>
          </p:nvPr>
        </p:nvSpPr>
        <p:spPr>
          <a:xfrm>
            <a:off x="7010400" y="6398986"/>
            <a:ext cx="2133600" cy="365125"/>
          </a:xfrm>
        </p:spPr>
        <p:txBody>
          <a:bodyPr/>
          <a:lstStyle/>
          <a:p>
            <a:fld id="{08DCC1CA-BC64-9342-9FC6-0A703FD15379}" type="slidenum">
              <a:rPr lang="en-US" smtClean="0"/>
              <a:pPr/>
              <a:t>91</a:t>
            </a:fld>
            <a:endParaRPr lang="en-US" dirty="0"/>
          </a:p>
        </p:txBody>
      </p:sp>
      <p:sp>
        <p:nvSpPr>
          <p:cNvPr id="5" name="Título 1">
            <a:extLst>
              <a:ext uri="{FF2B5EF4-FFF2-40B4-BE49-F238E27FC236}">
                <a16:creationId xmlns:a16="http://schemas.microsoft.com/office/drawing/2014/main" id="{6D897A1E-22D6-49D8-8FAC-F245C2EB5F28}"/>
              </a:ext>
            </a:extLst>
          </p:cNvPr>
          <p:cNvSpPr txBox="1">
            <a:spLocks/>
          </p:cNvSpPr>
          <p:nvPr/>
        </p:nvSpPr>
        <p:spPr>
          <a:xfrm>
            <a:off x="457200" y="903248"/>
            <a:ext cx="8229600" cy="514389"/>
          </a:xfrm>
          <a:prstGeom prst="rect">
            <a:avLst/>
          </a:prstGeom>
        </p:spPr>
        <p:txBody>
          <a:bodyPr/>
          <a:lstStyle>
            <a:lvl1pPr algn="ctr"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l"/>
            <a:r>
              <a:rPr lang="es-MX" sz="1800" dirty="0">
                <a:solidFill>
                  <a:schemeClr val="accent1">
                    <a:lumMod val="50000"/>
                  </a:schemeClr>
                </a:solidFill>
              </a:rPr>
              <a:t>PROPUESTAS  (</a:t>
            </a:r>
            <a:r>
              <a:rPr lang="es-MX" sz="1800" dirty="0" err="1">
                <a:solidFill>
                  <a:schemeClr val="accent1">
                    <a:lumMod val="50000"/>
                  </a:schemeClr>
                </a:solidFill>
              </a:rPr>
              <a:t>PMP</a:t>
            </a:r>
            <a:r>
              <a:rPr lang="es-MX" sz="1800" dirty="0">
                <a:solidFill>
                  <a:schemeClr val="accent1">
                    <a:lumMod val="50000"/>
                  </a:schemeClr>
                </a:solidFill>
              </a:rPr>
              <a:t>)</a:t>
            </a:r>
          </a:p>
        </p:txBody>
      </p:sp>
      <p:sp>
        <p:nvSpPr>
          <p:cNvPr id="6" name="Marcador de contenido 2">
            <a:extLst>
              <a:ext uri="{FF2B5EF4-FFF2-40B4-BE49-F238E27FC236}">
                <a16:creationId xmlns:a16="http://schemas.microsoft.com/office/drawing/2014/main" id="{593F5C5B-37A9-4E54-B142-E793A47700FC}"/>
              </a:ext>
            </a:extLst>
          </p:cNvPr>
          <p:cNvSpPr txBox="1">
            <a:spLocks/>
          </p:cNvSpPr>
          <p:nvPr/>
        </p:nvSpPr>
        <p:spPr>
          <a:xfrm>
            <a:off x="427996" y="1624012"/>
            <a:ext cx="8229600" cy="4525963"/>
          </a:xfrm>
          <a:prstGeom prst="rect">
            <a:avLst/>
          </a:prstGeom>
        </p:spPr>
        <p:txBody>
          <a:bodyPr>
            <a:normAutofit/>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sz="1800" dirty="0">
                <a:solidFill>
                  <a:schemeClr val="tx1">
                    <a:lumMod val="95000"/>
                    <a:lumOff val="5000"/>
                  </a:schemeClr>
                </a:solidFill>
              </a:rPr>
              <a:t>Préstamo Mediano Plazo (Vehículo)</a:t>
            </a:r>
          </a:p>
          <a:p>
            <a:pPr marL="0" indent="0">
              <a:buFont typeface="Arial" panose="020B0604020202020204" pitchFamily="34" charset="0"/>
              <a:buNone/>
            </a:pPr>
            <a:endParaRPr lang="es-MX" sz="1800" dirty="0">
              <a:solidFill>
                <a:schemeClr val="tx1">
                  <a:lumMod val="95000"/>
                  <a:lumOff val="5000"/>
                </a:schemeClr>
              </a:solidFill>
            </a:endParaRPr>
          </a:p>
          <a:p>
            <a:pPr lvl="1"/>
            <a:r>
              <a:rPr lang="es-MX" sz="1800" dirty="0">
                <a:solidFill>
                  <a:schemeClr val="tx1">
                    <a:lumMod val="95000"/>
                    <a:lumOff val="5000"/>
                  </a:schemeClr>
                </a:solidFill>
              </a:rPr>
              <a:t>Eliminar plazo 2 y 3 años $399,000</a:t>
            </a:r>
          </a:p>
          <a:p>
            <a:pPr lvl="1"/>
            <a:endParaRPr lang="es-MX" sz="1800" dirty="0">
              <a:solidFill>
                <a:schemeClr val="tx1">
                  <a:lumMod val="95000"/>
                  <a:lumOff val="5000"/>
                </a:schemeClr>
              </a:solidFill>
            </a:endParaRPr>
          </a:p>
          <a:p>
            <a:pPr lvl="1"/>
            <a:r>
              <a:rPr lang="es-MX" sz="1800" dirty="0">
                <a:solidFill>
                  <a:schemeClr val="tx1">
                    <a:lumMod val="95000"/>
                    <a:lumOff val="5000"/>
                  </a:schemeClr>
                </a:solidFill>
              </a:rPr>
              <a:t>Producto único: 4 años, mejorar tasa </a:t>
            </a:r>
          </a:p>
          <a:p>
            <a:pPr lvl="1"/>
            <a:endParaRPr lang="es-MX" sz="1800" dirty="0">
              <a:solidFill>
                <a:schemeClr val="tx1">
                  <a:lumMod val="95000"/>
                  <a:lumOff val="5000"/>
                </a:schemeClr>
              </a:solidFill>
            </a:endParaRPr>
          </a:p>
          <a:p>
            <a:pPr lvl="1"/>
            <a:r>
              <a:rPr lang="es-MX" sz="1800" dirty="0">
                <a:solidFill>
                  <a:schemeClr val="tx1">
                    <a:lumMod val="95000"/>
                    <a:lumOff val="5000"/>
                  </a:schemeClr>
                </a:solidFill>
              </a:rPr>
              <a:t>2 años 1 préstamo </a:t>
            </a:r>
          </a:p>
          <a:p>
            <a:pPr lvl="1"/>
            <a:r>
              <a:rPr lang="es-MX" sz="1800" dirty="0">
                <a:solidFill>
                  <a:schemeClr val="tx1">
                    <a:lumMod val="95000"/>
                    <a:lumOff val="5000"/>
                  </a:schemeClr>
                </a:solidFill>
              </a:rPr>
              <a:t>3 años 31 prestamos </a:t>
            </a:r>
          </a:p>
          <a:p>
            <a:pPr lvl="1"/>
            <a:r>
              <a:rPr lang="es-MX" sz="1800" dirty="0">
                <a:solidFill>
                  <a:schemeClr val="tx1">
                    <a:lumMod val="95000"/>
                    <a:lumOff val="5000"/>
                  </a:schemeClr>
                </a:solidFill>
              </a:rPr>
              <a:t>4 años 148 préstamos </a:t>
            </a:r>
            <a:endParaRPr lang="es-MX" sz="1400" dirty="0">
              <a:solidFill>
                <a:schemeClr val="tx1">
                  <a:lumMod val="95000"/>
                  <a:lumOff val="5000"/>
                </a:schemeClr>
              </a:solidFill>
            </a:endParaRPr>
          </a:p>
        </p:txBody>
      </p:sp>
      <p:sp>
        <p:nvSpPr>
          <p:cNvPr id="7" name="Marcador de pie de página 4">
            <a:extLst>
              <a:ext uri="{FF2B5EF4-FFF2-40B4-BE49-F238E27FC236}">
                <a16:creationId xmlns:a16="http://schemas.microsoft.com/office/drawing/2014/main" id="{E86EF90F-4021-4D81-8DCA-BFADA8AE9E92}"/>
              </a:ext>
            </a:extLst>
          </p:cNvPr>
          <p:cNvSpPr txBox="1">
            <a:spLocks/>
          </p:cNvSpPr>
          <p:nvPr/>
        </p:nvSpPr>
        <p:spPr>
          <a:xfrm>
            <a:off x="2843223" y="6425307"/>
            <a:ext cx="3399146"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s-MX" sz="900">
                <a:solidFill>
                  <a:schemeClr val="bg1">
                    <a:lumMod val="50000"/>
                  </a:schemeClr>
                </a:solidFill>
              </a:rPr>
              <a:t>Sesión Ordinaria 06/2021 del 30 de Junio de 2021</a:t>
            </a:r>
            <a:endParaRPr lang="es-MX" sz="900" dirty="0">
              <a:solidFill>
                <a:schemeClr val="bg1">
                  <a:lumMod val="50000"/>
                </a:schemeClr>
              </a:solidFill>
            </a:endParaRPr>
          </a:p>
        </p:txBody>
      </p:sp>
    </p:spTree>
    <p:extLst>
      <p:ext uri="{BB962C8B-B14F-4D97-AF65-F5344CB8AC3E}">
        <p14:creationId xmlns:p14="http://schemas.microsoft.com/office/powerpoint/2010/main" val="297881114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3FEEE8B9-6DA8-446D-9483-20DBF81A801B}"/>
              </a:ext>
            </a:extLst>
          </p:cNvPr>
          <p:cNvSpPr>
            <a:spLocks noGrp="1"/>
          </p:cNvSpPr>
          <p:nvPr>
            <p:ph type="body" sz="quarter" idx="14"/>
          </p:nvPr>
        </p:nvSpPr>
        <p:spPr>
          <a:xfrm>
            <a:off x="1706137" y="136525"/>
            <a:ext cx="6668430" cy="419100"/>
          </a:xfrm>
        </p:spPr>
        <p:txBody>
          <a:bodyPr>
            <a:normAutofit fontScale="92500" lnSpcReduction="20000"/>
          </a:bodyPr>
          <a:lstStyle/>
          <a:p>
            <a:pPr algn="ctr"/>
            <a:r>
              <a:rPr lang="es-MX" sz="1600" dirty="0">
                <a:solidFill>
                  <a:schemeClr val="bg1"/>
                </a:solidFill>
              </a:rPr>
              <a:t>Seguimiento Acuerdos del Consejo – Informe del Proyecto Nuevos Préstamos</a:t>
            </a:r>
          </a:p>
        </p:txBody>
      </p:sp>
      <p:sp>
        <p:nvSpPr>
          <p:cNvPr id="4" name="Marcador de número de diapositiva 3">
            <a:extLst>
              <a:ext uri="{FF2B5EF4-FFF2-40B4-BE49-F238E27FC236}">
                <a16:creationId xmlns:a16="http://schemas.microsoft.com/office/drawing/2014/main" id="{04C2E6C0-6DC5-4DC2-82F1-B93C97FF6EC6}"/>
              </a:ext>
            </a:extLst>
          </p:cNvPr>
          <p:cNvSpPr>
            <a:spLocks noGrp="1"/>
          </p:cNvSpPr>
          <p:nvPr>
            <p:ph type="sldNum" sz="quarter" idx="4"/>
          </p:nvPr>
        </p:nvSpPr>
        <p:spPr>
          <a:xfrm>
            <a:off x="7010400" y="6378985"/>
            <a:ext cx="2133600" cy="365125"/>
          </a:xfrm>
        </p:spPr>
        <p:txBody>
          <a:bodyPr/>
          <a:lstStyle/>
          <a:p>
            <a:fld id="{08DCC1CA-BC64-9342-9FC6-0A703FD15379}" type="slidenum">
              <a:rPr lang="en-US" smtClean="0"/>
              <a:pPr/>
              <a:t>92</a:t>
            </a:fld>
            <a:endParaRPr lang="en-US" dirty="0"/>
          </a:p>
        </p:txBody>
      </p:sp>
      <p:sp>
        <p:nvSpPr>
          <p:cNvPr id="5" name="Título 1">
            <a:extLst>
              <a:ext uri="{FF2B5EF4-FFF2-40B4-BE49-F238E27FC236}">
                <a16:creationId xmlns:a16="http://schemas.microsoft.com/office/drawing/2014/main" id="{6D897A1E-22D6-49D8-8FAC-F245C2EB5F28}"/>
              </a:ext>
            </a:extLst>
          </p:cNvPr>
          <p:cNvSpPr txBox="1">
            <a:spLocks/>
          </p:cNvSpPr>
          <p:nvPr/>
        </p:nvSpPr>
        <p:spPr>
          <a:xfrm>
            <a:off x="457200" y="933682"/>
            <a:ext cx="8229600" cy="514389"/>
          </a:xfrm>
          <a:prstGeom prst="rect">
            <a:avLst/>
          </a:prstGeom>
        </p:spPr>
        <p:txBody>
          <a:bodyPr/>
          <a:lstStyle>
            <a:lvl1pPr algn="ctr"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l"/>
            <a:r>
              <a:rPr lang="es-MX" sz="1800" dirty="0">
                <a:solidFill>
                  <a:schemeClr val="accent1">
                    <a:lumMod val="50000"/>
                  </a:schemeClr>
                </a:solidFill>
              </a:rPr>
              <a:t>PROPUESTAS  (</a:t>
            </a:r>
            <a:r>
              <a:rPr lang="es-MX" sz="1800" dirty="0" err="1">
                <a:solidFill>
                  <a:schemeClr val="accent1">
                    <a:lumMod val="50000"/>
                  </a:schemeClr>
                </a:solidFill>
              </a:rPr>
              <a:t>PLMP</a:t>
            </a:r>
            <a:r>
              <a:rPr lang="es-MX" sz="1800" dirty="0">
                <a:solidFill>
                  <a:schemeClr val="accent1">
                    <a:lumMod val="50000"/>
                  </a:schemeClr>
                </a:solidFill>
              </a:rPr>
              <a:t>)</a:t>
            </a:r>
          </a:p>
        </p:txBody>
      </p:sp>
      <p:sp>
        <p:nvSpPr>
          <p:cNvPr id="6" name="Marcador de contenido 2">
            <a:extLst>
              <a:ext uri="{FF2B5EF4-FFF2-40B4-BE49-F238E27FC236}">
                <a16:creationId xmlns:a16="http://schemas.microsoft.com/office/drawing/2014/main" id="{593F5C5B-37A9-4E54-B142-E793A47700FC}"/>
              </a:ext>
            </a:extLst>
          </p:cNvPr>
          <p:cNvSpPr txBox="1">
            <a:spLocks/>
          </p:cNvSpPr>
          <p:nvPr/>
        </p:nvSpPr>
        <p:spPr>
          <a:xfrm>
            <a:off x="457200" y="1600200"/>
            <a:ext cx="8229600" cy="4525963"/>
          </a:xfrm>
          <a:prstGeom prst="rect">
            <a:avLst/>
          </a:prstGeom>
        </p:spPr>
        <p:txBody>
          <a:bodyPr>
            <a:normAutofit/>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sz="1800" dirty="0">
                <a:solidFill>
                  <a:schemeClr val="tx1">
                    <a:lumMod val="95000"/>
                    <a:lumOff val="5000"/>
                  </a:schemeClr>
                </a:solidFill>
              </a:rPr>
              <a:t>Préstamo Liquidez Mediano Plazo</a:t>
            </a:r>
            <a:endParaRPr lang="es-MX" dirty="0"/>
          </a:p>
          <a:p>
            <a:pPr lvl="1"/>
            <a:r>
              <a:rPr lang="es-MX" sz="1800" dirty="0"/>
              <a:t>Eliminar producto a 5 años, solo conservar a 7 años, mismo tope y misma tasa de interés</a:t>
            </a:r>
          </a:p>
        </p:txBody>
      </p:sp>
      <p:sp>
        <p:nvSpPr>
          <p:cNvPr id="7" name="Marcador de pie de página 4">
            <a:extLst>
              <a:ext uri="{FF2B5EF4-FFF2-40B4-BE49-F238E27FC236}">
                <a16:creationId xmlns:a16="http://schemas.microsoft.com/office/drawing/2014/main" id="{6805624F-B1B8-4254-8D5B-82330E8F9E80}"/>
              </a:ext>
            </a:extLst>
          </p:cNvPr>
          <p:cNvSpPr txBox="1">
            <a:spLocks/>
          </p:cNvSpPr>
          <p:nvPr/>
        </p:nvSpPr>
        <p:spPr>
          <a:xfrm>
            <a:off x="2872426" y="6438238"/>
            <a:ext cx="3399146"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s-MX" sz="900">
                <a:solidFill>
                  <a:schemeClr val="bg1">
                    <a:lumMod val="50000"/>
                  </a:schemeClr>
                </a:solidFill>
              </a:rPr>
              <a:t>Sesión Ordinaria 06/2021 del 30 de Junio de 2021</a:t>
            </a:r>
            <a:endParaRPr lang="es-MX" sz="900" dirty="0">
              <a:solidFill>
                <a:schemeClr val="bg1">
                  <a:lumMod val="50000"/>
                </a:schemeClr>
              </a:solidFill>
            </a:endParaRPr>
          </a:p>
        </p:txBody>
      </p:sp>
    </p:spTree>
    <p:extLst>
      <p:ext uri="{BB962C8B-B14F-4D97-AF65-F5344CB8AC3E}">
        <p14:creationId xmlns:p14="http://schemas.microsoft.com/office/powerpoint/2010/main" val="181486158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3FEEE8B9-6DA8-446D-9483-20DBF81A801B}"/>
              </a:ext>
            </a:extLst>
          </p:cNvPr>
          <p:cNvSpPr>
            <a:spLocks noGrp="1"/>
          </p:cNvSpPr>
          <p:nvPr>
            <p:ph type="body" sz="quarter" idx="14"/>
          </p:nvPr>
        </p:nvSpPr>
        <p:spPr>
          <a:xfrm>
            <a:off x="1706137" y="136525"/>
            <a:ext cx="6668430" cy="419100"/>
          </a:xfrm>
        </p:spPr>
        <p:txBody>
          <a:bodyPr>
            <a:normAutofit fontScale="92500" lnSpcReduction="20000"/>
          </a:bodyPr>
          <a:lstStyle/>
          <a:p>
            <a:pPr algn="ctr"/>
            <a:r>
              <a:rPr lang="es-MX" sz="1600" dirty="0">
                <a:solidFill>
                  <a:schemeClr val="bg1"/>
                </a:solidFill>
              </a:rPr>
              <a:t>Seguimiento Acuerdos del Consejo – Informe del Proyecto Nuevos Préstamos</a:t>
            </a:r>
          </a:p>
        </p:txBody>
      </p:sp>
      <p:sp>
        <p:nvSpPr>
          <p:cNvPr id="4" name="Marcador de número de diapositiva 3">
            <a:extLst>
              <a:ext uri="{FF2B5EF4-FFF2-40B4-BE49-F238E27FC236}">
                <a16:creationId xmlns:a16="http://schemas.microsoft.com/office/drawing/2014/main" id="{04C2E6C0-6DC5-4DC2-82F1-B93C97FF6EC6}"/>
              </a:ext>
            </a:extLst>
          </p:cNvPr>
          <p:cNvSpPr>
            <a:spLocks noGrp="1"/>
          </p:cNvSpPr>
          <p:nvPr>
            <p:ph type="sldNum" sz="quarter" idx="4"/>
          </p:nvPr>
        </p:nvSpPr>
        <p:spPr>
          <a:xfrm>
            <a:off x="7010400" y="6356350"/>
            <a:ext cx="2133600" cy="365125"/>
          </a:xfrm>
        </p:spPr>
        <p:txBody>
          <a:bodyPr/>
          <a:lstStyle/>
          <a:p>
            <a:fld id="{08DCC1CA-BC64-9342-9FC6-0A703FD15379}" type="slidenum">
              <a:rPr lang="en-US" smtClean="0"/>
              <a:pPr/>
              <a:t>93</a:t>
            </a:fld>
            <a:endParaRPr lang="en-US" dirty="0"/>
          </a:p>
        </p:txBody>
      </p:sp>
      <p:sp>
        <p:nvSpPr>
          <p:cNvPr id="5" name="Título 1">
            <a:extLst>
              <a:ext uri="{FF2B5EF4-FFF2-40B4-BE49-F238E27FC236}">
                <a16:creationId xmlns:a16="http://schemas.microsoft.com/office/drawing/2014/main" id="{6D897A1E-22D6-49D8-8FAC-F245C2EB5F28}"/>
              </a:ext>
            </a:extLst>
          </p:cNvPr>
          <p:cNvSpPr txBox="1">
            <a:spLocks/>
          </p:cNvSpPr>
          <p:nvPr/>
        </p:nvSpPr>
        <p:spPr>
          <a:xfrm>
            <a:off x="457200" y="933682"/>
            <a:ext cx="8229600" cy="514389"/>
          </a:xfrm>
          <a:prstGeom prst="rect">
            <a:avLst/>
          </a:prstGeom>
        </p:spPr>
        <p:txBody>
          <a:bodyPr/>
          <a:lstStyle>
            <a:lvl1pPr algn="ctr" defTabSz="914377" rtl="0" eaLnBrk="1" latinLnBrk="0" hangingPunct="1">
              <a:lnSpc>
                <a:spcPct val="90000"/>
              </a:lnSpc>
              <a:spcBef>
                <a:spcPct val="0"/>
              </a:spcBef>
              <a:buNone/>
              <a:defRPr sz="2400" b="1" kern="1200">
                <a:solidFill>
                  <a:schemeClr val="bg1"/>
                </a:solidFill>
                <a:latin typeface="+mj-lt"/>
                <a:ea typeface="+mj-ea"/>
                <a:cs typeface="+mj-cs"/>
              </a:defRPr>
            </a:lvl1pPr>
          </a:lstStyle>
          <a:p>
            <a:pPr algn="l"/>
            <a:r>
              <a:rPr lang="es-MX" sz="1800" dirty="0">
                <a:solidFill>
                  <a:schemeClr val="accent1">
                    <a:lumMod val="50000"/>
                  </a:schemeClr>
                </a:solidFill>
              </a:rPr>
              <a:t>PROPUESTAS  (PH)</a:t>
            </a:r>
          </a:p>
        </p:txBody>
      </p:sp>
      <p:sp>
        <p:nvSpPr>
          <p:cNvPr id="6" name="Marcador de contenido 2">
            <a:extLst>
              <a:ext uri="{FF2B5EF4-FFF2-40B4-BE49-F238E27FC236}">
                <a16:creationId xmlns:a16="http://schemas.microsoft.com/office/drawing/2014/main" id="{593F5C5B-37A9-4E54-B142-E793A47700FC}"/>
              </a:ext>
            </a:extLst>
          </p:cNvPr>
          <p:cNvSpPr txBox="1">
            <a:spLocks/>
          </p:cNvSpPr>
          <p:nvPr/>
        </p:nvSpPr>
        <p:spPr>
          <a:xfrm>
            <a:off x="457200" y="1614714"/>
            <a:ext cx="8229600" cy="4525963"/>
          </a:xfrm>
          <a:prstGeom prst="rect">
            <a:avLst/>
          </a:prstGeom>
        </p:spPr>
        <p:txBody>
          <a:bodyPr>
            <a:normAutofit/>
          </a:bodyPr>
          <a:lstStyle>
            <a:lvl1pPr marL="228594" indent="-228594" algn="l" defTabSz="914377"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sz="1800" dirty="0">
                <a:solidFill>
                  <a:schemeClr val="tx1">
                    <a:lumMod val="95000"/>
                    <a:lumOff val="5000"/>
                  </a:schemeClr>
                </a:solidFill>
              </a:rPr>
              <a:t>Préstamo Hipotecario</a:t>
            </a:r>
            <a:endParaRPr lang="es-MX" dirty="0"/>
          </a:p>
          <a:p>
            <a:pPr lvl="1"/>
            <a:r>
              <a:rPr lang="es-MX" sz="1800" dirty="0"/>
              <a:t>Calificación de riesgo: (VARIABLES)</a:t>
            </a:r>
          </a:p>
          <a:p>
            <a:pPr lvl="1"/>
            <a:r>
              <a:rPr lang="es-MX" sz="1800" dirty="0"/>
              <a:t>Antigüedad </a:t>
            </a:r>
          </a:p>
          <a:p>
            <a:pPr lvl="1"/>
            <a:r>
              <a:rPr lang="es-MX" sz="1800" dirty="0"/>
              <a:t>Sueldo</a:t>
            </a:r>
          </a:p>
          <a:p>
            <a:pPr lvl="1"/>
            <a:r>
              <a:rPr lang="es-MX" sz="1800" dirty="0"/>
              <a:t>Dependencia</a:t>
            </a:r>
          </a:p>
          <a:p>
            <a:pPr lvl="1"/>
            <a:r>
              <a:rPr lang="es-MX" sz="1800" dirty="0"/>
              <a:t>Edad</a:t>
            </a:r>
          </a:p>
          <a:p>
            <a:pPr lvl="1"/>
            <a:r>
              <a:rPr lang="es-MX" sz="1800" dirty="0"/>
              <a:t>Importe préstamo</a:t>
            </a:r>
          </a:p>
          <a:p>
            <a:pPr lvl="1"/>
            <a:r>
              <a:rPr lang="es-MX" sz="1800" dirty="0"/>
              <a:t>Fondo acumulado</a:t>
            </a:r>
          </a:p>
          <a:p>
            <a:pPr lvl="1"/>
            <a:r>
              <a:rPr lang="es-MX" sz="1800" dirty="0"/>
              <a:t>Sexo</a:t>
            </a:r>
          </a:p>
          <a:p>
            <a:pPr lvl="1"/>
            <a:r>
              <a:rPr lang="es-MX" sz="1800" dirty="0"/>
              <a:t>Historial de pago </a:t>
            </a:r>
          </a:p>
          <a:p>
            <a:pPr lvl="1"/>
            <a:r>
              <a:rPr lang="es-MX" sz="1800" dirty="0"/>
              <a:t>Revisar tasa fija con pago creciente, beneficiando población objetivo  </a:t>
            </a:r>
          </a:p>
        </p:txBody>
      </p:sp>
      <p:sp>
        <p:nvSpPr>
          <p:cNvPr id="7" name="Marcador de pie de página 4">
            <a:extLst>
              <a:ext uri="{FF2B5EF4-FFF2-40B4-BE49-F238E27FC236}">
                <a16:creationId xmlns:a16="http://schemas.microsoft.com/office/drawing/2014/main" id="{CC1C6F68-F6AC-4717-B8E7-B0AE226688B6}"/>
              </a:ext>
            </a:extLst>
          </p:cNvPr>
          <p:cNvSpPr txBox="1">
            <a:spLocks/>
          </p:cNvSpPr>
          <p:nvPr/>
        </p:nvSpPr>
        <p:spPr>
          <a:xfrm>
            <a:off x="2872426" y="6438238"/>
            <a:ext cx="3399146"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s-MX" sz="900">
                <a:solidFill>
                  <a:schemeClr val="bg1">
                    <a:lumMod val="50000"/>
                  </a:schemeClr>
                </a:solidFill>
              </a:rPr>
              <a:t>Sesión Ordinaria 06/2021 del 30 de Junio de 2021</a:t>
            </a:r>
            <a:endParaRPr lang="es-MX" sz="900" dirty="0">
              <a:solidFill>
                <a:schemeClr val="bg1">
                  <a:lumMod val="50000"/>
                </a:schemeClr>
              </a:solidFill>
            </a:endParaRPr>
          </a:p>
        </p:txBody>
      </p:sp>
    </p:spTree>
    <p:extLst>
      <p:ext uri="{BB962C8B-B14F-4D97-AF65-F5344CB8AC3E}">
        <p14:creationId xmlns:p14="http://schemas.microsoft.com/office/powerpoint/2010/main" val="162334601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33062D7-3E5E-4CE3-891A-7AE17D7FC280}"/>
              </a:ext>
            </a:extLst>
          </p:cNvPr>
          <p:cNvSpPr>
            <a:spLocks noGrp="1"/>
          </p:cNvSpPr>
          <p:nvPr>
            <p:ph type="ctrTitle"/>
          </p:nvPr>
        </p:nvSpPr>
        <p:spPr>
          <a:xfrm>
            <a:off x="251791" y="2693987"/>
            <a:ext cx="5742296" cy="1470025"/>
          </a:xfrm>
        </p:spPr>
        <p:txBody>
          <a:bodyPr/>
          <a:lstStyle/>
          <a:p>
            <a:pPr algn="l"/>
            <a:r>
              <a:rPr lang="es-MX" dirty="0"/>
              <a:t>7. Asuntos Varios</a:t>
            </a:r>
          </a:p>
        </p:txBody>
      </p:sp>
      <p:sp>
        <p:nvSpPr>
          <p:cNvPr id="4" name="Marcador de pie de página 3">
            <a:extLst>
              <a:ext uri="{FF2B5EF4-FFF2-40B4-BE49-F238E27FC236}">
                <a16:creationId xmlns:a16="http://schemas.microsoft.com/office/drawing/2014/main" id="{F437DDCE-0A47-4D3E-8A3A-2DC0A19485CE}"/>
              </a:ext>
            </a:extLst>
          </p:cNvPr>
          <p:cNvSpPr>
            <a:spLocks noGrp="1"/>
          </p:cNvSpPr>
          <p:nvPr>
            <p:ph type="ftr" sz="quarter" idx="11"/>
          </p:nvPr>
        </p:nvSpPr>
        <p:spPr/>
        <p:txBody>
          <a:bodyPr/>
          <a:lstStyle/>
          <a:p>
            <a:r>
              <a:rPr lang="es-MX" sz="900"/>
              <a:t>Sesión Ordinaria 06/2021 del 30 de Junio de 2021</a:t>
            </a:r>
            <a:endParaRPr lang="en-US" sz="900" dirty="0"/>
          </a:p>
        </p:txBody>
      </p:sp>
      <p:sp>
        <p:nvSpPr>
          <p:cNvPr id="5" name="Marcador de número de diapositiva 4">
            <a:extLst>
              <a:ext uri="{FF2B5EF4-FFF2-40B4-BE49-F238E27FC236}">
                <a16:creationId xmlns:a16="http://schemas.microsoft.com/office/drawing/2014/main" id="{467E54A4-659B-4F2B-BBA4-B93B945C7DF1}"/>
              </a:ext>
            </a:extLst>
          </p:cNvPr>
          <p:cNvSpPr>
            <a:spLocks noGrp="1"/>
          </p:cNvSpPr>
          <p:nvPr>
            <p:ph type="sldNum" sz="quarter" idx="12"/>
          </p:nvPr>
        </p:nvSpPr>
        <p:spPr/>
        <p:txBody>
          <a:bodyPr/>
          <a:lstStyle/>
          <a:p>
            <a:fld id="{08DCC1CA-BC64-9342-9FC6-0A703FD15379}" type="slidenum">
              <a:rPr lang="en-US" smtClean="0"/>
              <a:t>94</a:t>
            </a:fld>
            <a:endParaRPr lang="en-US" dirty="0"/>
          </a:p>
        </p:txBody>
      </p:sp>
    </p:spTree>
    <p:extLst>
      <p:ext uri="{BB962C8B-B14F-4D97-AF65-F5344CB8AC3E}">
        <p14:creationId xmlns:p14="http://schemas.microsoft.com/office/powerpoint/2010/main" val="334349155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AE6B115B-E5B1-4BCD-B1C3-18B48B1F5C4F}"/>
              </a:ext>
            </a:extLst>
          </p:cNvPr>
          <p:cNvSpPr>
            <a:spLocks noGrp="1"/>
          </p:cNvSpPr>
          <p:nvPr>
            <p:ph type="body" sz="quarter" idx="14"/>
          </p:nvPr>
        </p:nvSpPr>
        <p:spPr>
          <a:xfrm>
            <a:off x="1785100" y="136525"/>
            <a:ext cx="7154562" cy="419100"/>
          </a:xfrm>
        </p:spPr>
        <p:txBody>
          <a:bodyPr>
            <a:normAutofit/>
          </a:bodyPr>
          <a:lstStyle/>
          <a:p>
            <a:r>
              <a:rPr lang="es-MX" sz="1800" dirty="0">
                <a:solidFill>
                  <a:schemeClr val="bg1"/>
                </a:solidFill>
              </a:rPr>
              <a:t>Asuntos Varios </a:t>
            </a:r>
          </a:p>
        </p:txBody>
      </p:sp>
      <p:sp>
        <p:nvSpPr>
          <p:cNvPr id="3" name="Marcador de texto 2">
            <a:extLst>
              <a:ext uri="{FF2B5EF4-FFF2-40B4-BE49-F238E27FC236}">
                <a16:creationId xmlns:a16="http://schemas.microsoft.com/office/drawing/2014/main" id="{1948BEAE-FDCC-4F47-B3DB-3CE9F922D95E}"/>
              </a:ext>
            </a:extLst>
          </p:cNvPr>
          <p:cNvSpPr>
            <a:spLocks noGrp="1"/>
          </p:cNvSpPr>
          <p:nvPr>
            <p:ph type="body" sz="quarter" idx="15"/>
          </p:nvPr>
        </p:nvSpPr>
        <p:spPr/>
        <p:txBody>
          <a:bodyPr/>
          <a:lstStyle/>
          <a:p>
            <a:pPr marL="285750" indent="-285750">
              <a:buFont typeface="Wingdings" panose="05000000000000000000" pitchFamily="2" charset="2"/>
              <a:buChar char="q"/>
            </a:pPr>
            <a:r>
              <a:rPr lang="es-MX" dirty="0"/>
              <a:t>Proyecto del Reglamento Interno de IPEJAL</a:t>
            </a:r>
          </a:p>
          <a:p>
            <a:pPr marL="971533" lvl="1" indent="-285750" algn="l">
              <a:buFont typeface="Wingdings" panose="05000000000000000000" pitchFamily="2" charset="2"/>
              <a:buChar char="§"/>
            </a:pPr>
            <a:endParaRPr lang="es-MX" dirty="0"/>
          </a:p>
          <a:p>
            <a:pPr marL="971533" lvl="1" indent="-285750" algn="l">
              <a:buFont typeface="Wingdings" panose="05000000000000000000" pitchFamily="2" charset="2"/>
              <a:buChar char="§"/>
            </a:pPr>
            <a:r>
              <a:rPr lang="es-MX" dirty="0"/>
              <a:t>Consideraciones al Reglamento Interno IPEJAL</a:t>
            </a:r>
          </a:p>
          <a:p>
            <a:pPr marL="971533" lvl="1" indent="-285750" algn="l">
              <a:buFont typeface="Wingdings" panose="05000000000000000000" pitchFamily="2" charset="2"/>
              <a:buChar char="§"/>
            </a:pPr>
            <a:endParaRPr lang="es-MX" dirty="0"/>
          </a:p>
          <a:p>
            <a:pPr marL="971533" lvl="1" indent="-285750" algn="l">
              <a:buFont typeface="Wingdings" panose="05000000000000000000" pitchFamily="2" charset="2"/>
              <a:buChar char="§"/>
            </a:pPr>
            <a:r>
              <a:rPr lang="es-MX" dirty="0"/>
              <a:t>Organigrama</a:t>
            </a:r>
          </a:p>
        </p:txBody>
      </p:sp>
      <p:sp>
        <p:nvSpPr>
          <p:cNvPr id="4" name="Marcador de número de diapositiva 3">
            <a:extLst>
              <a:ext uri="{FF2B5EF4-FFF2-40B4-BE49-F238E27FC236}">
                <a16:creationId xmlns:a16="http://schemas.microsoft.com/office/drawing/2014/main" id="{7A79CADF-0BF7-4A2D-8D57-D0A6265B4D79}"/>
              </a:ext>
            </a:extLst>
          </p:cNvPr>
          <p:cNvSpPr>
            <a:spLocks noGrp="1"/>
          </p:cNvSpPr>
          <p:nvPr>
            <p:ph type="sldNum" sz="quarter" idx="4"/>
          </p:nvPr>
        </p:nvSpPr>
        <p:spPr/>
        <p:txBody>
          <a:bodyPr/>
          <a:lstStyle/>
          <a:p>
            <a:fld id="{08DCC1CA-BC64-9342-9FC6-0A703FD15379}" type="slidenum">
              <a:rPr lang="en-US" smtClean="0"/>
              <a:pPr/>
              <a:t>95</a:t>
            </a:fld>
            <a:endParaRPr lang="en-US" dirty="0"/>
          </a:p>
        </p:txBody>
      </p:sp>
      <p:pic>
        <p:nvPicPr>
          <p:cNvPr id="5" name="5 Imagen" descr="Dctos.png">
            <a:hlinkClick r:id="rId2" action="ppaction://hlinkfile"/>
            <a:extLst>
              <a:ext uri="{FF2B5EF4-FFF2-40B4-BE49-F238E27FC236}">
                <a16:creationId xmlns:a16="http://schemas.microsoft.com/office/drawing/2014/main" id="{E67CE0FF-6C40-4FE1-971D-08795BB42BC7}"/>
              </a:ext>
            </a:extLst>
          </p:cNvPr>
          <p:cNvPicPr>
            <a:picLocks noChangeAspect="1"/>
          </p:cNvPicPr>
          <p:nvPr/>
        </p:nvPicPr>
        <p:blipFill>
          <a:blip r:embed="rId3" cstate="print">
            <a:clrChange>
              <a:clrFrom>
                <a:srgbClr val="FEFEFE"/>
              </a:clrFrom>
              <a:clrTo>
                <a:srgbClr val="FEFEFE">
                  <a:alpha val="0"/>
                </a:srgbClr>
              </a:clrTo>
            </a:clrChange>
          </a:blip>
          <a:stretch>
            <a:fillRect/>
          </a:stretch>
        </p:blipFill>
        <p:spPr>
          <a:xfrm>
            <a:off x="6663555" y="1470454"/>
            <a:ext cx="441188" cy="396876"/>
          </a:xfrm>
          <a:prstGeom prst="rect">
            <a:avLst/>
          </a:prstGeom>
        </p:spPr>
      </p:pic>
      <p:pic>
        <p:nvPicPr>
          <p:cNvPr id="6" name="5 Imagen" descr="Dctos.png">
            <a:hlinkClick r:id="rId4" action="ppaction://hlinkfile"/>
            <a:extLst>
              <a:ext uri="{FF2B5EF4-FFF2-40B4-BE49-F238E27FC236}">
                <a16:creationId xmlns:a16="http://schemas.microsoft.com/office/drawing/2014/main" id="{9AD44083-5C03-4316-89AB-68F3D70423F9}"/>
              </a:ext>
            </a:extLst>
          </p:cNvPr>
          <p:cNvPicPr>
            <a:picLocks noChangeAspect="1"/>
          </p:cNvPicPr>
          <p:nvPr/>
        </p:nvPicPr>
        <p:blipFill>
          <a:blip r:embed="rId3" cstate="print">
            <a:clrChange>
              <a:clrFrom>
                <a:srgbClr val="FEFEFE"/>
              </a:clrFrom>
              <a:clrTo>
                <a:srgbClr val="FEFEFE">
                  <a:alpha val="0"/>
                </a:srgbClr>
              </a:clrTo>
            </a:clrChange>
          </a:blip>
          <a:stretch>
            <a:fillRect/>
          </a:stretch>
        </p:blipFill>
        <p:spPr>
          <a:xfrm>
            <a:off x="6663555" y="2118752"/>
            <a:ext cx="441188" cy="396876"/>
          </a:xfrm>
          <a:prstGeom prst="rect">
            <a:avLst/>
          </a:prstGeom>
        </p:spPr>
      </p:pic>
      <p:pic>
        <p:nvPicPr>
          <p:cNvPr id="7" name="5 Imagen" descr="Dctos.png">
            <a:hlinkClick r:id="rId5" action="ppaction://hlinkpres?slideindex=1&amp;slidetitle="/>
            <a:extLst>
              <a:ext uri="{FF2B5EF4-FFF2-40B4-BE49-F238E27FC236}">
                <a16:creationId xmlns:a16="http://schemas.microsoft.com/office/drawing/2014/main" id="{DE1085FF-2187-47EC-A4E2-31C3A7BEC5C1}"/>
              </a:ext>
            </a:extLst>
          </p:cNvPr>
          <p:cNvPicPr>
            <a:picLocks noChangeAspect="1"/>
          </p:cNvPicPr>
          <p:nvPr/>
        </p:nvPicPr>
        <p:blipFill>
          <a:blip r:embed="rId3" cstate="print">
            <a:clrChange>
              <a:clrFrom>
                <a:srgbClr val="FEFEFE"/>
              </a:clrFrom>
              <a:clrTo>
                <a:srgbClr val="FEFEFE">
                  <a:alpha val="0"/>
                </a:srgbClr>
              </a:clrTo>
            </a:clrChange>
          </a:blip>
          <a:stretch>
            <a:fillRect/>
          </a:stretch>
        </p:blipFill>
        <p:spPr>
          <a:xfrm>
            <a:off x="6663555" y="2693211"/>
            <a:ext cx="441188" cy="396876"/>
          </a:xfrm>
          <a:prstGeom prst="rect">
            <a:avLst/>
          </a:prstGeom>
        </p:spPr>
      </p:pic>
      <p:sp>
        <p:nvSpPr>
          <p:cNvPr id="8" name="Marcador de pie de página 4">
            <a:extLst>
              <a:ext uri="{FF2B5EF4-FFF2-40B4-BE49-F238E27FC236}">
                <a16:creationId xmlns:a16="http://schemas.microsoft.com/office/drawing/2014/main" id="{3C37ED2B-A7B9-49B5-B81D-148CAD13A35E}"/>
              </a:ext>
            </a:extLst>
          </p:cNvPr>
          <p:cNvSpPr txBox="1">
            <a:spLocks/>
          </p:cNvSpPr>
          <p:nvPr/>
        </p:nvSpPr>
        <p:spPr>
          <a:xfrm>
            <a:off x="2872427" y="6492875"/>
            <a:ext cx="3399146"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s-MX" sz="900">
                <a:solidFill>
                  <a:schemeClr val="bg1">
                    <a:lumMod val="50000"/>
                  </a:schemeClr>
                </a:solidFill>
              </a:rPr>
              <a:t>Sesión Ordinaria 06/2021 del 30 de Junio de 2021</a:t>
            </a:r>
            <a:endParaRPr lang="es-MX" sz="900" dirty="0">
              <a:solidFill>
                <a:schemeClr val="bg1">
                  <a:lumMod val="50000"/>
                </a:schemeClr>
              </a:solidFill>
            </a:endParaRPr>
          </a:p>
        </p:txBody>
      </p:sp>
    </p:spTree>
    <p:extLst>
      <p:ext uri="{BB962C8B-B14F-4D97-AF65-F5344CB8AC3E}">
        <p14:creationId xmlns:p14="http://schemas.microsoft.com/office/powerpoint/2010/main" val="107348932"/>
      </p:ext>
    </p:extLst>
  </p:cSld>
  <p:clrMapOvr>
    <a:masterClrMapping/>
  </p:clrMapOvr>
</p:sld>
</file>

<file path=ppt/theme/theme1.xml><?xml version="1.0" encoding="utf-8"?>
<a:theme xmlns:a="http://schemas.openxmlformats.org/drawingml/2006/main" name="Tema Sesiones">
  <a:themeElements>
    <a:clrScheme name="Personalizado 2">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7F7F7F"/>
      </a:hlink>
      <a:folHlink>
        <a:srgbClr val="8C8C8C"/>
      </a:folHlink>
    </a:clrScheme>
    <a:fontScheme name="Gill Sans MT">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icrosurco">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7145" cap="flat" cmpd="sng" algn="ctr">
          <a:solidFill>
            <a:schemeClr val="phClr"/>
          </a:solidFill>
          <a:prstDash val="solid"/>
        </a:ln>
        <a:ln w="58420" cap="flat" cmpd="thickThin" algn="ctr">
          <a:solidFill>
            <a:schemeClr val="phClr">
              <a:shade val="95000"/>
              <a:alpha val="50000"/>
              <a:satMod val="150000"/>
            </a:schemeClr>
          </a:solidFill>
          <a:prstDash val="solid"/>
        </a:ln>
      </a:lnStyleLst>
      <a:effectStyleLst>
        <a:effectStyle>
          <a:effectLst/>
        </a:effectStyle>
        <a:effectStyle>
          <a:effectLst>
            <a:outerShdw blurRad="50800" dist="38100" dir="2700000" rotWithShape="0">
              <a:srgbClr val="000000">
                <a:alpha val="60000"/>
              </a:srgbClr>
            </a:outerShdw>
          </a:effectLst>
          <a:scene3d>
            <a:camera prst="orthographicFront">
              <a:rot lat="0" lon="0" rev="0"/>
            </a:camera>
            <a:lightRig rig="flat" dir="tl"/>
          </a:scene3d>
          <a:sp3d prstMaterial="flat">
            <a:bevelT w="31750" h="63500" prst="riblet"/>
          </a:sp3d>
        </a:effectStyle>
        <a:effectStyle>
          <a:effectLst>
            <a:outerShdw blurRad="50800" dist="38100" dir="2700000" algn="ctr" rotWithShape="0">
              <a:srgbClr val="000000">
                <a:alpha val="60000"/>
              </a:srgbClr>
            </a:outerShdw>
          </a:effectLst>
          <a:scene3d>
            <a:camera prst="orthographicFront">
              <a:rot lat="0" lon="0" rev="0"/>
            </a:camera>
            <a:lightRig rig="flat" dir="tl"/>
          </a:scene3d>
          <a:sp3d prstMaterial="flat">
            <a:bevelT w="57150" h="114300" prst="rible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ema Sesiones" id="{A7692A2E-4455-4B40-ADDE-57D0D4B414B7}" vid="{5F4364F3-0ABC-4875-A218-6BAC94C640C2}"/>
    </a:ext>
  </a:extLst>
</a:theme>
</file>

<file path=ppt/theme/theme2.xml><?xml version="1.0" encoding="utf-8"?>
<a:theme xmlns:a="http://schemas.openxmlformats.org/drawingml/2006/main" name="plantilla ipejal 2019">
  <a:themeElements>
    <a:clrScheme name="Personalizado 3">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7F7F7F"/>
      </a:hlink>
      <a:folHlink>
        <a:srgbClr val="8C8C8C"/>
      </a:folHlink>
    </a:clrScheme>
    <a:fontScheme name="Gill Sans MT">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icrosurco">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7145" cap="flat" cmpd="sng" algn="ctr">
          <a:solidFill>
            <a:schemeClr val="phClr"/>
          </a:solidFill>
          <a:prstDash val="solid"/>
        </a:ln>
        <a:ln w="58420" cap="flat" cmpd="thickThin" algn="ctr">
          <a:solidFill>
            <a:schemeClr val="phClr">
              <a:shade val="95000"/>
              <a:alpha val="50000"/>
              <a:satMod val="150000"/>
            </a:schemeClr>
          </a:solidFill>
          <a:prstDash val="solid"/>
        </a:ln>
      </a:lnStyleLst>
      <a:effectStyleLst>
        <a:effectStyle>
          <a:effectLst/>
        </a:effectStyle>
        <a:effectStyle>
          <a:effectLst>
            <a:outerShdw blurRad="50800" dist="38100" dir="2700000" rotWithShape="0">
              <a:srgbClr val="000000">
                <a:alpha val="60000"/>
              </a:srgbClr>
            </a:outerShdw>
          </a:effectLst>
          <a:scene3d>
            <a:camera prst="orthographicFront">
              <a:rot lat="0" lon="0" rev="0"/>
            </a:camera>
            <a:lightRig rig="flat" dir="tl"/>
          </a:scene3d>
          <a:sp3d prstMaterial="flat">
            <a:bevelT w="31750" h="63500" prst="riblet"/>
          </a:sp3d>
        </a:effectStyle>
        <a:effectStyle>
          <a:effectLst>
            <a:outerShdw blurRad="50800" dist="38100" dir="2700000" algn="ctr" rotWithShape="0">
              <a:srgbClr val="000000">
                <a:alpha val="60000"/>
              </a:srgbClr>
            </a:outerShdw>
          </a:effectLst>
          <a:scene3d>
            <a:camera prst="orthographicFront">
              <a:rot lat="0" lon="0" rev="0"/>
            </a:camera>
            <a:lightRig rig="flat" dir="tl"/>
          </a:scene3d>
          <a:sp3d prstMaterial="flat">
            <a:bevelT w="57150" h="114300" prst="ribl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lantilla ipejal 2019" id="{97B39504-9950-4E47-A76E-3CF8768AADC5}" vid="{4B6DBFDE-D728-4CF3-A0AE-FA415622AAF0}"/>
    </a:ext>
  </a:extLst>
</a:theme>
</file>

<file path=ppt/theme/theme3.xml><?xml version="1.0" encoding="utf-8"?>
<a:theme xmlns:a="http://schemas.openxmlformats.org/drawingml/2006/main" name="1_plantilla ipejal 2019">
  <a:themeElements>
    <a:clrScheme name="Personalizado 4">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7F7F7F"/>
      </a:hlink>
      <a:folHlink>
        <a:srgbClr val="8C8C8C"/>
      </a:folHlink>
    </a:clrScheme>
    <a:fontScheme name="Gill Sans MT">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icrosurco">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7145" cap="flat" cmpd="sng" algn="ctr">
          <a:solidFill>
            <a:schemeClr val="phClr"/>
          </a:solidFill>
          <a:prstDash val="solid"/>
        </a:ln>
        <a:ln w="58420" cap="flat" cmpd="thickThin" algn="ctr">
          <a:solidFill>
            <a:schemeClr val="phClr">
              <a:shade val="95000"/>
              <a:alpha val="50000"/>
              <a:satMod val="150000"/>
            </a:schemeClr>
          </a:solidFill>
          <a:prstDash val="solid"/>
        </a:ln>
      </a:lnStyleLst>
      <a:effectStyleLst>
        <a:effectStyle>
          <a:effectLst/>
        </a:effectStyle>
        <a:effectStyle>
          <a:effectLst>
            <a:outerShdw blurRad="50800" dist="38100" dir="2700000" rotWithShape="0">
              <a:srgbClr val="000000">
                <a:alpha val="60000"/>
              </a:srgbClr>
            </a:outerShdw>
          </a:effectLst>
          <a:scene3d>
            <a:camera prst="orthographicFront">
              <a:rot lat="0" lon="0" rev="0"/>
            </a:camera>
            <a:lightRig rig="flat" dir="tl"/>
          </a:scene3d>
          <a:sp3d prstMaterial="flat">
            <a:bevelT w="31750" h="63500" prst="riblet"/>
          </a:sp3d>
        </a:effectStyle>
        <a:effectStyle>
          <a:effectLst>
            <a:outerShdw blurRad="50800" dist="38100" dir="2700000" algn="ctr" rotWithShape="0">
              <a:srgbClr val="000000">
                <a:alpha val="60000"/>
              </a:srgbClr>
            </a:outerShdw>
          </a:effectLst>
          <a:scene3d>
            <a:camera prst="orthographicFront">
              <a:rot lat="0" lon="0" rev="0"/>
            </a:camera>
            <a:lightRig rig="flat" dir="tl"/>
          </a:scene3d>
          <a:sp3d prstMaterial="flat">
            <a:bevelT w="57150" h="114300" prst="ribl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lantilla ipejal 2019" id="{97B39504-9950-4E47-A76E-3CF8768AADC5}" vid="{4B6DBFDE-D728-4CF3-A0AE-FA415622AAF0}"/>
    </a:ext>
  </a:extLst>
</a:theme>
</file>

<file path=ppt/theme/theme4.xml><?xml version="1.0" encoding="utf-8"?>
<a:theme xmlns:a="http://schemas.openxmlformats.org/drawingml/2006/main" name="1_Tema Sesiones">
  <a:themeElements>
    <a:clrScheme name="Personalizado 5">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7F7F7F"/>
      </a:hlink>
      <a:folHlink>
        <a:srgbClr val="8C8C8C"/>
      </a:folHlink>
    </a:clrScheme>
    <a:fontScheme name="Gill Sans MT">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icrosurco">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7145" cap="flat" cmpd="sng" algn="ctr">
          <a:solidFill>
            <a:schemeClr val="phClr"/>
          </a:solidFill>
          <a:prstDash val="solid"/>
        </a:ln>
        <a:ln w="58420" cap="flat" cmpd="thickThin" algn="ctr">
          <a:solidFill>
            <a:schemeClr val="phClr">
              <a:shade val="95000"/>
              <a:alpha val="50000"/>
              <a:satMod val="150000"/>
            </a:schemeClr>
          </a:solidFill>
          <a:prstDash val="solid"/>
        </a:ln>
      </a:lnStyleLst>
      <a:effectStyleLst>
        <a:effectStyle>
          <a:effectLst/>
        </a:effectStyle>
        <a:effectStyle>
          <a:effectLst>
            <a:outerShdw blurRad="50800" dist="38100" dir="2700000" rotWithShape="0">
              <a:srgbClr val="000000">
                <a:alpha val="60000"/>
              </a:srgbClr>
            </a:outerShdw>
          </a:effectLst>
          <a:scene3d>
            <a:camera prst="orthographicFront">
              <a:rot lat="0" lon="0" rev="0"/>
            </a:camera>
            <a:lightRig rig="flat" dir="tl"/>
          </a:scene3d>
          <a:sp3d prstMaterial="flat">
            <a:bevelT w="31750" h="63500" prst="riblet"/>
          </a:sp3d>
        </a:effectStyle>
        <a:effectStyle>
          <a:effectLst>
            <a:outerShdw blurRad="50800" dist="38100" dir="2700000" algn="ctr" rotWithShape="0">
              <a:srgbClr val="000000">
                <a:alpha val="60000"/>
              </a:srgbClr>
            </a:outerShdw>
          </a:effectLst>
          <a:scene3d>
            <a:camera prst="orthographicFront">
              <a:rot lat="0" lon="0" rev="0"/>
            </a:camera>
            <a:lightRig rig="flat" dir="tl"/>
          </a:scene3d>
          <a:sp3d prstMaterial="flat">
            <a:bevelT w="57150" h="114300" prst="rible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ema Sesiones" id="{26BFFD90-DB4A-4430-A758-8CF8B9B77286}" vid="{1F7936C4-BA8F-4675-8AEB-9A38D1EC11DC}"/>
    </a:ext>
  </a:extLst>
</a:theme>
</file>

<file path=ppt/theme/theme5.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Tema Sesiones</Template>
  <TotalTime>3736</TotalTime>
  <Words>6543</Words>
  <Application>Microsoft Office PowerPoint</Application>
  <PresentationFormat>Presentación en pantalla (4:3)</PresentationFormat>
  <Paragraphs>1046</Paragraphs>
  <Slides>95</Slides>
  <Notes>3</Notes>
  <HiddenSlides>0</HiddenSlides>
  <MMClips>0</MMClips>
  <ScaleCrop>false</ScaleCrop>
  <HeadingPairs>
    <vt:vector size="8" baseType="variant">
      <vt:variant>
        <vt:lpstr>Fuentes usadas</vt:lpstr>
      </vt:variant>
      <vt:variant>
        <vt:i4>7</vt:i4>
      </vt:variant>
      <vt:variant>
        <vt:lpstr>Tema</vt:lpstr>
      </vt:variant>
      <vt:variant>
        <vt:i4>4</vt:i4>
      </vt:variant>
      <vt:variant>
        <vt:lpstr>Servidores OLE incrustados</vt:lpstr>
      </vt:variant>
      <vt:variant>
        <vt:i4>1</vt:i4>
      </vt:variant>
      <vt:variant>
        <vt:lpstr>Títulos de diapositiva</vt:lpstr>
      </vt:variant>
      <vt:variant>
        <vt:i4>95</vt:i4>
      </vt:variant>
    </vt:vector>
  </HeadingPairs>
  <TitlesOfParts>
    <vt:vector size="107" baseType="lpstr">
      <vt:lpstr>Abadi</vt:lpstr>
      <vt:lpstr>Abadi Extra Light</vt:lpstr>
      <vt:lpstr>Arial</vt:lpstr>
      <vt:lpstr>Calibri</vt:lpstr>
      <vt:lpstr>Century Gothic</vt:lpstr>
      <vt:lpstr>Gill Sans MT</vt:lpstr>
      <vt:lpstr>Wingdings</vt:lpstr>
      <vt:lpstr>Tema Sesiones</vt:lpstr>
      <vt:lpstr>plantilla ipejal 2019</vt:lpstr>
      <vt:lpstr>1_plantilla ipejal 2019</vt:lpstr>
      <vt:lpstr>1_Tema Sesiones</vt:lpstr>
      <vt:lpstr>Worksheet</vt:lpstr>
      <vt:lpstr>Sesión Ordinaria de Consejo Directivo</vt:lpstr>
      <vt:lpstr>ORDEN DEL DÍA 06/2021</vt:lpstr>
      <vt:lpstr>3. Cuadro de Pensionados Efectos</vt:lpstr>
      <vt:lpstr>Cuadro de Pensionados</vt:lpstr>
      <vt:lpstr>4. Estados Financieros</vt:lpstr>
      <vt:lpstr>Estados Financieros</vt:lpstr>
      <vt:lpstr>Estados Financieros</vt:lpstr>
      <vt:lpstr>Estado de Situación Financiera del Activo mayo 2021</vt:lpstr>
      <vt:lpstr>Anexos a los Estados Financieros mayo 2021</vt:lpstr>
      <vt:lpstr>Anexos a los Estados Financieros mayo 2021</vt:lpstr>
      <vt:lpstr>Comentarios a los Estados Financieros mayo 2021</vt:lpstr>
      <vt:lpstr>Estado de Situación Financiera Comparativo a mayo 2021</vt:lpstr>
      <vt:lpstr>Comentarios a los Estados Financieros  mayo 2021</vt:lpstr>
      <vt:lpstr>Estado de Actividades  Comparativo a mayo 2021</vt:lpstr>
      <vt:lpstr>Estado de Actividades  Comparativo a mayo 2021</vt:lpstr>
      <vt:lpstr>Estados Financieros</vt:lpstr>
      <vt:lpstr>Cartera Total de Inversiones IPEJAL</vt:lpstr>
      <vt:lpstr>Instrumentos Fuera de Política </vt:lpstr>
      <vt:lpstr>Instrumentos Fuera de Política </vt:lpstr>
      <vt:lpstr>Reporte de la Cartera de Inversiones  mayo 2021</vt:lpstr>
      <vt:lpstr>Reporte de la Cartera de Inversiones  mayo 2021</vt:lpstr>
      <vt:lpstr>Reporte de la Cartera de Inversiones  mayo 2021</vt:lpstr>
      <vt:lpstr>Reporte de la Cartera de Inversiones  mayo 2021</vt:lpstr>
      <vt:lpstr>Reporte de la Cartera de Inversiones  mayo 2021</vt:lpstr>
      <vt:lpstr>Reporte de la Cartera de Inversiones  mayo 2021</vt:lpstr>
      <vt:lpstr>Reporte de la Cartera de Inversiones  mayo 2021</vt:lpstr>
      <vt:lpstr>Reporte de la Cartera de Inversiones  mayo 2021</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Reporte de la Cartera de Inversiones  mayo 2021</vt:lpstr>
      <vt:lpstr>Presentación de PowerPoint</vt:lpstr>
      <vt:lpstr>Presentación de PowerPoint</vt:lpstr>
      <vt:lpstr>Presentación de PowerPoint</vt:lpstr>
      <vt:lpstr>Presentación de PowerPoint</vt:lpstr>
      <vt:lpstr>Presentación de PowerPoint</vt:lpstr>
      <vt:lpstr>Estados Financieros</vt:lpstr>
      <vt:lpstr>Reporte de Adeudos Entidades Públicas Patronales mayo 2021</vt:lpstr>
      <vt:lpstr>Presentación de PowerPoint</vt:lpstr>
      <vt:lpstr>Presentación de PowerPoint</vt:lpstr>
      <vt:lpstr>Presentación de PowerPoint</vt:lpstr>
      <vt:lpstr>Presentación de PowerPoint</vt:lpstr>
      <vt:lpstr>Presentación de PowerPoint</vt:lpstr>
      <vt:lpstr>5. Análisis, discusión y en su caso aprobación de las Políticas de descuento sobre los Intereses Moratorios en los Préstamos otorgados por el Instituto. </vt:lpstr>
      <vt:lpstr>Políticas de Descuentos Intereses Moratorios</vt:lpstr>
      <vt:lpstr>Políticas de Descuentos Intereses Moratorios</vt:lpstr>
      <vt:lpstr>6. Seguimiento a Acuerdos del Consejo</vt:lpstr>
      <vt:lpstr>Presentación de PowerPoint</vt:lpstr>
      <vt:lpstr>Presentación de PowerPoint</vt:lpstr>
      <vt:lpstr>Presentación de PowerPoint</vt:lpstr>
      <vt:lpstr>POBLACIÓN IPEJAL 2021</vt:lpstr>
      <vt:lpstr>Presentación de PowerPoint</vt:lpstr>
      <vt:lpstr>Presentación de PowerPoint</vt:lpstr>
      <vt:lpstr>Por Hospital 2021</vt:lpstr>
      <vt:lpstr>CIRUGÍAS</vt:lpstr>
      <vt:lpstr>COVID-19 Hospitalizados</vt:lpstr>
      <vt:lpstr>Gastos por COVID</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7. Asuntos Varios</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Gonzalez Martinez, Maria del Carmen</dc:creator>
  <cp:lastModifiedBy>Gonzalez Martinez, Maria del Carmen</cp:lastModifiedBy>
  <cp:revision>164</cp:revision>
  <cp:lastPrinted>2021-06-30T20:38:02Z</cp:lastPrinted>
  <dcterms:created xsi:type="dcterms:W3CDTF">2021-03-16T17:19:45Z</dcterms:created>
  <dcterms:modified xsi:type="dcterms:W3CDTF">2021-07-27T14:53:50Z</dcterms:modified>
</cp:coreProperties>
</file>